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62"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b4e8935e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b4e8935e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c787dc4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c787dc4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b4e8935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b4e8935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c9d8792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c9d8792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b4e8935e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b4e8935e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cbc-group/Botany2020NMGWorkshop"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user.cyverse.org/services/mine" TargetMode="External"/><Relationship Id="rId4" Type="http://schemas.openxmlformats.org/officeDocument/2006/relationships/hyperlink" Target="https://atmo.cyverse.org/application/dashboard"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i="1"/>
              <a:t>de novo </a:t>
            </a:r>
            <a:r>
              <a:rPr lang="en" sz="3000"/>
              <a:t>genome assembly and annotation with an emphasis on phylogenetic and population genetic studies</a:t>
            </a:r>
            <a:endParaRPr sz="3000"/>
          </a:p>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692" y="21754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Suzy Strickler</a:t>
            </a:r>
            <a:endParaRPr dirty="0"/>
          </a:p>
          <a:p>
            <a:pPr marL="0" lvl="0" indent="0" algn="ctr" rtl="0">
              <a:spcBef>
                <a:spcPts val="0"/>
              </a:spcBef>
              <a:spcAft>
                <a:spcPts val="0"/>
              </a:spcAft>
              <a:buNone/>
            </a:pPr>
            <a:r>
              <a:rPr lang="en" dirty="0"/>
              <a:t>Fay-Wei Li</a:t>
            </a:r>
            <a:endParaRPr dirty="0"/>
          </a:p>
          <a:p>
            <a:pPr marL="0" lvl="0" indent="0" algn="ctr" rtl="0">
              <a:spcBef>
                <a:spcPts val="0"/>
              </a:spcBef>
              <a:spcAft>
                <a:spcPts val="0"/>
              </a:spcAft>
              <a:buNone/>
            </a:pPr>
            <a:r>
              <a:rPr lang="en" dirty="0"/>
              <a:t>Jacob Landis</a:t>
            </a:r>
            <a:endParaRPr dirty="0"/>
          </a:p>
          <a:p>
            <a:pPr marL="0" lvl="0" indent="0" algn="ctr" rtl="0">
              <a:spcBef>
                <a:spcPts val="0"/>
              </a:spcBef>
              <a:spcAft>
                <a:spcPts val="0"/>
              </a:spcAft>
              <a:buNone/>
            </a:pPr>
            <a:r>
              <a:rPr lang="en" dirty="0"/>
              <a:t>Andrew Nelson</a:t>
            </a:r>
          </a:p>
          <a:p>
            <a:pPr marL="0" lvl="0" indent="0" algn="ctr" rtl="0">
              <a:spcBef>
                <a:spcPts val="0"/>
              </a:spcBef>
              <a:spcAft>
                <a:spcPts val="0"/>
              </a:spcAft>
              <a:buNone/>
            </a:pPr>
            <a:r>
              <a:rPr lang="en" dirty="0"/>
              <a:t>Adrian Powell</a:t>
            </a:r>
          </a:p>
          <a:p>
            <a:pPr marL="0" lvl="0" indent="0" algn="ctr" rtl="0">
              <a:spcBef>
                <a:spcPts val="0"/>
              </a:spcBef>
              <a:spcAft>
                <a:spcPts val="0"/>
              </a:spcAft>
              <a:buNone/>
            </a:pPr>
            <a:r>
              <a:rPr lang="en" dirty="0"/>
              <a:t>Jing Zhang</a:t>
            </a:r>
            <a:endParaRPr dirty="0"/>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r>
              <a:rPr lang="en" sz="3000"/>
              <a:t>Welcome and introductions</a:t>
            </a:r>
            <a:endParaRPr sz="3000"/>
          </a:p>
          <a:p>
            <a:pPr marL="0" lvl="0" indent="0" algn="l" rtl="0">
              <a:spcBef>
                <a:spcPts val="0"/>
              </a:spcBef>
              <a:spcAft>
                <a:spcPts val="0"/>
              </a:spcAft>
              <a:buNone/>
            </a:pPr>
            <a:endParaRPr sz="110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1" indent="-298450" algn="l" rtl="0">
              <a:spcBef>
                <a:spcPts val="0"/>
              </a:spcBef>
              <a:spcAft>
                <a:spcPts val="0"/>
              </a:spcAft>
              <a:buClr>
                <a:schemeClr val="dk1"/>
              </a:buClr>
              <a:buSzPts val="1100"/>
              <a:buChar char="○"/>
            </a:pPr>
            <a:r>
              <a:rPr lang="en" sz="1100">
                <a:solidFill>
                  <a:schemeClr val="dk1"/>
                </a:solidFill>
              </a:rPr>
              <a:t>Title: </a:t>
            </a:r>
            <a:r>
              <a:rPr lang="en" sz="1100" i="1">
                <a:solidFill>
                  <a:schemeClr val="dk1"/>
                </a:solidFill>
              </a:rPr>
              <a:t>de novo </a:t>
            </a:r>
            <a:r>
              <a:rPr lang="en" sz="1100">
                <a:solidFill>
                  <a:schemeClr val="dk1"/>
                </a:solidFill>
              </a:rPr>
              <a:t>genome assembly and annotation with an emphasis on phylogenetic and population genetic studies</a:t>
            </a:r>
            <a:endParaRPr sz="1100">
              <a:solidFill>
                <a:schemeClr val="dk1"/>
              </a:solidFill>
            </a:endParaRPr>
          </a:p>
          <a:p>
            <a:pPr marL="914400" lvl="1" indent="-298450" algn="l" rtl="0">
              <a:spcBef>
                <a:spcPts val="0"/>
              </a:spcBef>
              <a:spcAft>
                <a:spcPts val="0"/>
              </a:spcAft>
              <a:buClr>
                <a:schemeClr val="dk1"/>
              </a:buClr>
              <a:buSzPts val="1100"/>
              <a:buChar char="○"/>
            </a:pPr>
            <a:endParaRPr sz="1100">
              <a:solidFill>
                <a:schemeClr val="dk1"/>
              </a:solidFill>
            </a:endParaRPr>
          </a:p>
          <a:p>
            <a:pPr marL="914400" lvl="1" indent="-298450" algn="l" rtl="0">
              <a:spcBef>
                <a:spcPts val="0"/>
              </a:spcBef>
              <a:spcAft>
                <a:spcPts val="0"/>
              </a:spcAft>
              <a:buClr>
                <a:schemeClr val="dk1"/>
              </a:buClr>
              <a:buSzPts val="1100"/>
              <a:buChar char="○"/>
            </a:pPr>
            <a:r>
              <a:rPr lang="en" sz="1100">
                <a:solidFill>
                  <a:schemeClr val="dk1"/>
                </a:solidFill>
              </a:rPr>
              <a:t>Presenters: Jacob Landis, Fay-Wei Li, Suzy Strickler, Andrew Nelson</a:t>
            </a:r>
            <a:endParaRPr sz="1100">
              <a:solidFill>
                <a:schemeClr val="dk1"/>
              </a:solidFill>
            </a:endParaRPr>
          </a:p>
          <a:p>
            <a:pPr marL="914400" lvl="1" indent="-298450" algn="l" rtl="0">
              <a:spcBef>
                <a:spcPts val="0"/>
              </a:spcBef>
              <a:spcAft>
                <a:spcPts val="0"/>
              </a:spcAft>
              <a:buClr>
                <a:schemeClr val="dk1"/>
              </a:buClr>
              <a:buSzPts val="1100"/>
              <a:buChar char="○"/>
            </a:pPr>
            <a:endParaRPr sz="1100">
              <a:solidFill>
                <a:schemeClr val="dk1"/>
              </a:solidFill>
            </a:endParaRPr>
          </a:p>
          <a:p>
            <a:pPr marL="914400" lvl="1" indent="-298450" algn="l" rtl="0">
              <a:spcBef>
                <a:spcPts val="0"/>
              </a:spcBef>
              <a:spcAft>
                <a:spcPts val="0"/>
              </a:spcAft>
              <a:buClr>
                <a:schemeClr val="dk1"/>
              </a:buClr>
              <a:buSzPts val="1100"/>
              <a:buChar char="○"/>
            </a:pPr>
            <a:r>
              <a:rPr lang="en" sz="1100">
                <a:solidFill>
                  <a:schemeClr val="dk1"/>
                </a:solidFill>
              </a:rPr>
              <a:t>Length: Full-day workshop, allowing for consulting on individual projects at the end.</a:t>
            </a:r>
            <a:endParaRPr sz="1100">
              <a:solidFill>
                <a:schemeClr val="dk1"/>
              </a:solidFill>
            </a:endParaRPr>
          </a:p>
          <a:p>
            <a:pPr marL="914400" lvl="1" indent="-298450" algn="l" rtl="0">
              <a:spcBef>
                <a:spcPts val="0"/>
              </a:spcBef>
              <a:spcAft>
                <a:spcPts val="0"/>
              </a:spcAft>
              <a:buClr>
                <a:schemeClr val="dk1"/>
              </a:buClr>
              <a:buSzPts val="1100"/>
              <a:buChar char="○"/>
            </a:pPr>
            <a:endParaRPr sz="1100">
              <a:solidFill>
                <a:schemeClr val="dk1"/>
              </a:solidFill>
            </a:endParaRPr>
          </a:p>
          <a:p>
            <a:pPr marL="914400" lvl="1" indent="-298450" algn="l" rtl="0">
              <a:spcBef>
                <a:spcPts val="0"/>
              </a:spcBef>
              <a:spcAft>
                <a:spcPts val="0"/>
              </a:spcAft>
              <a:buClr>
                <a:schemeClr val="dk1"/>
              </a:buClr>
              <a:buSzPts val="1100"/>
              <a:buChar char="○"/>
            </a:pPr>
            <a:r>
              <a:rPr lang="en" sz="1100">
                <a:solidFill>
                  <a:schemeClr val="dk1"/>
                </a:solidFill>
              </a:rPr>
              <a:t>The costs of generating a draft genome for a study organism of choice are declining each year and more tools are becoming available to help in the endeavor. However, generating the appropriate sequence data is often not a trivial matter and currently, there are many options when it comes to analysis pipelines. The focus of this workshop is to work through the necessary steps for genome assembly and annotation when a closely related reference genome is not available. The workshop will cover assembling genomes using Illumina, Oxford Nanopore, and hybrid assemblers; as well as methods for extracting high-quality DNA suitable for ONT sequencing and library preparation, especially in species that possess secondary compounds which can be especially problematic for nanopore sequencing. Downstream applications/analyses that can be performed after assembly will also be covered while highlighting that a perfect assembly is not necessary to answer many evolutionary questions. Using the CyVerse platform, participants will get hands-on practice with all the necessary steps using either the supplied test data or their own data if previously generated.</a:t>
            </a:r>
            <a:endParaRPr sz="1100">
              <a:solidFill>
                <a:schemeClr val="dk1"/>
              </a:solidFill>
            </a:endParaRPr>
          </a:p>
          <a:p>
            <a:pPr marL="914400" lvl="1" indent="-317500" algn="l" rtl="0">
              <a:spcBef>
                <a:spcPts val="0"/>
              </a:spcBef>
              <a:spcAft>
                <a:spcPts val="0"/>
              </a:spcAft>
              <a:buSzPts val="1400"/>
              <a:buChar char="○"/>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9089-4977-5B48-B50C-A2A55627E628}"/>
              </a:ext>
            </a:extLst>
          </p:cNvPr>
          <p:cNvSpPr>
            <a:spLocks noGrp="1"/>
          </p:cNvSpPr>
          <p:nvPr>
            <p:ph type="title"/>
          </p:nvPr>
        </p:nvSpPr>
        <p:spPr/>
        <p:txBody>
          <a:bodyPr/>
          <a:lstStyle/>
          <a:p>
            <a:r>
              <a:rPr lang="en-US" dirty="0"/>
              <a:t>Acknowledgements</a:t>
            </a:r>
          </a:p>
        </p:txBody>
      </p:sp>
      <p:sp>
        <p:nvSpPr>
          <p:cNvPr id="3" name="Text Placeholder 2">
            <a:extLst>
              <a:ext uri="{FF2B5EF4-FFF2-40B4-BE49-F238E27FC236}">
                <a16:creationId xmlns:a16="http://schemas.microsoft.com/office/drawing/2014/main" id="{181B00DF-0A36-614C-B4D9-5FC5143EA9C2}"/>
              </a:ext>
            </a:extLst>
          </p:cNvPr>
          <p:cNvSpPr>
            <a:spLocks noGrp="1"/>
          </p:cNvSpPr>
          <p:nvPr>
            <p:ph type="body" idx="1"/>
          </p:nvPr>
        </p:nvSpPr>
        <p:spPr/>
        <p:txBody>
          <a:bodyPr/>
          <a:lstStyle/>
          <a:p>
            <a:r>
              <a:rPr lang="en-US" dirty="0" err="1"/>
              <a:t>CyVerse</a:t>
            </a:r>
            <a:r>
              <a:rPr lang="en-US" dirty="0"/>
              <a:t> especially </a:t>
            </a:r>
            <a:r>
              <a:rPr lang="en-US" dirty="0" err="1"/>
              <a:t>Reetu</a:t>
            </a:r>
            <a:r>
              <a:rPr lang="en-US" dirty="0"/>
              <a:t> </a:t>
            </a:r>
            <a:r>
              <a:rPr lang="en-US" dirty="0" err="1"/>
              <a:t>Tuteja</a:t>
            </a:r>
            <a:r>
              <a:rPr lang="en-US" dirty="0"/>
              <a:t>, Amanda Cooksey, the Atmosphere team, and Eric Lyons</a:t>
            </a:r>
          </a:p>
          <a:p>
            <a:r>
              <a:rPr lang="en-US" dirty="0"/>
              <a:t>BTI</a:t>
            </a:r>
          </a:p>
          <a:p>
            <a:r>
              <a:rPr lang="en-US" dirty="0"/>
              <a:t>NSF</a:t>
            </a:r>
          </a:p>
          <a:p>
            <a:endParaRPr lang="en-US" dirty="0"/>
          </a:p>
        </p:txBody>
      </p:sp>
    </p:spTree>
    <p:extLst>
      <p:ext uri="{BB962C8B-B14F-4D97-AF65-F5344CB8AC3E}">
        <p14:creationId xmlns:p14="http://schemas.microsoft.com/office/powerpoint/2010/main" val="193540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 and Layout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solidFill>
                  <a:schemeClr val="dk1"/>
                </a:solidFill>
              </a:rPr>
              <a:t>Prerequisites and baseline skills:</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dirty="0">
                <a:solidFill>
                  <a:schemeClr val="dk1"/>
                </a:solidFill>
              </a:rPr>
              <a:t>Unix command-line skills (we will review these at the start)</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dirty="0">
                <a:solidFill>
                  <a:schemeClr val="dk1"/>
                </a:solidFill>
              </a:rPr>
              <a:t>Familiarly with some basic programming</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dirty="0" err="1">
                <a:solidFill>
                  <a:schemeClr val="dk1"/>
                </a:solidFill>
              </a:rPr>
              <a:t>CyVerse</a:t>
            </a:r>
            <a:r>
              <a:rPr lang="en" sz="2400" dirty="0">
                <a:solidFill>
                  <a:schemeClr val="dk1"/>
                </a:solidFill>
              </a:rPr>
              <a:t> account</a:t>
            </a:r>
          </a:p>
          <a:p>
            <a:pPr marL="457200" lvl="0" indent="-381000" algn="l" rtl="0">
              <a:spcBef>
                <a:spcPts val="0"/>
              </a:spcBef>
              <a:spcAft>
                <a:spcPts val="0"/>
              </a:spcAft>
              <a:buClr>
                <a:schemeClr val="dk1"/>
              </a:buClr>
              <a:buSzPts val="2400"/>
              <a:buChar char="●"/>
            </a:pPr>
            <a:r>
              <a:rPr lang="en" sz="2400" dirty="0">
                <a:solidFill>
                  <a:schemeClr val="dk1"/>
                </a:solidFill>
              </a:rPr>
              <a:t>Atmosphere access</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dirty="0" err="1">
                <a:solidFill>
                  <a:schemeClr val="dk1"/>
                </a:solidFill>
              </a:rPr>
              <a:t>CoGe</a:t>
            </a:r>
            <a:r>
              <a:rPr lang="en" sz="2400" dirty="0">
                <a:solidFill>
                  <a:schemeClr val="dk1"/>
                </a:solidFill>
              </a:rPr>
              <a:t> account</a:t>
            </a:r>
          </a:p>
          <a:p>
            <a:pPr marL="457200" lvl="0" indent="-381000" algn="l" rtl="0">
              <a:spcBef>
                <a:spcPts val="0"/>
              </a:spcBef>
              <a:spcAft>
                <a:spcPts val="0"/>
              </a:spcAft>
              <a:buClr>
                <a:schemeClr val="dk1"/>
              </a:buClr>
              <a:buSzPts val="2400"/>
              <a:buChar char="●"/>
            </a:pPr>
            <a:r>
              <a:rPr lang="en" sz="2400" dirty="0" err="1">
                <a:solidFill>
                  <a:schemeClr val="dk1"/>
                </a:solidFill>
              </a:rPr>
              <a:t>Cyberduck</a:t>
            </a:r>
            <a:endParaRPr sz="2400" dirty="0">
              <a:solidFill>
                <a:schemeClr val="dk1"/>
              </a:solidFill>
            </a:endParaRPr>
          </a:p>
          <a:p>
            <a:pPr marL="0" lvl="0" indent="0" algn="l" rtl="0">
              <a:spcBef>
                <a:spcPts val="0"/>
              </a:spcBef>
              <a:spcAft>
                <a:spcPts val="1600"/>
              </a:spcAft>
              <a:buNone/>
            </a:pP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Char char="●"/>
            </a:pPr>
            <a:r>
              <a:rPr lang="en" sz="1200" dirty="0">
                <a:solidFill>
                  <a:schemeClr val="dk1"/>
                </a:solidFill>
              </a:rPr>
              <a:t>Introductions and introduction to genome sequencing and assembly 9 am - Suzy</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Setting hardware/software baseline skills 9:15 (45 m) - Suzy</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Generate suitable DNA for different platforms: tips, tricks, and experimental design 10 am (30min) - Fay-Wei</a:t>
            </a:r>
          </a:p>
          <a:p>
            <a:pPr marL="457200" lvl="0" indent="-304800" algn="l" rtl="0">
              <a:spcBef>
                <a:spcPts val="0"/>
              </a:spcBef>
              <a:spcAft>
                <a:spcPts val="0"/>
              </a:spcAft>
              <a:buClr>
                <a:schemeClr val="dk1"/>
              </a:buClr>
              <a:buSzPts val="1200"/>
              <a:buChar char="●"/>
            </a:pPr>
            <a:r>
              <a:rPr lang="en" sz="1200" dirty="0">
                <a:solidFill>
                  <a:schemeClr val="dk1"/>
                </a:solidFill>
              </a:rPr>
              <a:t>Break 10:30 (15m)</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Sequencing data and genome assembly </a:t>
            </a:r>
            <a:r>
              <a:rPr lang="en" sz="1200">
                <a:solidFill>
                  <a:schemeClr val="dk1"/>
                </a:solidFill>
              </a:rPr>
              <a:t>options 10:45 am (1.75h</a:t>
            </a:r>
            <a:r>
              <a:rPr lang="en" sz="1200" dirty="0">
                <a:solidFill>
                  <a:schemeClr val="dk1"/>
                </a:solidFill>
              </a:rPr>
              <a:t>) - Jacob (Fay-Wei assisting)</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Break -- lunch 12:30 am (1h)</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Genome annotation 1:30 (1.5h) - Suzy</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Break 3:00 pm (15min)</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Downstream evolution analyses: genome management, genome visualization, comparative genomics, reference-based SNP calling, transcriptomics, and </a:t>
            </a:r>
            <a:r>
              <a:rPr lang="en" sz="1200" dirty="0" err="1">
                <a:solidFill>
                  <a:schemeClr val="dk1"/>
                </a:solidFill>
              </a:rPr>
              <a:t>phylogenomics</a:t>
            </a:r>
            <a:r>
              <a:rPr lang="en" sz="1200" dirty="0">
                <a:solidFill>
                  <a:schemeClr val="dk1"/>
                </a:solidFill>
              </a:rPr>
              <a:t> 3:15 (2h) - Jacob and Andrew</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Break 5:15 pm (15min)</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Consulting Services 5:30 - 6:30</a:t>
            </a:r>
            <a:endParaRPr sz="1200" dirty="0">
              <a:solidFill>
                <a:schemeClr val="dk1"/>
              </a:solidFill>
            </a:endParaRPr>
          </a:p>
          <a:p>
            <a:pPr marL="0" lvl="0" indent="0" algn="l" rtl="0">
              <a:spcBef>
                <a:spcPts val="0"/>
              </a:spcBef>
              <a:spcAft>
                <a:spcPts val="1600"/>
              </a:spcAft>
              <a:buNone/>
            </a:pP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things are</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Slides and scripts: </a:t>
            </a:r>
            <a:r>
              <a:rPr lang="en" sz="1100" u="sng" dirty="0">
                <a:solidFill>
                  <a:schemeClr val="hlink"/>
                </a:solidFill>
                <a:hlinkClick r:id="rId3"/>
              </a:rPr>
              <a:t>https://github.com/bcbc-group/Botany2020NMGWorkshop</a:t>
            </a:r>
            <a:endParaRPr dirty="0"/>
          </a:p>
          <a:p>
            <a:pPr marL="0" lvl="0" indent="0" algn="l" rtl="0">
              <a:spcBef>
                <a:spcPts val="1600"/>
              </a:spcBef>
              <a:spcAft>
                <a:spcPts val="0"/>
              </a:spcAft>
              <a:buNone/>
            </a:pPr>
            <a:r>
              <a:rPr lang="en" dirty="0"/>
              <a:t>Data files: </a:t>
            </a:r>
            <a:r>
              <a:rPr lang="en" dirty="0" err="1"/>
              <a:t>CyVerse</a:t>
            </a:r>
            <a:r>
              <a:rPr lang="en" dirty="0"/>
              <a:t> DE /</a:t>
            </a:r>
            <a:r>
              <a:rPr lang="en" dirty="0" err="1"/>
              <a:t>iplant</a:t>
            </a:r>
            <a:r>
              <a:rPr lang="en" dirty="0"/>
              <a:t>/home/shared/Botany2020NMGWorkshop</a:t>
            </a:r>
            <a:endParaRPr dirty="0"/>
          </a:p>
          <a:p>
            <a:pPr marL="0" lvl="0" indent="0" algn="l" rtl="0">
              <a:spcBef>
                <a:spcPts val="1600"/>
              </a:spcBef>
              <a:spcAft>
                <a:spcPts val="0"/>
              </a:spcAft>
              <a:buNone/>
            </a:pPr>
            <a:r>
              <a:rPr lang="en" dirty="0"/>
              <a:t>Terminal: Atmosphere </a:t>
            </a:r>
            <a:r>
              <a:rPr lang="en" sz="1100" u="sng" dirty="0">
                <a:solidFill>
                  <a:schemeClr val="hlink"/>
                </a:solidFill>
                <a:hlinkClick r:id="rId4"/>
              </a:rPr>
              <a:t>https://atmo.cyverse.org/application/dashboard</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sz="1100" u="sng" dirty="0">
                <a:solidFill>
                  <a:schemeClr val="hlink"/>
                </a:solidFill>
                <a:hlinkClick r:id="rId5"/>
              </a:rPr>
              <a:t>https://user.cyverse.org/services/mine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 to genome assembly</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a:t>
            </a:r>
            <a:endParaRPr dirty="0"/>
          </a:p>
          <a:p>
            <a:pPr marL="0" lvl="0" indent="0" algn="l" rtl="0">
              <a:spcBef>
                <a:spcPts val="1600"/>
              </a:spcBef>
              <a:spcAft>
                <a:spcPts val="0"/>
              </a:spcAft>
              <a:buNone/>
            </a:pPr>
            <a:r>
              <a:rPr lang="en" dirty="0"/>
              <a:t>How?</a:t>
            </a:r>
            <a:endParaRPr dirty="0"/>
          </a:p>
          <a:p>
            <a:pPr marL="0" lvl="0" indent="0" algn="l" rtl="0">
              <a:spcBef>
                <a:spcPts val="1600"/>
              </a:spcBef>
              <a:spcAft>
                <a:spcPts val="0"/>
              </a:spcAft>
              <a:buNone/>
            </a:pPr>
            <a:r>
              <a:rPr lang="en" dirty="0"/>
              <a:t>Things to consider: genome size, ploidy, heterozygosity, cost, </a:t>
            </a:r>
            <a:r>
              <a:rPr lang="en"/>
              <a:t>etc</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521</Words>
  <Application>Microsoft Macintosh PowerPoint</Application>
  <PresentationFormat>On-screen Show (16:9)</PresentationFormat>
  <Paragraphs>49</Paragraphs>
  <Slides>7</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de novo genome assembly and annotation with an emphasis on phylogenetic and population genetic studies </vt:lpstr>
      <vt:lpstr>Welcome and introductions </vt:lpstr>
      <vt:lpstr>Acknowledgements</vt:lpstr>
      <vt:lpstr>Topics and Layout</vt:lpstr>
      <vt:lpstr>Agenda </vt:lpstr>
      <vt:lpstr>Where things are</vt:lpstr>
      <vt:lpstr>Intro to genome assembly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novo genome assembly and annotation with an emphasis on phylogenetic and population genetic studies </dc:title>
  <cp:lastModifiedBy>Susan Rebecca Strickler</cp:lastModifiedBy>
  <cp:revision>2</cp:revision>
  <dcterms:modified xsi:type="dcterms:W3CDTF">2020-07-27T23:31:22Z</dcterms:modified>
</cp:coreProperties>
</file>