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93"/>
    <p:restoredTop sz="96327"/>
  </p:normalViewPr>
  <p:slideViewPr>
    <p:cSldViewPr snapToGrid="0">
      <p:cViewPr varScale="1">
        <p:scale>
          <a:sx n="150" d="100"/>
          <a:sy n="150" d="100"/>
        </p:scale>
        <p:origin x="184"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7/12/23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7/12/23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483D-D4E8-C84D-C921-F2C32049F38C}"/>
              </a:ext>
            </a:extLst>
          </p:cNvPr>
          <p:cNvSpPr>
            <a:spLocks noGrp="1"/>
          </p:cNvSpPr>
          <p:nvPr>
            <p:ph type="ctrTitle"/>
          </p:nvPr>
        </p:nvSpPr>
        <p:spPr/>
        <p:txBody>
          <a:bodyPr/>
          <a:lstStyle/>
          <a:p>
            <a:r>
              <a:rPr lang="en-CA" sz="6000" dirty="0"/>
              <a:t>Biodiversity analysis</a:t>
            </a:r>
            <a:br>
              <a:rPr lang="en-CA" dirty="0"/>
            </a:br>
            <a:r>
              <a:rPr lang="en-CA" sz="2800" cap="none" dirty="0"/>
              <a:t>Final Project: Data Science Foundations</a:t>
            </a:r>
            <a:endParaRPr lang="en-CA" sz="2800" dirty="0"/>
          </a:p>
        </p:txBody>
      </p:sp>
      <p:sp>
        <p:nvSpPr>
          <p:cNvPr id="3" name="Subtitle 2">
            <a:extLst>
              <a:ext uri="{FF2B5EF4-FFF2-40B4-BE49-F238E27FC236}">
                <a16:creationId xmlns:a16="http://schemas.microsoft.com/office/drawing/2014/main" id="{BCA841E6-208A-F212-F272-C2A2D6F4B31C}"/>
              </a:ext>
            </a:extLst>
          </p:cNvPr>
          <p:cNvSpPr>
            <a:spLocks noGrp="1"/>
          </p:cNvSpPr>
          <p:nvPr>
            <p:ph type="subTitle" idx="1"/>
          </p:nvPr>
        </p:nvSpPr>
        <p:spPr/>
        <p:txBody>
          <a:bodyPr/>
          <a:lstStyle/>
          <a:p>
            <a:r>
              <a:rPr lang="en-US" dirty="0"/>
              <a:t>Bruno motta</a:t>
            </a:r>
          </a:p>
        </p:txBody>
      </p:sp>
      <p:pic>
        <p:nvPicPr>
          <p:cNvPr id="1028" name="Picture 4">
            <a:extLst>
              <a:ext uri="{FF2B5EF4-FFF2-40B4-BE49-F238E27FC236}">
                <a16:creationId xmlns:a16="http://schemas.microsoft.com/office/drawing/2014/main" id="{2A9FCDD7-0D6A-693D-7C21-951BBF20BDFC}"/>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728018" y="226230"/>
            <a:ext cx="2291522" cy="483070"/>
          </a:xfrm>
          <a:prstGeom prst="rect">
            <a:avLst/>
          </a:prstGeom>
          <a:solidFill>
            <a:schemeClr val="tx1"/>
          </a:solidFill>
        </p:spPr>
      </p:pic>
    </p:spTree>
    <p:extLst>
      <p:ext uri="{BB962C8B-B14F-4D97-AF65-F5344CB8AC3E}">
        <p14:creationId xmlns:p14="http://schemas.microsoft.com/office/powerpoint/2010/main" val="3404102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preparation</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6" name="Picture 5">
            <a:extLst>
              <a:ext uri="{FF2B5EF4-FFF2-40B4-BE49-F238E27FC236}">
                <a16:creationId xmlns:a16="http://schemas.microsoft.com/office/drawing/2014/main" id="{E06F7B6B-957C-1B65-E319-FFEEB4E8DF1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41413" y="895314"/>
            <a:ext cx="4731347" cy="2074129"/>
          </a:xfrm>
          <a:prstGeom prst="rect">
            <a:avLst/>
          </a:prstGeom>
        </p:spPr>
      </p:pic>
      <p:pic>
        <p:nvPicPr>
          <p:cNvPr id="7" name="Picture 6">
            <a:extLst>
              <a:ext uri="{FF2B5EF4-FFF2-40B4-BE49-F238E27FC236}">
                <a16:creationId xmlns:a16="http://schemas.microsoft.com/office/drawing/2014/main" id="{4E082B23-6726-BF70-EE62-85B42951421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41413" y="3359572"/>
            <a:ext cx="3501640" cy="2657871"/>
          </a:xfrm>
          <a:prstGeom prst="rect">
            <a:avLst/>
          </a:prstGeom>
        </p:spPr>
      </p:pic>
      <p:pic>
        <p:nvPicPr>
          <p:cNvPr id="8" name="Picture 7">
            <a:extLst>
              <a:ext uri="{FF2B5EF4-FFF2-40B4-BE49-F238E27FC236}">
                <a16:creationId xmlns:a16="http://schemas.microsoft.com/office/drawing/2014/main" id="{2A7990D6-EB87-2FED-3970-BE8353E75B6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940742" y="1220051"/>
            <a:ext cx="5089577" cy="1532576"/>
          </a:xfrm>
          <a:prstGeom prst="rect">
            <a:avLst/>
          </a:prstGeom>
        </p:spPr>
      </p:pic>
      <p:pic>
        <p:nvPicPr>
          <p:cNvPr id="9" name="Picture 8">
            <a:extLst>
              <a:ext uri="{FF2B5EF4-FFF2-40B4-BE49-F238E27FC236}">
                <a16:creationId xmlns:a16="http://schemas.microsoft.com/office/drawing/2014/main" id="{25203258-6608-1AA0-3482-DB836F7E9957}"/>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754922" y="3359572"/>
            <a:ext cx="6275397" cy="3335063"/>
          </a:xfrm>
          <a:prstGeom prst="rect">
            <a:avLst/>
          </a:prstGeom>
        </p:spPr>
      </p:pic>
    </p:spTree>
    <p:extLst>
      <p:ext uri="{BB962C8B-B14F-4D97-AF65-F5344CB8AC3E}">
        <p14:creationId xmlns:p14="http://schemas.microsoft.com/office/powerpoint/2010/main" val="1374040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23469"/>
            <a:ext cx="9888906" cy="675964"/>
          </a:xfrm>
        </p:spPr>
        <p:txBody>
          <a:bodyPr>
            <a:normAutofit/>
          </a:bodyPr>
          <a:lstStyle/>
          <a:p>
            <a:pPr marL="0" indent="0" algn="ctr">
              <a:spcBef>
                <a:spcPts val="400"/>
              </a:spcBef>
              <a:buNone/>
            </a:pPr>
            <a:r>
              <a:rPr lang="en-CA" sz="3200" b="1" dirty="0"/>
              <a:t>Data preparation</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3" name="Picture 2">
            <a:extLst>
              <a:ext uri="{FF2B5EF4-FFF2-40B4-BE49-F238E27FC236}">
                <a16:creationId xmlns:a16="http://schemas.microsoft.com/office/drawing/2014/main" id="{82D2F81A-F9B3-3214-B417-8273A4A0208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52694" y="899433"/>
            <a:ext cx="4266344" cy="2788764"/>
          </a:xfrm>
          <a:prstGeom prst="rect">
            <a:avLst/>
          </a:prstGeom>
        </p:spPr>
      </p:pic>
      <p:pic>
        <p:nvPicPr>
          <p:cNvPr id="4" name="Picture 3">
            <a:extLst>
              <a:ext uri="{FF2B5EF4-FFF2-40B4-BE49-F238E27FC236}">
                <a16:creationId xmlns:a16="http://schemas.microsoft.com/office/drawing/2014/main" id="{9B1AAB94-2DC4-B600-2436-56199570B7A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320037" y="3751868"/>
            <a:ext cx="7531658" cy="2962574"/>
          </a:xfrm>
          <a:prstGeom prst="rect">
            <a:avLst/>
          </a:prstGeom>
        </p:spPr>
      </p:pic>
    </p:spTree>
    <p:extLst>
      <p:ext uri="{BB962C8B-B14F-4D97-AF65-F5344CB8AC3E}">
        <p14:creationId xmlns:p14="http://schemas.microsoft.com/office/powerpoint/2010/main" val="3066278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5"/>
            <a:ext cx="9888906" cy="2913345"/>
          </a:xfrm>
        </p:spPr>
        <p:txBody>
          <a:bodyPr>
            <a:normAutofit/>
          </a:bodyPr>
          <a:lstStyle/>
          <a:p>
            <a:pPr marL="0" indent="0">
              <a:spcBef>
                <a:spcPts val="400"/>
              </a:spcBef>
              <a:buNone/>
            </a:pPr>
            <a:r>
              <a:rPr lang="en-CA" sz="1800" dirty="0"/>
              <a:t>After all the understanding and preparation, here is where we finally start to properly analyze the data. This will be done mostly with the help of different charts, in which we will be looking for all the information that each variable can give us, by itself or grouped with others. The main goal of the data analysis is to find insights hidden in the data, answer the questions we have asked during the scope definition and find new questions to be answered while we are working on it.</a:t>
            </a:r>
          </a:p>
          <a:p>
            <a:pPr marL="0" indent="0">
              <a:spcBef>
                <a:spcPts val="400"/>
              </a:spcBef>
              <a:buNone/>
            </a:pPr>
            <a:r>
              <a:rPr lang="en-CA" sz="1800" dirty="0"/>
              <a:t>To begin with, let’s take a look at each variable and understand which are the main categories that we have in both data sets.</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analysis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4" name="Picture 3">
            <a:extLst>
              <a:ext uri="{FF2B5EF4-FFF2-40B4-BE49-F238E27FC236}">
                <a16:creationId xmlns:a16="http://schemas.microsoft.com/office/drawing/2014/main" id="{3C56BDBE-DD8E-7B22-BC30-39760B100C1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61507" y="3384455"/>
            <a:ext cx="8668986" cy="1908928"/>
          </a:xfrm>
          <a:prstGeom prst="rect">
            <a:avLst/>
          </a:prstGeom>
        </p:spPr>
      </p:pic>
      <p:sp>
        <p:nvSpPr>
          <p:cNvPr id="5" name="Content Placeholder 2">
            <a:extLst>
              <a:ext uri="{FF2B5EF4-FFF2-40B4-BE49-F238E27FC236}">
                <a16:creationId xmlns:a16="http://schemas.microsoft.com/office/drawing/2014/main" id="{0CAB9C13-9B2D-4349-9E36-8CF980455F84}"/>
              </a:ext>
            </a:extLst>
          </p:cNvPr>
          <p:cNvSpPr txBox="1">
            <a:spLocks/>
          </p:cNvSpPr>
          <p:nvPr/>
        </p:nvSpPr>
        <p:spPr>
          <a:xfrm>
            <a:off x="1141413" y="5293383"/>
            <a:ext cx="9888906" cy="115455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400"/>
              </a:spcBef>
              <a:buFont typeface="Arial" panose="020B0604020202020204" pitchFamily="34" charset="0"/>
              <a:buNone/>
            </a:pPr>
            <a:r>
              <a:rPr lang="en-CA" sz="1800" dirty="0"/>
              <a:t>Here we can see that we have 5541 different species, divided into 7 categories, classified into 5 conservation statuses and observed in 4 different parks. Let’s plot some charts to dive deeper into those pieces of information.</a:t>
            </a:r>
          </a:p>
        </p:txBody>
      </p:sp>
    </p:spTree>
    <p:extLst>
      <p:ext uri="{BB962C8B-B14F-4D97-AF65-F5344CB8AC3E}">
        <p14:creationId xmlns:p14="http://schemas.microsoft.com/office/powerpoint/2010/main" val="1045033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5"/>
            <a:ext cx="9888906" cy="2913345"/>
          </a:xfrm>
        </p:spPr>
        <p:txBody>
          <a:bodyPr>
            <a:normAutofit/>
          </a:bodyPr>
          <a:lstStyle/>
          <a:p>
            <a:pPr marL="0" indent="0">
              <a:spcBef>
                <a:spcPts val="400"/>
              </a:spcBef>
              <a:buNone/>
            </a:pPr>
            <a:r>
              <a:rPr lang="en-CA" sz="1800" dirty="0"/>
              <a:t>Ideally, we start with univariate analysis, where we look into each variable independently to extract all the information they can give us alone. Here we can see the distribution of species per category in the </a:t>
            </a:r>
            <a:r>
              <a:rPr lang="en-CA" sz="1800" dirty="0" err="1"/>
              <a:t>species_info</a:t>
            </a:r>
            <a:r>
              <a:rPr lang="en-CA" sz="1800" dirty="0"/>
              <a:t> data set, where it’s notable that a huge portion of the information that we have are about different species of Vascular Plants, totalizing more than three-quarters of the data.</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analysis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8" name="Picture 7">
            <a:extLst>
              <a:ext uri="{FF2B5EF4-FFF2-40B4-BE49-F238E27FC236}">
                <a16:creationId xmlns:a16="http://schemas.microsoft.com/office/drawing/2014/main" id="{35B7CF03-2506-27B9-6518-63144FFDF5F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433792" y="2596996"/>
            <a:ext cx="5324416" cy="3843562"/>
          </a:xfrm>
          <a:prstGeom prst="rect">
            <a:avLst/>
          </a:prstGeom>
        </p:spPr>
      </p:pic>
    </p:spTree>
    <p:extLst>
      <p:ext uri="{BB962C8B-B14F-4D97-AF65-F5344CB8AC3E}">
        <p14:creationId xmlns:p14="http://schemas.microsoft.com/office/powerpoint/2010/main" val="1874654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10C441-BC23-BB77-B556-F17C902B52F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70581" y="3015760"/>
            <a:ext cx="9230570" cy="3692228"/>
          </a:xfrm>
          <a:prstGeom prst="rect">
            <a:avLst/>
          </a:prstGeom>
        </p:spPr>
      </p:pic>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6"/>
            <a:ext cx="9888906" cy="2969674"/>
          </a:xfrm>
        </p:spPr>
        <p:txBody>
          <a:bodyPr>
            <a:normAutofit/>
          </a:bodyPr>
          <a:lstStyle/>
          <a:p>
            <a:pPr marL="0" indent="0">
              <a:spcBef>
                <a:spcPts val="400"/>
              </a:spcBef>
              <a:buNone/>
            </a:pPr>
            <a:r>
              <a:rPr lang="en-CA" sz="1800" dirty="0"/>
              <a:t>In the following charts, I plotted the distribution of species per conservation status. Since almost 97% of the observed species are not considered in danger, as we can see in the first chart, I plotted the second chart excluding those species, to have a better understanding of the distribution of the protected species. Over the 5541 species observed in this study, we have 14 classified as Endangered and 10 as Threatened, which are the most endangered categories in the data set. We can also observe that 4 species are In Recovery, which is good but could be better, and 151 (2.7% of the total data) are species of Concern.</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analysis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spTree>
    <p:extLst>
      <p:ext uri="{BB962C8B-B14F-4D97-AF65-F5344CB8AC3E}">
        <p14:creationId xmlns:p14="http://schemas.microsoft.com/office/powerpoint/2010/main" val="1761755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6"/>
            <a:ext cx="9888906" cy="2969674"/>
          </a:xfrm>
        </p:spPr>
        <p:txBody>
          <a:bodyPr>
            <a:normAutofit/>
          </a:bodyPr>
          <a:lstStyle/>
          <a:p>
            <a:pPr marL="0" indent="0">
              <a:spcBef>
                <a:spcPts val="400"/>
              </a:spcBef>
              <a:buNone/>
            </a:pPr>
            <a:r>
              <a:rPr lang="en-CA" sz="1800" dirty="0"/>
              <a:t>After finding that “only” 3.2% of our data set are species classified as endangered/protected, which is good because the lower this number, the better. I was faced with the first question that came to my mind in the middle of the analysis: What is the distribution of protected species per category?</a:t>
            </a:r>
          </a:p>
          <a:p>
            <a:pPr marL="0" indent="0">
              <a:spcBef>
                <a:spcPts val="400"/>
              </a:spcBef>
              <a:buNone/>
            </a:pPr>
            <a:r>
              <a:rPr lang="en-CA" sz="1800" dirty="0"/>
              <a:t>That’s why I plotted the following pie charts and discovered that birds and mammals have the highest proportion of endangered species, both crossing the 15% mark. This is way higher than the 3.2% of the total data set, which we can see is biased by the high quantity of Vascular Plants and its lowest proportion of endangered species.</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analysis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8" name="Picture 7">
            <a:extLst>
              <a:ext uri="{FF2B5EF4-FFF2-40B4-BE49-F238E27FC236}">
                <a16:creationId xmlns:a16="http://schemas.microsoft.com/office/drawing/2014/main" id="{0301FCFD-22A5-498E-B1A3-E0CECD784C0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714161" y="3092120"/>
            <a:ext cx="6682827" cy="3546530"/>
          </a:xfrm>
          <a:prstGeom prst="rect">
            <a:avLst/>
          </a:prstGeom>
        </p:spPr>
      </p:pic>
    </p:spTree>
    <p:extLst>
      <p:ext uri="{BB962C8B-B14F-4D97-AF65-F5344CB8AC3E}">
        <p14:creationId xmlns:p14="http://schemas.microsoft.com/office/powerpoint/2010/main" val="297380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6"/>
            <a:ext cx="9888906" cy="2969674"/>
          </a:xfrm>
        </p:spPr>
        <p:txBody>
          <a:bodyPr>
            <a:normAutofit/>
          </a:bodyPr>
          <a:lstStyle/>
          <a:p>
            <a:pPr marL="0" indent="0">
              <a:spcBef>
                <a:spcPts val="400"/>
              </a:spcBef>
              <a:buNone/>
            </a:pPr>
            <a:r>
              <a:rPr lang="en-CA" sz="1800" dirty="0"/>
              <a:t>Going deeper into the understanding of protected species per category, I plotted the distribution of protection statuses of each category, to understand how each category is affected individually and in comparison with the others. Here we can see that birds have the highest quantity of species in danger, but also the highest number of species in recovery, and fishes are the ones with the highest number of species threatened, while reptiles and nonvascular plants have just a few species under concern.</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analysis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4" name="Picture 3">
            <a:extLst>
              <a:ext uri="{FF2B5EF4-FFF2-40B4-BE49-F238E27FC236}">
                <a16:creationId xmlns:a16="http://schemas.microsoft.com/office/drawing/2014/main" id="{05DB1687-5C72-C4A4-C454-1B58F5E1A92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497344" y="2797247"/>
            <a:ext cx="5197312" cy="3763572"/>
          </a:xfrm>
          <a:prstGeom prst="rect">
            <a:avLst/>
          </a:prstGeom>
        </p:spPr>
      </p:pic>
    </p:spTree>
    <p:extLst>
      <p:ext uri="{BB962C8B-B14F-4D97-AF65-F5344CB8AC3E}">
        <p14:creationId xmlns:p14="http://schemas.microsoft.com/office/powerpoint/2010/main" val="4120369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6"/>
            <a:ext cx="9888906" cy="2319224"/>
          </a:xfrm>
        </p:spPr>
        <p:txBody>
          <a:bodyPr>
            <a:normAutofit/>
          </a:bodyPr>
          <a:lstStyle/>
          <a:p>
            <a:pPr marL="0" indent="0">
              <a:spcBef>
                <a:spcPts val="400"/>
              </a:spcBef>
              <a:buNone/>
            </a:pPr>
            <a:r>
              <a:rPr lang="en-CA" sz="1800" dirty="0"/>
              <a:t>Another way of analyzing this information is by comparing the distribution of categories in each protection status, done with the 4 pie charts below. Here we confirm that birds appear with high proportions among almost all statuses, with the exception of the threatened one (at least), but one insight that we haven’t seen before is that mammals appear with a high proportion in all 3 alarming categories and only 1 of its species is in recovery. Also, fishes represent a high proportion of endangered and especially threatened species, but no single one is in recovery.</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analysis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7" name="Picture 6">
            <a:extLst>
              <a:ext uri="{FF2B5EF4-FFF2-40B4-BE49-F238E27FC236}">
                <a16:creationId xmlns:a16="http://schemas.microsoft.com/office/drawing/2014/main" id="{2B2F83FA-09B8-0709-20D3-D86CAACDCE8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41413" y="3255880"/>
            <a:ext cx="9888906" cy="2514796"/>
          </a:xfrm>
          <a:prstGeom prst="rect">
            <a:avLst/>
          </a:prstGeom>
        </p:spPr>
      </p:pic>
    </p:spTree>
    <p:extLst>
      <p:ext uri="{BB962C8B-B14F-4D97-AF65-F5344CB8AC3E}">
        <p14:creationId xmlns:p14="http://schemas.microsoft.com/office/powerpoint/2010/main" val="467845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6"/>
            <a:ext cx="9888906" cy="2319224"/>
          </a:xfrm>
        </p:spPr>
        <p:txBody>
          <a:bodyPr>
            <a:normAutofit/>
          </a:bodyPr>
          <a:lstStyle/>
          <a:p>
            <a:pPr marL="0" indent="0">
              <a:spcBef>
                <a:spcPts val="400"/>
              </a:spcBef>
              <a:buNone/>
            </a:pPr>
            <a:r>
              <a:rPr lang="en-CA" sz="1800" dirty="0"/>
              <a:t>Here we start to look at the second data frame, where we can begin to analyze where each species were observed and how many of them have been spotted lately. First, let’s see the distribution of observations reported in the data set. We can see that the observations are not evenly distributed, with Yellowstone National Park showing roughly one million more reported observations than the Great Smoky Mountains National Park. But how is the distribution of species observed per park?</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analysis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6" name="Picture 5">
            <a:extLst>
              <a:ext uri="{FF2B5EF4-FFF2-40B4-BE49-F238E27FC236}">
                <a16:creationId xmlns:a16="http://schemas.microsoft.com/office/drawing/2014/main" id="{9BCDA5D1-0646-E5F2-C502-1A6FB3D07E1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952161" y="2969921"/>
            <a:ext cx="6267410" cy="3508474"/>
          </a:xfrm>
          <a:prstGeom prst="rect">
            <a:avLst/>
          </a:prstGeom>
        </p:spPr>
      </p:pic>
    </p:spTree>
    <p:extLst>
      <p:ext uri="{BB962C8B-B14F-4D97-AF65-F5344CB8AC3E}">
        <p14:creationId xmlns:p14="http://schemas.microsoft.com/office/powerpoint/2010/main" val="1557257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A9A88B7-ED13-765F-8932-5E56452D72C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51491" y="2176054"/>
            <a:ext cx="7624864" cy="4407032"/>
          </a:xfrm>
          <a:prstGeom prst="rect">
            <a:avLst/>
          </a:prstGeom>
        </p:spPr>
      </p:pic>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6"/>
            <a:ext cx="9888906" cy="1843760"/>
          </a:xfrm>
        </p:spPr>
        <p:txBody>
          <a:bodyPr>
            <a:normAutofit/>
          </a:bodyPr>
          <a:lstStyle/>
          <a:p>
            <a:pPr marL="0" indent="0">
              <a:spcBef>
                <a:spcPts val="400"/>
              </a:spcBef>
              <a:buNone/>
            </a:pPr>
            <a:r>
              <a:rPr lang="en-CA" sz="1800" dirty="0"/>
              <a:t>The distribution of species categories observed per park is almost perfectly even, where we can see almost the same proportions of each category per park. Showing that their biodiversity is very similar, despite the difference in the number of observations.</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analysis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spTree>
    <p:extLst>
      <p:ext uri="{BB962C8B-B14F-4D97-AF65-F5344CB8AC3E}">
        <p14:creationId xmlns:p14="http://schemas.microsoft.com/office/powerpoint/2010/main" val="4280003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FB79F-EC04-A13C-AD73-9BC2C3ABB4E7}"/>
              </a:ext>
            </a:extLst>
          </p:cNvPr>
          <p:cNvSpPr>
            <a:spLocks noGrp="1"/>
          </p:cNvSpPr>
          <p:nvPr>
            <p:ph type="title"/>
          </p:nvPr>
        </p:nvSpPr>
        <p:spPr>
          <a:xfrm>
            <a:off x="1141413" y="219350"/>
            <a:ext cx="9888906" cy="675964"/>
          </a:xfrm>
        </p:spPr>
        <p:txBody>
          <a:bodyPr/>
          <a:lstStyle/>
          <a:p>
            <a:pPr algn="ctr"/>
            <a:r>
              <a:rPr lang="en-CA" sz="3200" b="1" dirty="0"/>
              <a:t>Summary</a:t>
            </a:r>
            <a:endParaRPr lang="en-CA" b="1" dirty="0"/>
          </a:p>
        </p:txBody>
      </p:sp>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460527" y="1644001"/>
            <a:ext cx="4289824" cy="3852799"/>
          </a:xfrm>
        </p:spPr>
        <p:txBody>
          <a:bodyPr>
            <a:normAutofit/>
          </a:bodyPr>
          <a:lstStyle/>
          <a:p>
            <a:pPr marL="457200" indent="-457200">
              <a:buFont typeface="+mj-lt"/>
              <a:buAutoNum type="arabicPeriod"/>
            </a:pPr>
            <a:r>
              <a:rPr lang="en-CA" sz="2200" dirty="0"/>
              <a:t>Project Scope</a:t>
            </a:r>
          </a:p>
          <a:p>
            <a:pPr marL="457200" indent="-457200">
              <a:buFont typeface="+mj-lt"/>
              <a:buAutoNum type="arabicPeriod"/>
            </a:pPr>
            <a:r>
              <a:rPr lang="en-CA" sz="2200" dirty="0"/>
              <a:t>Code Preparation</a:t>
            </a:r>
          </a:p>
          <a:p>
            <a:pPr marL="457200" indent="-457200">
              <a:buFont typeface="+mj-lt"/>
              <a:buAutoNum type="arabicPeriod"/>
            </a:pPr>
            <a:r>
              <a:rPr lang="en-CA" sz="2200" dirty="0"/>
              <a:t>Data Understanding</a:t>
            </a:r>
          </a:p>
          <a:p>
            <a:pPr marL="457200" indent="-457200">
              <a:buFont typeface="+mj-lt"/>
              <a:buAutoNum type="arabicPeriod"/>
            </a:pPr>
            <a:r>
              <a:rPr lang="en-CA" sz="2200" dirty="0"/>
              <a:t>Data Preparation</a:t>
            </a:r>
          </a:p>
          <a:p>
            <a:pPr marL="457200" indent="-457200">
              <a:buFont typeface="+mj-lt"/>
              <a:buAutoNum type="arabicPeriod"/>
            </a:pPr>
            <a:r>
              <a:rPr lang="en-CA" sz="2200" dirty="0"/>
              <a:t>Data Analysis</a:t>
            </a:r>
          </a:p>
          <a:p>
            <a:pPr marL="457200" indent="-457200">
              <a:buFont typeface="+mj-lt"/>
              <a:buAutoNum type="arabicPeriod"/>
            </a:pPr>
            <a:r>
              <a:rPr lang="en-CA" sz="2200" dirty="0"/>
              <a:t>Conclusion</a:t>
            </a:r>
          </a:p>
          <a:p>
            <a:pPr marL="457200" indent="-457200">
              <a:buFont typeface="+mj-lt"/>
              <a:buAutoNum type="arabicPeriod"/>
            </a:pPr>
            <a:endParaRPr lang="en-CA" sz="2200" dirty="0"/>
          </a:p>
        </p:txBody>
      </p:sp>
      <p:pic>
        <p:nvPicPr>
          <p:cNvPr id="2050" name="Picture 2" descr="Codecademy – Logos Download">
            <a:extLst>
              <a:ext uri="{FF2B5EF4-FFF2-40B4-BE49-F238E27FC236}">
                <a16:creationId xmlns:a16="http://schemas.microsoft.com/office/drawing/2014/main" id="{705D1D37-D1E2-B61A-0603-4FA0C8284463}"/>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5" name="Picture 4">
            <a:extLst>
              <a:ext uri="{FF2B5EF4-FFF2-40B4-BE49-F238E27FC236}">
                <a16:creationId xmlns:a16="http://schemas.microsoft.com/office/drawing/2014/main" id="{356B8106-91C5-5136-5EE4-92C22481C167}"/>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8292" r="90458">
                        <a14:foregroundMark x1="8333" y1="69000" x2="10083" y2="74000"/>
                        <a14:foregroundMark x1="79667" y1="61636" x2="86208" y2="64909"/>
                        <a14:foregroundMark x1="86208" y1="64909" x2="90458" y2="71636"/>
                        <a14:foregroundMark x1="72708" y1="39273" x2="75208" y2="38818"/>
                        <a14:foregroundMark x1="23375" y1="41000" x2="20750" y2="38364"/>
                        <a14:foregroundMark x1="75542" y1="38091" x2="74667" y2="39091"/>
                        <a14:foregroundMark x1="72917" y1="51636" x2="74125" y2="53818"/>
                        <a14:foregroundMark x1="24333" y1="55000" x2="25333" y2="52636"/>
                        <a14:foregroundMark x1="39167" y1="20091" x2="41000" y2="22000"/>
                        <a14:foregroundMark x1="46583" y1="30545" x2="46875" y2="23364"/>
                        <a14:foregroundMark x1="46333" y1="22000" x2="44708" y2="21273"/>
                        <a14:foregroundMark x1="54750" y1="24091" x2="51458" y2="24545"/>
                        <a14:foregroundMark x1="54750" y1="23364" x2="55292" y2="24091"/>
                        <a14:foregroundMark x1="58458" y1="22000" x2="64125" y2="22636"/>
                        <a14:backgroundMark x1="50042" y1="36909" x2="51125" y2="36909"/>
                      </a14:backgroundRemoval>
                    </a14:imgEffect>
                  </a14:imgLayer>
                </a14:imgProps>
              </a:ext>
            </a:extLst>
          </a:blip>
          <a:srcRect l="6915" t="18390" r="8009" b="12490"/>
          <a:stretch/>
        </p:blipFill>
        <p:spPr>
          <a:xfrm>
            <a:off x="3681045" y="2216799"/>
            <a:ext cx="7666242" cy="2854734"/>
          </a:xfrm>
          <a:prstGeom prst="rect">
            <a:avLst/>
          </a:prstGeom>
        </p:spPr>
      </p:pic>
    </p:spTree>
    <p:extLst>
      <p:ext uri="{BB962C8B-B14F-4D97-AF65-F5344CB8AC3E}">
        <p14:creationId xmlns:p14="http://schemas.microsoft.com/office/powerpoint/2010/main" val="3123886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6"/>
            <a:ext cx="9888906" cy="1843760"/>
          </a:xfrm>
        </p:spPr>
        <p:txBody>
          <a:bodyPr>
            <a:normAutofit/>
          </a:bodyPr>
          <a:lstStyle/>
          <a:p>
            <a:pPr marL="0" indent="0">
              <a:spcBef>
                <a:spcPts val="400"/>
              </a:spcBef>
              <a:buNone/>
            </a:pPr>
            <a:r>
              <a:rPr lang="en-CA" sz="1800" dirty="0"/>
              <a:t>Confirming the similarity in the biodiversity of each park, they have the same distribution of endangered species observations.</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analysis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5" name="Picture 4">
            <a:extLst>
              <a:ext uri="{FF2B5EF4-FFF2-40B4-BE49-F238E27FC236}">
                <a16:creationId xmlns:a16="http://schemas.microsoft.com/office/drawing/2014/main" id="{1C4441DA-E0AE-98E4-06D6-621D25F6719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53471" y="2455681"/>
            <a:ext cx="9885058" cy="2474538"/>
          </a:xfrm>
          <a:prstGeom prst="rect">
            <a:avLst/>
          </a:prstGeom>
        </p:spPr>
      </p:pic>
    </p:spTree>
    <p:extLst>
      <p:ext uri="{BB962C8B-B14F-4D97-AF65-F5344CB8AC3E}">
        <p14:creationId xmlns:p14="http://schemas.microsoft.com/office/powerpoint/2010/main" val="1461660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6"/>
            <a:ext cx="9888906" cy="1843760"/>
          </a:xfrm>
        </p:spPr>
        <p:txBody>
          <a:bodyPr>
            <a:normAutofit/>
          </a:bodyPr>
          <a:lstStyle/>
          <a:p>
            <a:pPr marL="0" indent="0">
              <a:spcBef>
                <a:spcPts val="400"/>
              </a:spcBef>
              <a:buNone/>
            </a:pPr>
            <a:r>
              <a:rPr lang="en-CA" sz="1800" dirty="0"/>
              <a:t>Entering the third, and final, part of this Exploratory Data Analysis, I decided to use their common names to aggregate different species into more commonly known groups for a better understanding of the data. Here we have the 5 most common groups of species per category and the number of species represented by each group.</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analysis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4" name="Picture 3">
            <a:extLst>
              <a:ext uri="{FF2B5EF4-FFF2-40B4-BE49-F238E27FC236}">
                <a16:creationId xmlns:a16="http://schemas.microsoft.com/office/drawing/2014/main" id="{93627E88-50AF-8B7D-71A2-A83AD878371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86845" y="2319048"/>
            <a:ext cx="9018310" cy="4294906"/>
          </a:xfrm>
          <a:prstGeom prst="rect">
            <a:avLst/>
          </a:prstGeom>
        </p:spPr>
      </p:pic>
    </p:spTree>
    <p:extLst>
      <p:ext uri="{BB962C8B-B14F-4D97-AF65-F5344CB8AC3E}">
        <p14:creationId xmlns:p14="http://schemas.microsoft.com/office/powerpoint/2010/main" val="290170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6"/>
            <a:ext cx="9888906" cy="1843760"/>
          </a:xfrm>
        </p:spPr>
        <p:txBody>
          <a:bodyPr>
            <a:normAutofit/>
          </a:bodyPr>
          <a:lstStyle/>
          <a:p>
            <a:pPr marL="0" indent="0">
              <a:spcBef>
                <a:spcPts val="400"/>
              </a:spcBef>
              <a:buNone/>
            </a:pPr>
            <a:r>
              <a:rPr lang="en-CA" sz="1800" dirty="0"/>
              <a:t>And finally, on this last plot, we have the 10 most observed species per park, represented by their common names. As we can see, most of the species are repeated over the parks.</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analysis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5" name="Picture 4">
            <a:extLst>
              <a:ext uri="{FF2B5EF4-FFF2-40B4-BE49-F238E27FC236}">
                <a16:creationId xmlns:a16="http://schemas.microsoft.com/office/drawing/2014/main" id="{1BCE7FCD-6FC9-DF19-E95A-809EE94671E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57080" y="1870455"/>
            <a:ext cx="8477840" cy="4496940"/>
          </a:xfrm>
          <a:prstGeom prst="rect">
            <a:avLst/>
          </a:prstGeom>
        </p:spPr>
      </p:pic>
    </p:spTree>
    <p:extLst>
      <p:ext uri="{BB962C8B-B14F-4D97-AF65-F5344CB8AC3E}">
        <p14:creationId xmlns:p14="http://schemas.microsoft.com/office/powerpoint/2010/main" val="3455517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B4D434-4A99-5DE3-DA0A-918B363CF4C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61155" y="1934940"/>
            <a:ext cx="9269690" cy="4551404"/>
          </a:xfrm>
          <a:prstGeom prst="rect">
            <a:avLst/>
          </a:prstGeom>
        </p:spPr>
      </p:pic>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1006976"/>
            <a:ext cx="9888906" cy="3761302"/>
          </a:xfrm>
        </p:spPr>
        <p:txBody>
          <a:bodyPr>
            <a:normAutofit/>
          </a:bodyPr>
          <a:lstStyle/>
          <a:p>
            <a:pPr marL="0" indent="0">
              <a:spcBef>
                <a:spcPts val="400"/>
              </a:spcBef>
              <a:buNone/>
            </a:pPr>
            <a:r>
              <a:rPr lang="en-CA" sz="1800" dirty="0"/>
              <a:t>As seen during this analysis, the biodiversity among those 4 National Parks is very similar, despite their distance (as shown in the image below) and the number of observations reported for each one.</a:t>
            </a:r>
          </a:p>
          <a:p>
            <a:pPr marL="0" indent="0">
              <a:spcBef>
                <a:spcPts val="400"/>
              </a:spcBef>
              <a:buNone/>
            </a:pPr>
            <a:endParaRPr lang="en-CA" sz="1800" dirty="0"/>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conclusions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sp>
        <p:nvSpPr>
          <p:cNvPr id="7" name="TextBox 6">
            <a:extLst>
              <a:ext uri="{FF2B5EF4-FFF2-40B4-BE49-F238E27FC236}">
                <a16:creationId xmlns:a16="http://schemas.microsoft.com/office/drawing/2014/main" id="{19E77E5B-16EC-D342-1CBA-DA7874598944}"/>
              </a:ext>
            </a:extLst>
          </p:cNvPr>
          <p:cNvSpPr txBox="1"/>
          <p:nvPr/>
        </p:nvSpPr>
        <p:spPr>
          <a:xfrm>
            <a:off x="4644041" y="2229010"/>
            <a:ext cx="1244571" cy="369332"/>
          </a:xfrm>
          <a:prstGeom prst="rect">
            <a:avLst/>
          </a:prstGeom>
          <a:solidFill>
            <a:schemeClr val="tx1"/>
          </a:solidFill>
          <a:ln>
            <a:solidFill>
              <a:srgbClr val="FF0000"/>
            </a:solidFill>
          </a:ln>
        </p:spPr>
        <p:txBody>
          <a:bodyPr wrap="none" rtlCol="0">
            <a:spAutoFit/>
          </a:bodyPr>
          <a:lstStyle/>
          <a:p>
            <a:pPr algn="ctr"/>
            <a:r>
              <a:rPr lang="en-CA" dirty="0">
                <a:solidFill>
                  <a:schemeClr val="bg1"/>
                </a:solidFill>
              </a:rPr>
              <a:t>Yellowstone</a:t>
            </a:r>
          </a:p>
        </p:txBody>
      </p:sp>
      <p:sp>
        <p:nvSpPr>
          <p:cNvPr id="8" name="TextBox 7">
            <a:extLst>
              <a:ext uri="{FF2B5EF4-FFF2-40B4-BE49-F238E27FC236}">
                <a16:creationId xmlns:a16="http://schemas.microsoft.com/office/drawing/2014/main" id="{AE8D320D-036A-9352-D6CE-A6318BE980FA}"/>
              </a:ext>
            </a:extLst>
          </p:cNvPr>
          <p:cNvSpPr txBox="1"/>
          <p:nvPr/>
        </p:nvSpPr>
        <p:spPr>
          <a:xfrm>
            <a:off x="1902786" y="4707005"/>
            <a:ext cx="983731" cy="369332"/>
          </a:xfrm>
          <a:prstGeom prst="rect">
            <a:avLst/>
          </a:prstGeom>
          <a:solidFill>
            <a:schemeClr val="tx1"/>
          </a:solidFill>
          <a:ln>
            <a:solidFill>
              <a:srgbClr val="FF0000"/>
            </a:solidFill>
          </a:ln>
        </p:spPr>
        <p:txBody>
          <a:bodyPr wrap="none" rtlCol="0">
            <a:spAutoFit/>
          </a:bodyPr>
          <a:lstStyle/>
          <a:p>
            <a:pPr algn="ctr"/>
            <a:r>
              <a:rPr lang="en-CA" dirty="0">
                <a:solidFill>
                  <a:schemeClr val="bg1"/>
                </a:solidFill>
              </a:rPr>
              <a:t>Yosemite</a:t>
            </a:r>
          </a:p>
        </p:txBody>
      </p:sp>
      <p:sp>
        <p:nvSpPr>
          <p:cNvPr id="9" name="TextBox 8">
            <a:extLst>
              <a:ext uri="{FF2B5EF4-FFF2-40B4-BE49-F238E27FC236}">
                <a16:creationId xmlns:a16="http://schemas.microsoft.com/office/drawing/2014/main" id="{2C284B87-DD04-913E-0C55-88F9DB0D7951}"/>
              </a:ext>
            </a:extLst>
          </p:cNvPr>
          <p:cNvSpPr txBox="1"/>
          <p:nvPr/>
        </p:nvSpPr>
        <p:spPr>
          <a:xfrm>
            <a:off x="3829441" y="4783515"/>
            <a:ext cx="689163" cy="369332"/>
          </a:xfrm>
          <a:prstGeom prst="rect">
            <a:avLst/>
          </a:prstGeom>
          <a:solidFill>
            <a:schemeClr val="tx1"/>
          </a:solidFill>
          <a:ln>
            <a:solidFill>
              <a:srgbClr val="FF0000"/>
            </a:solidFill>
          </a:ln>
        </p:spPr>
        <p:txBody>
          <a:bodyPr wrap="none" rtlCol="0">
            <a:spAutoFit/>
          </a:bodyPr>
          <a:lstStyle/>
          <a:p>
            <a:pPr algn="ctr"/>
            <a:r>
              <a:rPr lang="en-CA" dirty="0">
                <a:solidFill>
                  <a:schemeClr val="bg1"/>
                </a:solidFill>
              </a:rPr>
              <a:t>Bryce</a:t>
            </a:r>
          </a:p>
        </p:txBody>
      </p:sp>
      <p:sp>
        <p:nvSpPr>
          <p:cNvPr id="10" name="TextBox 9">
            <a:extLst>
              <a:ext uri="{FF2B5EF4-FFF2-40B4-BE49-F238E27FC236}">
                <a16:creationId xmlns:a16="http://schemas.microsoft.com/office/drawing/2014/main" id="{B9DE9FAA-41D2-A9F6-A622-FECB2F8A5777}"/>
              </a:ext>
            </a:extLst>
          </p:cNvPr>
          <p:cNvSpPr txBox="1"/>
          <p:nvPr/>
        </p:nvSpPr>
        <p:spPr>
          <a:xfrm>
            <a:off x="8944952" y="5242998"/>
            <a:ext cx="1473480" cy="646331"/>
          </a:xfrm>
          <a:prstGeom prst="rect">
            <a:avLst/>
          </a:prstGeom>
          <a:solidFill>
            <a:schemeClr val="tx1"/>
          </a:solidFill>
          <a:ln>
            <a:solidFill>
              <a:srgbClr val="FF0000"/>
            </a:solidFill>
          </a:ln>
        </p:spPr>
        <p:txBody>
          <a:bodyPr wrap="none" rtlCol="0">
            <a:spAutoFit/>
          </a:bodyPr>
          <a:lstStyle/>
          <a:p>
            <a:pPr algn="ctr"/>
            <a:r>
              <a:rPr lang="en-CA" dirty="0">
                <a:solidFill>
                  <a:schemeClr val="bg1"/>
                </a:solidFill>
              </a:rPr>
              <a:t>Great Smoky </a:t>
            </a:r>
          </a:p>
          <a:p>
            <a:pPr algn="ctr"/>
            <a:r>
              <a:rPr lang="en-CA" dirty="0">
                <a:solidFill>
                  <a:schemeClr val="bg1"/>
                </a:solidFill>
              </a:rPr>
              <a:t>Mountains</a:t>
            </a:r>
          </a:p>
        </p:txBody>
      </p:sp>
      <p:cxnSp>
        <p:nvCxnSpPr>
          <p:cNvPr id="13" name="Straight Arrow Connector 12">
            <a:extLst>
              <a:ext uri="{FF2B5EF4-FFF2-40B4-BE49-F238E27FC236}">
                <a16:creationId xmlns:a16="http://schemas.microsoft.com/office/drawing/2014/main" id="{0AAC2E3D-7840-0A86-FDF3-377AE4F679BE}"/>
              </a:ext>
            </a:extLst>
          </p:cNvPr>
          <p:cNvCxnSpPr>
            <a:stCxn id="8" idx="0"/>
          </p:cNvCxnSpPr>
          <p:nvPr/>
        </p:nvCxnSpPr>
        <p:spPr>
          <a:xfrm flipV="1">
            <a:off x="2394652" y="4468307"/>
            <a:ext cx="149158" cy="2386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04690C6-27DA-8D79-98FD-B57BFDB67906}"/>
              </a:ext>
            </a:extLst>
          </p:cNvPr>
          <p:cNvCxnSpPr>
            <a:cxnSpLocks/>
            <a:stCxn id="9" idx="0"/>
          </p:cNvCxnSpPr>
          <p:nvPr/>
        </p:nvCxnSpPr>
        <p:spPr>
          <a:xfrm flipH="1" flipV="1">
            <a:off x="4103826" y="4544817"/>
            <a:ext cx="70197" cy="2386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36A7622-ECD4-4E27-0005-863A9C4AD35C}"/>
              </a:ext>
            </a:extLst>
          </p:cNvPr>
          <p:cNvCxnSpPr>
            <a:cxnSpLocks/>
            <a:stCxn id="7" idx="1"/>
          </p:cNvCxnSpPr>
          <p:nvPr/>
        </p:nvCxnSpPr>
        <p:spPr>
          <a:xfrm flipH="1">
            <a:off x="4411744" y="2413676"/>
            <a:ext cx="232297" cy="1846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89868A-3CA9-F15A-E1BD-32C50D3939C8}"/>
              </a:ext>
            </a:extLst>
          </p:cNvPr>
          <p:cNvCxnSpPr>
            <a:cxnSpLocks/>
            <a:stCxn id="10" idx="0"/>
          </p:cNvCxnSpPr>
          <p:nvPr/>
        </p:nvCxnSpPr>
        <p:spPr>
          <a:xfrm flipV="1">
            <a:off x="9681692" y="5058332"/>
            <a:ext cx="277671" cy="1846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556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1516023"/>
            <a:ext cx="9888906" cy="3414195"/>
          </a:xfrm>
        </p:spPr>
        <p:txBody>
          <a:bodyPr>
            <a:normAutofit/>
          </a:bodyPr>
          <a:lstStyle/>
          <a:p>
            <a:pPr marL="0" indent="0">
              <a:spcBef>
                <a:spcPts val="400"/>
              </a:spcBef>
              <a:buNone/>
            </a:pPr>
            <a:r>
              <a:rPr lang="en-CA" sz="1800" dirty="0"/>
              <a:t>The total proportion of endangered species in the data set is not very alarming, since it’s close to 3% of the whole data, but when considering each category separately there are some numbers that call attention:</a:t>
            </a:r>
          </a:p>
          <a:p>
            <a:pPr>
              <a:spcBef>
                <a:spcPts val="400"/>
              </a:spcBef>
            </a:pPr>
            <a:r>
              <a:rPr lang="en-CA" sz="1800" dirty="0"/>
              <a:t>Vascular Plants represent ¾ of reported species, are the most commonly observed per park, and are the less endangered category.</a:t>
            </a:r>
          </a:p>
          <a:p>
            <a:pPr>
              <a:spcBef>
                <a:spcPts val="400"/>
              </a:spcBef>
            </a:pPr>
            <a:r>
              <a:rPr lang="en-CA" sz="1800" dirty="0"/>
              <a:t>Birds and Mammals have more than 15% of their species classified as in danger.</a:t>
            </a:r>
          </a:p>
          <a:p>
            <a:pPr>
              <a:spcBef>
                <a:spcPts val="400"/>
              </a:spcBef>
            </a:pPr>
            <a:r>
              <a:rPr lang="en-CA" sz="1800" dirty="0"/>
              <a:t>Fishes represent 40% of threatened species, and there are no species of fish in recovery.</a:t>
            </a:r>
          </a:p>
          <a:p>
            <a:pPr>
              <a:spcBef>
                <a:spcPts val="400"/>
              </a:spcBef>
            </a:pPr>
            <a:r>
              <a:rPr lang="en-CA" sz="1800" dirty="0"/>
              <a:t>Only 4 species are in recovery, representing 2% of the total endangered species.</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conclusions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spTree>
    <p:extLst>
      <p:ext uri="{BB962C8B-B14F-4D97-AF65-F5344CB8AC3E}">
        <p14:creationId xmlns:p14="http://schemas.microsoft.com/office/powerpoint/2010/main" val="1470737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5"/>
            <a:ext cx="9888906" cy="5626672"/>
          </a:xfrm>
        </p:spPr>
        <p:txBody>
          <a:bodyPr>
            <a:normAutofit/>
          </a:bodyPr>
          <a:lstStyle/>
          <a:p>
            <a:pPr marL="0" indent="0">
              <a:spcBef>
                <a:spcPts val="400"/>
              </a:spcBef>
              <a:buNone/>
            </a:pPr>
            <a:r>
              <a:rPr lang="en-CA" sz="1800" dirty="0"/>
              <a:t>These datasets were made available by </a:t>
            </a:r>
            <a:r>
              <a:rPr lang="en-CA" sz="1800" dirty="0" err="1"/>
              <a:t>Codecademy</a:t>
            </a:r>
            <a:r>
              <a:rPr lang="en-CA" sz="1800" dirty="0"/>
              <a:t> as part of the final project for the Data Science Foundations Course, a complete course on all the basic knowledge necessary to become a Data Scientist, and introductory to the complete career paths for different Data Scientist’s fields of activity.</a:t>
            </a:r>
          </a:p>
          <a:p>
            <a:pPr marL="0" indent="0">
              <a:spcBef>
                <a:spcPts val="400"/>
              </a:spcBef>
              <a:buNone/>
            </a:pPr>
            <a:endParaRPr lang="en-CA" sz="1800" dirty="0"/>
          </a:p>
          <a:p>
            <a:pPr marL="0" indent="0">
              <a:spcBef>
                <a:spcPts val="400"/>
              </a:spcBef>
              <a:buNone/>
            </a:pPr>
            <a:r>
              <a:rPr lang="en-CA" sz="1800" dirty="0"/>
              <a:t>The project’s main objective is to make a complete Exploratory Data Analysis (EDA) over 2 datasets that represent the biodiversity in 4 different parks in the US and the conservation status, in terms of the endangerment, of each observed species.</a:t>
            </a:r>
          </a:p>
          <a:p>
            <a:pPr marL="0" indent="0">
              <a:spcBef>
                <a:spcPts val="400"/>
              </a:spcBef>
              <a:buNone/>
            </a:pPr>
            <a:endParaRPr lang="en-CA" sz="1800" dirty="0"/>
          </a:p>
          <a:p>
            <a:pPr marL="0" indent="0">
              <a:spcBef>
                <a:spcPts val="400"/>
              </a:spcBef>
              <a:buNone/>
            </a:pPr>
            <a:r>
              <a:rPr lang="en-CA" sz="1800" dirty="0"/>
              <a:t>Some of the insights that we’ll be looking for are:</a:t>
            </a:r>
          </a:p>
          <a:p>
            <a:r>
              <a:rPr lang="en-CA" sz="1800" dirty="0"/>
              <a:t>What is the distribution of conservation status for animals?</a:t>
            </a:r>
          </a:p>
          <a:p>
            <a:r>
              <a:rPr lang="en-CA" sz="1800" dirty="0"/>
              <a:t>Are certain types of species more likely to be endangered?</a:t>
            </a:r>
          </a:p>
          <a:p>
            <a:r>
              <a:rPr lang="en-CA" sz="1800" dirty="0"/>
              <a:t>Are the differences between species and their conservation status significant?</a:t>
            </a:r>
          </a:p>
          <a:p>
            <a:r>
              <a:rPr lang="en-CA" sz="1800" dirty="0"/>
              <a:t>Which species were spotted the most at each park?</a:t>
            </a:r>
          </a:p>
          <a:p>
            <a:r>
              <a:rPr lang="en-CA" sz="1800" dirty="0"/>
              <a:t>Among others…</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PROJECT SCOPE</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spTree>
    <p:extLst>
      <p:ext uri="{BB962C8B-B14F-4D97-AF65-F5344CB8AC3E}">
        <p14:creationId xmlns:p14="http://schemas.microsoft.com/office/powerpoint/2010/main" val="3273562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5"/>
            <a:ext cx="9888906" cy="5626672"/>
          </a:xfrm>
        </p:spPr>
        <p:txBody>
          <a:bodyPr>
            <a:normAutofit/>
          </a:bodyPr>
          <a:lstStyle/>
          <a:p>
            <a:pPr marL="0" indent="0">
              <a:spcBef>
                <a:spcPts val="400"/>
              </a:spcBef>
              <a:buNone/>
            </a:pPr>
            <a:r>
              <a:rPr lang="en-CA" sz="1800" dirty="0"/>
              <a:t>In order to be able to perform the EDA, we need to kickstart the Python code importing the necessary libraries. In this case, we are going to use mainly Pandas, Matplotlib and Seaborn. I have also set some </a:t>
            </a:r>
            <a:r>
              <a:rPr lang="en-CA" sz="1800" dirty="0" err="1"/>
              <a:t>Seaborn’s</a:t>
            </a:r>
            <a:r>
              <a:rPr lang="en-CA" sz="1800" dirty="0"/>
              <a:t> configurations, to standardize the plots.</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Code preparation</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6" name="Picture 5">
            <a:extLst>
              <a:ext uri="{FF2B5EF4-FFF2-40B4-BE49-F238E27FC236}">
                <a16:creationId xmlns:a16="http://schemas.microsoft.com/office/drawing/2014/main" id="{AC885169-E277-EAFA-7D85-4AB1445F51A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37385" y="3026112"/>
            <a:ext cx="3114053" cy="2541141"/>
          </a:xfrm>
          <a:prstGeom prst="rect">
            <a:avLst/>
          </a:prstGeom>
        </p:spPr>
      </p:pic>
    </p:spTree>
    <p:extLst>
      <p:ext uri="{BB962C8B-B14F-4D97-AF65-F5344CB8AC3E}">
        <p14:creationId xmlns:p14="http://schemas.microsoft.com/office/powerpoint/2010/main" val="419597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4115"/>
            <a:ext cx="9888906" cy="2007977"/>
          </a:xfrm>
        </p:spPr>
        <p:txBody>
          <a:bodyPr>
            <a:normAutofit/>
          </a:bodyPr>
          <a:lstStyle/>
          <a:p>
            <a:pPr marL="0" indent="0">
              <a:spcBef>
                <a:spcPts val="400"/>
              </a:spcBef>
              <a:buNone/>
            </a:pPr>
            <a:r>
              <a:rPr lang="en-CA" sz="1800" dirty="0"/>
              <a:t>I like to organize my notebooks (.</a:t>
            </a:r>
            <a:r>
              <a:rPr lang="en-CA" sz="1800" dirty="0" err="1"/>
              <a:t>ipynb</a:t>
            </a:r>
            <a:r>
              <a:rPr lang="en-CA" sz="1800" dirty="0"/>
              <a:t>) placing the Functions and Classes definitions at the top of the code, right after the libs. Normally they are not defined at the beginning of the analysis, because we don’t know yet which functions we’ll need to create down the road. But as soon as I need to create a new function or Class, I place it at the top.</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8151"/>
            <a:ext cx="9888906" cy="675964"/>
          </a:xfrm>
        </p:spPr>
        <p:txBody>
          <a:bodyPr>
            <a:normAutofit/>
          </a:bodyPr>
          <a:lstStyle/>
          <a:p>
            <a:pPr marL="0" indent="0" algn="ctr">
              <a:spcBef>
                <a:spcPts val="400"/>
              </a:spcBef>
              <a:buNone/>
            </a:pPr>
            <a:r>
              <a:rPr lang="en-CA" sz="3200" b="1" dirty="0"/>
              <a:t>Code preparation</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4" name="Picture 3">
            <a:extLst>
              <a:ext uri="{FF2B5EF4-FFF2-40B4-BE49-F238E27FC236}">
                <a16:creationId xmlns:a16="http://schemas.microsoft.com/office/drawing/2014/main" id="{755F4814-3779-2D32-5595-927EEDBA9BB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249497" y="2591008"/>
            <a:ext cx="7780822" cy="3729404"/>
          </a:xfrm>
          <a:prstGeom prst="rect">
            <a:avLst/>
          </a:prstGeom>
        </p:spPr>
      </p:pic>
      <p:sp>
        <p:nvSpPr>
          <p:cNvPr id="7" name="Content Placeholder 2">
            <a:extLst>
              <a:ext uri="{FF2B5EF4-FFF2-40B4-BE49-F238E27FC236}">
                <a16:creationId xmlns:a16="http://schemas.microsoft.com/office/drawing/2014/main" id="{693F212D-A5C4-BF16-7B47-378330A527BC}"/>
              </a:ext>
            </a:extLst>
          </p:cNvPr>
          <p:cNvSpPr txBox="1">
            <a:spLocks/>
          </p:cNvSpPr>
          <p:nvPr/>
        </p:nvSpPr>
        <p:spPr>
          <a:xfrm>
            <a:off x="1141413" y="2591007"/>
            <a:ext cx="2108084" cy="377229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400"/>
              </a:spcBef>
              <a:buFont typeface="Arial" panose="020B0604020202020204" pitchFamily="34" charset="0"/>
              <a:buNone/>
            </a:pPr>
            <a:r>
              <a:rPr lang="en-CA" sz="1800" dirty="0"/>
              <a:t>For this project, I created 3 functions, all of them to standardize the plots along the analysis. The first one was to add percentages and values to bar charts.</a:t>
            </a:r>
          </a:p>
        </p:txBody>
      </p:sp>
    </p:spTree>
    <p:extLst>
      <p:ext uri="{BB962C8B-B14F-4D97-AF65-F5344CB8AC3E}">
        <p14:creationId xmlns:p14="http://schemas.microsoft.com/office/powerpoint/2010/main" val="1466302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9114"/>
            <a:ext cx="9888906" cy="2984729"/>
          </a:xfrm>
        </p:spPr>
        <p:txBody>
          <a:bodyPr>
            <a:normAutofit/>
          </a:bodyPr>
          <a:lstStyle/>
          <a:p>
            <a:pPr marL="0" indent="0">
              <a:spcBef>
                <a:spcPts val="400"/>
              </a:spcBef>
              <a:buNone/>
            </a:pPr>
            <a:r>
              <a:rPr lang="en-CA" sz="1800" dirty="0"/>
              <a:t>The second function decides if the percentage label of the pie chart will have a decimal point or not, depending if it’s an integer or not. And the last function adjusts this label’s color and position.</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23150"/>
            <a:ext cx="9888906" cy="675964"/>
          </a:xfrm>
        </p:spPr>
        <p:txBody>
          <a:bodyPr>
            <a:normAutofit/>
          </a:bodyPr>
          <a:lstStyle/>
          <a:p>
            <a:pPr marL="0" indent="0" algn="ctr">
              <a:spcBef>
                <a:spcPts val="400"/>
              </a:spcBef>
              <a:buNone/>
            </a:pPr>
            <a:r>
              <a:rPr lang="en-CA" sz="3200" b="1" dirty="0"/>
              <a:t>Code preparation</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4" name="Picture 3">
            <a:extLst>
              <a:ext uri="{FF2B5EF4-FFF2-40B4-BE49-F238E27FC236}">
                <a16:creationId xmlns:a16="http://schemas.microsoft.com/office/drawing/2014/main" id="{755F4814-3779-2D32-5595-927EEDBA9BB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243"/>
          <a:stretch/>
        </p:blipFill>
        <p:spPr>
          <a:xfrm>
            <a:off x="3501171" y="2182418"/>
            <a:ext cx="7780822" cy="3633773"/>
          </a:xfrm>
          <a:prstGeom prst="rect">
            <a:avLst/>
          </a:prstGeom>
        </p:spPr>
      </p:pic>
      <p:sp>
        <p:nvSpPr>
          <p:cNvPr id="5" name="Content Placeholder 2">
            <a:extLst>
              <a:ext uri="{FF2B5EF4-FFF2-40B4-BE49-F238E27FC236}">
                <a16:creationId xmlns:a16="http://schemas.microsoft.com/office/drawing/2014/main" id="{613E69C9-A807-577E-66DE-7B86FF40A42E}"/>
              </a:ext>
            </a:extLst>
          </p:cNvPr>
          <p:cNvSpPr txBox="1">
            <a:spLocks/>
          </p:cNvSpPr>
          <p:nvPr/>
        </p:nvSpPr>
        <p:spPr>
          <a:xfrm>
            <a:off x="1141412" y="2182418"/>
            <a:ext cx="2359759" cy="36337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400"/>
              </a:spcBef>
              <a:buNone/>
            </a:pPr>
            <a:r>
              <a:rPr lang="en-CA" sz="1800" dirty="0"/>
              <a:t>It’s important to create new functions every time we are repeating some part of the code that was already used before. This way we avoid long codes that are essentially doing the same thing several times.</a:t>
            </a:r>
          </a:p>
        </p:txBody>
      </p:sp>
    </p:spTree>
    <p:extLst>
      <p:ext uri="{BB962C8B-B14F-4D97-AF65-F5344CB8AC3E}">
        <p14:creationId xmlns:p14="http://schemas.microsoft.com/office/powerpoint/2010/main" val="3161426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783653"/>
            <a:ext cx="9888906" cy="5738334"/>
          </a:xfrm>
        </p:spPr>
        <p:txBody>
          <a:bodyPr>
            <a:normAutofit/>
          </a:bodyPr>
          <a:lstStyle/>
          <a:p>
            <a:pPr marL="0" indent="0">
              <a:spcBef>
                <a:spcPts val="400"/>
              </a:spcBef>
              <a:buNone/>
            </a:pPr>
            <a:r>
              <a:rPr lang="en-CA" sz="1800" dirty="0"/>
              <a:t>The first, and maybe the most important, step of the analysis is to understand the data that we are going to work with. That means, to visualize the first rows of each data set and understand the information we have there.</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understanding</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4" name="Picture 3">
            <a:extLst>
              <a:ext uri="{FF2B5EF4-FFF2-40B4-BE49-F238E27FC236}">
                <a16:creationId xmlns:a16="http://schemas.microsoft.com/office/drawing/2014/main" id="{C1BF8BBF-1906-5011-1704-9047B41A0DC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026764" y="2374631"/>
            <a:ext cx="8138472" cy="3699716"/>
          </a:xfrm>
          <a:prstGeom prst="rect">
            <a:avLst/>
          </a:prstGeom>
        </p:spPr>
      </p:pic>
    </p:spTree>
    <p:extLst>
      <p:ext uri="{BB962C8B-B14F-4D97-AF65-F5344CB8AC3E}">
        <p14:creationId xmlns:p14="http://schemas.microsoft.com/office/powerpoint/2010/main" val="3524066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4"/>
            <a:ext cx="9888906" cy="5626672"/>
          </a:xfrm>
        </p:spPr>
        <p:txBody>
          <a:bodyPr>
            <a:normAutofit/>
          </a:bodyPr>
          <a:lstStyle/>
          <a:p>
            <a:pPr marL="0" indent="0">
              <a:spcBef>
                <a:spcPts val="400"/>
              </a:spcBef>
              <a:buNone/>
            </a:pPr>
            <a:r>
              <a:rPr lang="en-CA" sz="1800" dirty="0"/>
              <a:t>One important step, that most of the time we take for granted, is to build a data dictionary, where we describe each variable of the data set.</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understanding</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5" name="Picture 4">
            <a:extLst>
              <a:ext uri="{FF2B5EF4-FFF2-40B4-BE49-F238E27FC236}">
                <a16:creationId xmlns:a16="http://schemas.microsoft.com/office/drawing/2014/main" id="{C6931686-8BB0-3AEF-345A-27552A96B1C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99237" y="2417976"/>
            <a:ext cx="8393526" cy="2964730"/>
          </a:xfrm>
          <a:prstGeom prst="rect">
            <a:avLst/>
          </a:prstGeom>
        </p:spPr>
      </p:pic>
    </p:spTree>
    <p:extLst>
      <p:ext uri="{BB962C8B-B14F-4D97-AF65-F5344CB8AC3E}">
        <p14:creationId xmlns:p14="http://schemas.microsoft.com/office/powerpoint/2010/main" val="2889192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5"/>
            <a:ext cx="9888906" cy="5626672"/>
          </a:xfrm>
        </p:spPr>
        <p:txBody>
          <a:bodyPr>
            <a:normAutofit/>
          </a:bodyPr>
          <a:lstStyle/>
          <a:p>
            <a:pPr marL="0" indent="0">
              <a:spcBef>
                <a:spcPts val="400"/>
              </a:spcBef>
              <a:buNone/>
            </a:pPr>
            <a:r>
              <a:rPr lang="en-CA" sz="1800" dirty="0"/>
              <a:t>Also known as Data Wrangling and </a:t>
            </a:r>
            <a:r>
              <a:rPr lang="en-CA" sz="1800" dirty="0" err="1"/>
              <a:t>Tyding</a:t>
            </a:r>
            <a:r>
              <a:rPr lang="en-CA" sz="1800" dirty="0"/>
              <a:t>, this step is where we check the data set for missing values, duplicated rows, and any other cleaning or organization that we might need to do in order to make them ready to be used in our analysis.</a:t>
            </a:r>
          </a:p>
          <a:p>
            <a:pPr marL="0" indent="0">
              <a:spcBef>
                <a:spcPts val="400"/>
              </a:spcBef>
              <a:buNone/>
            </a:pPr>
            <a:endParaRPr lang="en-CA" sz="1800" dirty="0"/>
          </a:p>
          <a:p>
            <a:pPr marL="0" indent="0">
              <a:spcBef>
                <a:spcPts val="400"/>
              </a:spcBef>
              <a:buNone/>
            </a:pPr>
            <a:r>
              <a:rPr lang="en-CA" sz="1800" dirty="0"/>
              <a:t>In our case, it was necessary to input missing values in the conservation status column, where the species not classified as in danger were blank, so I filled those values with “Unclassified”. Then, I create a new column to identify if the species was protected (considered in danger) or not, this will be useful later on in the analysis. And finally, I created a copy of the </a:t>
            </a:r>
            <a:r>
              <a:rPr lang="en-CA" sz="1800" dirty="0" err="1"/>
              <a:t>species_info</a:t>
            </a:r>
            <a:r>
              <a:rPr lang="en-CA" sz="1800" dirty="0"/>
              <a:t> dataset to clean it in order to have one row for each unique species, this copy was used to create 2 new data frames that will be used later on: “classified” and “merge”.</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preparation</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spTree>
    <p:extLst>
      <p:ext uri="{BB962C8B-B14F-4D97-AF65-F5344CB8AC3E}">
        <p14:creationId xmlns:p14="http://schemas.microsoft.com/office/powerpoint/2010/main" val="222125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9059</TotalTime>
  <Words>1782</Words>
  <Application>Microsoft Macintosh PowerPoint</Application>
  <PresentationFormat>Widescreen</PresentationFormat>
  <Paragraphs>76</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Tw Cen MT</vt:lpstr>
      <vt:lpstr>Circuit</vt:lpstr>
      <vt:lpstr>Biodiversity analysis Final Project: Data Science Foundations</vt:lpstr>
      <vt:lpstr>Summary</vt:lpstr>
      <vt:lpstr>PROJECT SCOPE</vt:lpstr>
      <vt:lpstr>Code preparation</vt:lpstr>
      <vt:lpstr>Code preparation</vt:lpstr>
      <vt:lpstr>Code preparation</vt:lpstr>
      <vt:lpstr>Data understanding</vt:lpstr>
      <vt:lpstr>Data understanding</vt:lpstr>
      <vt:lpstr>Data preparation</vt:lpstr>
      <vt:lpstr>Data preparation</vt:lpstr>
      <vt:lpstr>Data preparation</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conclusions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Bootcamp Data Science &amp; Machine Learning</dc:title>
  <dc:creator>Bruno Motta</dc:creator>
  <cp:lastModifiedBy>Bruno Motta</cp:lastModifiedBy>
  <cp:revision>13</cp:revision>
  <dcterms:created xsi:type="dcterms:W3CDTF">2023-06-21T13:41:48Z</dcterms:created>
  <dcterms:modified xsi:type="dcterms:W3CDTF">2023-07-12T06:18:03Z</dcterms:modified>
</cp:coreProperties>
</file>