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9144000" cy="6858000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Take time to let everyone try it out. Explain how Python gets confused and thinks the string ends early. Use your hands and point it out on the screen.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Our hashtag is the same as our twitter handle, so we can use the variable for both purposes!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 sure to spend some time on this and have folks try it out.  The reasons behind it are a bit out of scope for lesson 1, but allude to the fact that </a:t>
            </a:r>
            <a:r>
              <a:rPr b="1" sz="2400"/>
              <a:t>both behaviors are useful</a:t>
            </a:r>
            <a:r>
              <a:rPr sz="2400"/>
              <a:t>, and just knowing that we can do either is helpful.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example will find the start of the area code.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most common mistake when writing conditionals is forgetting the colon at the end.</a:t>
            </a:r>
            <a:endParaRPr sz="2400"/>
          </a:p>
          <a:p>
            <a:pPr lvl="0">
              <a:defRPr sz="1800"/>
            </a:pPr>
            <a:r>
              <a:rPr sz="2400"/>
              <a:t>Emphasize that when you're comparing two things, we use two equal signs. When you're assigning one variable to one value, use one equal sign.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second-most common mistake is adding a condition to the "else" portion.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Else is used as the catch-all for all other conditions that didn't match.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Important to note here: Lines 6-9 and 11-16 are evaluated separately.</a:t>
            </a:r>
            <a:endParaRPr sz="2400"/>
          </a:p>
          <a:p>
            <a:pPr lvl="0">
              <a:defRPr sz="1800"/>
            </a:pPr>
            <a:r>
              <a:rPr sz="2400"/>
              <a:t>In other words, the questions are asked separately.</a:t>
            </a:r>
            <a:endParaRPr sz="2400"/>
          </a:p>
          <a:p>
            <a:pPr lvl="0">
              <a:defRPr sz="1800"/>
            </a:pPr>
            <a:r>
              <a:rPr sz="2400"/>
              <a:t>Say that "elif" is "but, if"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Mnemonic for the difference between = and ==:</a:t>
            </a:r>
            <a:endParaRPr sz="2400"/>
          </a:p>
          <a:p>
            <a:pPr lvl="0">
              <a:defRPr sz="1800"/>
            </a:pPr>
            <a:r>
              <a:rPr sz="2400"/>
              <a:t>= this one thing is equal to this other</a:t>
            </a:r>
            <a:endParaRPr sz="2400"/>
          </a:p>
          <a:p>
            <a:pPr lvl="0">
              <a:defRPr sz="1800"/>
            </a:pPr>
            <a:r>
              <a:rPr sz="2400"/>
              <a:t>== are these two things equal?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 sure to announce the mnemonic for !=:</a:t>
            </a:r>
            <a:endParaRPr sz="2400"/>
          </a:p>
          <a:p>
            <a:pPr lvl="0">
              <a:defRPr sz="1800"/>
            </a:pPr>
            <a:r>
              <a:rPr sz="2400"/>
              <a:t>This is NOT! equal</a:t>
            </a:r>
            <a:endParaRPr sz="2400"/>
          </a:p>
          <a:p>
            <a:pPr lvl="0">
              <a:defRPr sz="1800"/>
            </a:pPr>
            <a:r>
              <a:rPr sz="2400"/>
              <a:t>This is also a good time to rehash the equality operator.  These TWO things are equal.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Again, emphasize that the code here would be too long to fit on the slide, so comments are here as a placeholder.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Now is also a good time to mention that comments are good for designing the structure of your program before you actually write the code.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hardest part for most folks about this is knowing where to start, so create the variables and the first conditional before they get started.</a:t>
            </a:r>
            <a:endParaRPr sz="2400"/>
          </a:p>
          <a:p>
            <a:pPr lvl="0">
              <a:defRPr sz="1800"/>
            </a:pPr>
            <a:r>
              <a:rPr sz="2400"/>
              <a:t>As a stretch goal, how many volunteers are you above or behind by?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how the string contains both single quotes and double quotes as part of the actual text, and that this would be difficult without using a triple quote.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Explain how lines 9-14 will only run when a man or woman is quoted.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you'll need to look at the math recap for more info on how to complete the playtime exercise.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there are many ways to approach this, including using a triple-quoted string or by adding special characters within a single-quoted string.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Re-emphasize this once you bring it back.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len( ) measures the length of whatever is inside the parentheses.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Slicing is like writing a single character — letters, spaces, numbers, punctuation, everything — on each slice of bread in a loaf.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Use your hands a lot.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When slicing, Python starts counting at zero.  This is tricky to remember at first, but you'll get used to it!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the second slicing number isn't inclusive — the returned value stops just short of the second slicing number.</a:t>
            </a:r>
            <a:endParaRPr sz="2400"/>
          </a:p>
          <a:p>
            <a:pPr lvl="0">
              <a:defRPr sz="1800"/>
            </a:pPr>
            <a:r>
              <a:rPr sz="2400"/>
              <a:t>Mnemonic: How many characters do you get back? </a:t>
            </a:r>
            <a:r>
              <a:rPr b="1" sz="2400"/>
              <a:t>5 - 1 = 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 sure to mistakenly print "My name is: {0} and my age is: {1}" without the .format() to emphasize what .format() actually does.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Why do we need to use quotes around the phone? What happens when we don't?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" name="Shape 14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6" name="Shape 16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7" name="Shape 17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Objective</a:t>
              </a:r>
            </a:p>
          </p:txBody>
        </p:sp>
      </p:grpSp>
      <p:pic>
        <p:nvPicPr>
          <p:cNvPr id="19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spd="med" advClick="1"/>
  <p:txStyles>
    <p:titleStyle>
      <a:lvl1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earmecode/slides/tree/master/Lesson%201" TargetMode="External"/><Relationship Id="rId4" Type="http://schemas.openxmlformats.org/officeDocument/2006/relationships/hyperlink" Target="https://github.com/shannonturner/python-lessons/tree/master/section_01_(basics)" TargetMode="External"/><Relationship Id="rId5" Type="http://schemas.openxmlformats.org/officeDocument/2006/relationships/hyperlink" Target="https://github.com/shannonturner/python-lessons/tree/master/section_02_(strings)" TargetMode="External"/><Relationship Id="rId6" Type="http://schemas.openxmlformats.org/officeDocument/2006/relationships/hyperlink" Target="https://github.com/shannonturner/python-lessons/tree/master/section_03_(conditionals)" TargetMode="External"/><Relationship Id="rId7" Type="http://schemas.openxmlformats.org/officeDocument/2006/relationships/hyperlink" Target="https://github.com/shannonturner/python-lessons/tree/master/playtime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intro to python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Shannon Turner</a:t>
            </a: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Twitter: @svt827</a:t>
            </a: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GitHub: @shannonturner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300037" indent="-300037">
              <a:spcBef>
                <a:spcPts val="600"/>
              </a:spcBef>
              <a:buClr>
                <a:srgbClr val="000000"/>
              </a:buClr>
              <a:defRPr sz="28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If you have a really long string, use three quote symbols in a row to start and end your string.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68" name="Shape 6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  <p:pic>
        <p:nvPicPr>
          <p:cNvPr id="69" name="lesson1_triplequo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3647097"/>
            <a:ext cx="9144001" cy="759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Special Characters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285750" indent="171450">
              <a:spcBef>
                <a:spcPts val="5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</a:t>
            </a:r>
            <a:r>
              <a:rPr b="1"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\n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	Newline</a:t>
            </a:r>
            <a:endParaRPr sz="2800">
              <a:uFill>
                <a:solidFill/>
              </a:uFill>
            </a:endParaRPr>
          </a:p>
          <a:p>
            <a:pPr lvl="1" marL="285750" indent="171450">
              <a:spcBef>
                <a:spcPts val="5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	</a:t>
            </a:r>
            <a:r>
              <a:rPr b="1"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\t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Tab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75" name="Shape 7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  <p:pic>
        <p:nvPicPr>
          <p:cNvPr id="76" name="print_tabnewli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543052"/>
            <a:ext cx="9144001" cy="845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Print the following string: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57175" indent="-257175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Keep in mind you’ll need to use tabs &amp; newlines!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80" name="Shape 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Quick Exercise</a:t>
            </a:r>
          </a:p>
        </p:txBody>
      </p:sp>
      <p:pic>
        <p:nvPicPr>
          <p:cNvPr id="81" name="lesson1_string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48795"/>
            <a:ext cx="9144000" cy="1760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len(twitter)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works on lists, too! We'll work with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lists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in Lesson 2.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87" name="Shape 8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long is my string?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lets you see individual pieces or “slices” of your string*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*Slicing also works with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in the same way.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93" name="Shape 9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Simple slices: 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twitter[0]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47700" indent="-190500">
              <a:spcBef>
                <a:spcPts val="4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Here, 0 refers to the </a:t>
            </a:r>
            <a:r>
              <a:rPr b="1"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index</a:t>
            </a: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that you want to see</a:t>
            </a:r>
            <a:endParaRPr sz="2400">
              <a:uFill>
                <a:solidFill/>
              </a:uFill>
            </a:endParaRPr>
          </a:p>
          <a:p>
            <a:pPr lvl="1" marL="647700" indent="-190500">
              <a:spcBef>
                <a:spcPts val="4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on first_name and last_name can give us a person’s initials; slicing on phone number can give area code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99" name="Shape 9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100" name="hearmecode_slicin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205" y="3795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return more than one item in a slice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02128" indent="-244928">
              <a:spcBef>
                <a:spcPts val="500"/>
              </a:spcBef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twitter[1:5]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2" marL="1143000" indent="-22860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</a:t>
            </a:r>
            <a:r>
              <a:rPr b="1"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index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on the left (1) is where you start</a:t>
            </a:r>
            <a:endParaRPr sz="2400">
              <a:uFill>
                <a:solidFill/>
              </a:uFill>
            </a:endParaRPr>
          </a:p>
          <a:p>
            <a:pPr lvl="2" marL="1143000" indent="-22860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</a:t>
            </a:r>
            <a:r>
              <a:rPr b="1"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index 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on the right (5) is where you end, but Python </a:t>
            </a:r>
            <a:r>
              <a:rPr b="1" sz="2400">
                <a:solidFill>
                  <a:srgbClr val="FF2600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stops short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and doesn’t include it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06" name="Shape 10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107" name="hearmecode_slicin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205" y="3668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indices you provide are optional!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twitter[:5]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left index is not provided, so Python assumes you want to start at the beginning and stop just short of item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13" name="Shape 11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114" name="hearmecode_slic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205" y="3795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indices you provide are optional!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twitter[1:]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right index is not provided, so Python assumes you want to start at item 1 and go to the end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18" name="Shape 11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119" name="hearmecode_slic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205" y="3795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(202) 456-7890"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slicing to print out the area code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then the middle three numbers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23" name="Shape 12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 Exercise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about variables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strings are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display and modify them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conditionals are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use conditionals to change how your program behaves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Think of the numbers as placeholders for your variables (or like Mad libs!)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Remember, Python starts counting at zero.  So zero is the first variable, which corresponds to 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27" name="Shape 12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FORMATTING</a:t>
            </a:r>
          </a:p>
        </p:txBody>
      </p:sp>
      <p:pic>
        <p:nvPicPr>
          <p:cNvPr id="128" name="lesson1_forma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81032"/>
            <a:ext cx="9144000" cy="841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use slicing with 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.format()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What does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phone[4:]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evaluate to?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34" name="Shape 13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FORMATTING</a:t>
            </a:r>
          </a:p>
        </p:txBody>
      </p:sp>
      <p:pic>
        <p:nvPicPr>
          <p:cNvPr id="135" name="lesson1_format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97557"/>
            <a:ext cx="9144000" cy="70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also do math inside 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.format()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use functions!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so much more!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39" name="Shape 1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FORMATTING</a:t>
            </a:r>
          </a:p>
        </p:txBody>
      </p:sp>
      <p:pic>
        <p:nvPicPr>
          <p:cNvPr id="140" name="lesson1_format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24304"/>
            <a:ext cx="9144000" cy="132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"202-555-9876"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.format()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and slice the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phone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variable to print these: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Area Code: 202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Local: 555-9876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Different format: (202) 555-9876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44" name="Shape 1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formatting Exercise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 methods let you perform special actions on your strings</a:t>
            </a:r>
            <a:b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Replace one part of a string with another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Find one part of a string within the string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Count the number of times one part of a string appears within the string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… and many more!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50" name="Shape 15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.find(): 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Like Ctrl+F in most programs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number you get back is the index (slice) where you found the item.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54" name="Shape 15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55" name="lesson1_emailfi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1354657"/>
            <a:ext cx="73660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lesson1_emailfind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959" y="4982896"/>
            <a:ext cx="5168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2613" indent="-332613" defTabSz="443484">
              <a:buClr>
                <a:srgbClr val="000000"/>
              </a:buClr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lvl="0" marL="332613" indent="-332613" defTabSz="443484">
              <a:buClr>
                <a:srgbClr val="000000"/>
              </a:buClr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lvl="0" marL="332613" indent="-332613" defTabSz="443484">
              <a:buClr>
                <a:srgbClr val="000000"/>
              </a:buClr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lvl="0" marL="332613" indent="-332613" defTabSz="443484">
              <a:buClr>
                <a:srgbClr val="000000"/>
              </a:buClr>
              <a:defRPr sz="1800">
                <a:uFillTx/>
              </a:defRPr>
            </a:pPr>
            <a:endParaRPr b="1" sz="31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2613" indent="-332613" defTabSz="443484">
              <a:buClr>
                <a:srgbClr val="000000"/>
              </a:buClr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.replace(): 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Like Find+Replace in Word, Excel, etc.</a:t>
            </a:r>
            <a:b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52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… wait a second! Why didn't it save the changes?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60" name="Shape 16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61" name="lesson1_replac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3309" y="1354657"/>
            <a:ext cx="5918201" cy="189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Change it just for now:</a:t>
            </a:r>
            <a:endParaRPr sz="3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Making the changes stick: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67" name="Shape 16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68" name="lesson1_replac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259" y="4365340"/>
            <a:ext cx="79883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lesson1_replac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6301" y="1995852"/>
            <a:ext cx="4751398" cy="151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Arguments/parameters </a:t>
            </a: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tell a </a:t>
            </a:r>
            <a:r>
              <a:rPr b="1"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</a:t>
            </a: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or </a:t>
            </a:r>
            <a:r>
              <a:rPr b="1"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method</a:t>
            </a: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how to do their action, or what to do it to.</a:t>
            </a:r>
            <a:endParaRPr sz="30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endParaRPr sz="30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len(tweet)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 (action): </a:t>
            </a: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endParaRPr sz="30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Argument/parameter: </a:t>
            </a: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tweet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75" name="Shape 17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functions work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Arguments/parameters 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tell a </a:t>
            </a:r>
            <a:r>
              <a:rPr b="1"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or </a:t>
            </a:r>
            <a:r>
              <a:rPr b="1"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method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how to do their action.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twitter.replace("@", "#")</a:t>
            </a:r>
            <a:endParaRPr b="1" sz="27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7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 (action): </a:t>
            </a:r>
            <a:r>
              <a:rPr b="1" sz="27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.replace()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Argument/parameter: </a:t>
            </a:r>
            <a:r>
              <a:rPr b="1" sz="27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"@" 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</a:t>
            </a:r>
            <a:r>
              <a:rPr b="1" sz="27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"#"</a:t>
            </a:r>
            <a:endParaRPr b="1" sz="27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Where does Python perform the find/replace? On the string that comes before the dot!</a:t>
            </a:r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79" name="Shape 17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functions work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Variables are containers for information; you can store text, numbers, or any other type of thing!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30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members = 902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36" name="Shape 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Variables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functions and methods give you </a:t>
            </a:r>
            <a:r>
              <a:rPr b="1"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 values</a:t>
            </a: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when they’re finished so you know what happened.</a:t>
            </a: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save this return value into a variable.</a:t>
            </a: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83" name="Shape 18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return values</a:t>
            </a:r>
          </a:p>
        </p:txBody>
      </p:sp>
      <p:pic>
        <p:nvPicPr>
          <p:cNvPr id="184" name="lesson1_function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50" y="4196830"/>
            <a:ext cx="8801101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functions and methods give you </a:t>
            </a:r>
            <a:r>
              <a:rPr b="1"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 values</a:t>
            </a: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when they’re finished so you know what happened.</a:t>
            </a: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save this return value into a variable.</a:t>
            </a: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8322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88" name="Shape 18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return values</a:t>
            </a:r>
          </a:p>
        </p:txBody>
      </p:sp>
      <p:pic>
        <p:nvPicPr>
          <p:cNvPr id="189" name="lesson1_functions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4026591"/>
            <a:ext cx="9144001" cy="1562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9470" indent="-339470" defTabSz="452627">
              <a:defRPr sz="1800">
                <a:uFillTx/>
              </a:defRPr>
            </a:pPr>
            <a:endParaRPr b="1" sz="31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9470" indent="-339470" defTabSz="452627">
              <a:defRPr sz="1800">
                <a:uFillTx/>
              </a:defRPr>
            </a:pPr>
            <a:endParaRPr b="1" sz="31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9470" indent="-339470" defTabSz="452627">
              <a:defRPr sz="1800">
                <a:uFillTx/>
              </a:defRPr>
            </a:pPr>
            <a:endParaRPr b="1" sz="31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52627">
              <a:buSzTx/>
              <a:buFontTx/>
              <a:buNone/>
              <a:defRPr sz="1800">
                <a:uFillTx/>
              </a:defRPr>
            </a:pPr>
            <a:r>
              <a:rPr b="1" sz="316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.strip()</a:t>
            </a:r>
            <a:endParaRPr b="1" sz="31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9470" indent="-339470" defTabSz="452627">
              <a:defRPr sz="1800">
                <a:uFillTx/>
              </a:defRPr>
            </a:pPr>
            <a:endParaRPr sz="316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9470" indent="-339470" defTabSz="452627"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Removes whitespace from the beginning and end of a string (not the middle)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195" name="Shape 19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96" name="lesson1_dotstri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52327"/>
            <a:ext cx="9144000" cy="1559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6042" indent="-336042" defTabSz="448055">
              <a:defRPr sz="1800">
                <a:uFillTx/>
              </a:defRPr>
            </a:pP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6042" indent="-336042" defTabSz="448055">
              <a:defRPr sz="1800">
                <a:uFillTx/>
              </a:defRPr>
            </a:pP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6042" indent="-336042" defTabSz="448055">
              <a:defRPr sz="1800">
                <a:uFillTx/>
              </a:defRPr>
            </a:pP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48055">
              <a:buSzTx/>
              <a:buFontTx/>
              <a:buNone/>
              <a:defRPr sz="1800">
                <a:uFillTx/>
              </a:defRPr>
            </a:pPr>
            <a:r>
              <a:rPr b="1" sz="3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.lower()</a:t>
            </a: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48055">
              <a:buSzTx/>
              <a:buFontTx/>
              <a:buNone/>
              <a:defRPr sz="1800">
                <a:uFillTx/>
              </a:defRPr>
            </a:pPr>
            <a:r>
              <a:rPr b="1" sz="3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.upper()</a:t>
            </a: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6042" indent="-336042" defTabSz="448055">
              <a:defRPr sz="1800">
                <a:uFillTx/>
              </a:defRPr>
            </a:pPr>
            <a:endParaRPr sz="313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6042" indent="-336042" defTabSz="448055">
              <a:buClr>
                <a:srgbClr val="000000"/>
              </a:buClr>
              <a:defRPr sz="1800">
                <a:uFillTx/>
              </a:defRPr>
            </a:pPr>
            <a:r>
              <a:rPr sz="313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Converts a string to all lowercase or all uppercase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00" name="Shape 2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201" name="lesson1_lowerupp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6645" y="1443557"/>
            <a:ext cx="5305055" cy="286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buClr>
                <a:srgbClr val="000000"/>
              </a:buClr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.count()</a:t>
            </a:r>
            <a:endParaRPr b="1"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How many times was a woman quoted in this article?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How many times was a man quoted?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05" name="Shape 20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206" name="lesson1_cou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99955"/>
            <a:ext cx="9144000" cy="1565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basics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Compound conditionals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Using conditionals to change program behavior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10" name="Shape 21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Conditional: just a fancy name for a yes or no question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Conditionals are ways to compare things and use that information to make decisions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Conditionals can let you change the behavior of your program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14" name="Shape 21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Ways to think about conditionals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this a valid email address?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Does my phone number have enough digits?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Are more people signed up for my event than the room can hold?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18" name="Shape 21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Conditionals are paired with if statements, which ask whether or not the conditional is true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16052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91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gender == 'f':</a:t>
            </a:r>
            <a:endParaRPr b="1" sz="291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08026" defTabSz="416052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91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"Welcome to Hear Me Code!"</a:t>
            </a:r>
            <a:endParaRPr b="1" sz="291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76084" indent="-260032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True or False, is gender equal to "f"?</a:t>
            </a:r>
            <a:endParaRPr sz="2548">
              <a:uFill>
                <a:solidFill/>
              </a:uFill>
            </a:endParaRPr>
          </a:p>
          <a:p>
            <a:pPr lvl="1" marL="676084" indent="-260032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so, they can join Hear Me Code. Otherwise, they can't!</a:t>
            </a:r>
          </a:p>
        </p:txBody>
      </p:sp>
      <p:sp>
        <p:nvSpPr>
          <p:cNvPr id="221" name="Shape 22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22" name="Shape 22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28" name="flowchart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77168"/>
            <a:ext cx="9144000" cy="1703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2325" indent="-322325" defTabSz="429768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00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the </a:t>
            </a:r>
            <a:r>
              <a:rPr b="1" sz="300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300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command to show some information to the screen.</a:t>
            </a:r>
            <a:endParaRPr sz="300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8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"Welcome to Hear Me Code!"</a:t>
            </a:r>
            <a:endParaRPr b="1" sz="28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8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'No boys allowed!'</a:t>
            </a:r>
            <a:endParaRPr b="1" sz="28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2325" indent="-322325" defTabSz="429768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endParaRPr sz="3008">
              <a:uFill>
                <a:solidFill/>
              </a:uFill>
            </a:endParaRPr>
          </a:p>
          <a:p>
            <a:pPr lvl="0" marL="322325" indent="-322325" defTabSz="429768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00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Since we created a variable on the previous slide, we can use it now: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8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twitter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40" name="Shape 4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The print command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32" name="flowchart_1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74381"/>
            <a:ext cx="9144000" cy="4509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  <p:sp>
        <p:nvSpPr>
          <p:cNvPr id="237" name="Shape 23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38" name="flowchart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90884"/>
            <a:ext cx="9144000" cy="3476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42" name="flowchart_2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510" y="1103629"/>
            <a:ext cx="6035799" cy="4650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 (ways to compare two things)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Equality operator (don’t confuse with a single equals sign)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== 7 # Python says: False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== 5 # Python says: True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48" name="Shape 2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 (ways to compare two things)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&gt;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Greater than operator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&gt; 7 # Python says: False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&gt; 2 # Python says: True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54" name="Shape 25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 (ways to compare two things)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spcBef>
                <a:spcPts val="1700"/>
              </a:spcBef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==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	These </a:t>
            </a:r>
            <a:r>
              <a:rPr b="1"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two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things are equal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</a:t>
            </a:r>
            <a:r>
              <a:rPr b="1"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NOT!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equal to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		</a:t>
            </a:r>
            <a:r>
              <a:rPr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Greater than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Less than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Greater than or equal to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Less than or equal to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58" name="Shape 25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times_volunteered &gt;= 5: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# send them a special thank-you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donation &gt;= 1000: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# add to the major donors list</a:t>
            </a:r>
          </a:p>
        </p:txBody>
      </p:sp>
      <p:sp>
        <p:nvSpPr>
          <p:cNvPr id="263" name="Shape 26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64" name="Shape 26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21742" indent="-221742" defTabSz="443484"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Create two variables (</a:t>
            </a:r>
            <a:r>
              <a:rPr b="1"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volunteers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</a:t>
            </a:r>
            <a:r>
              <a:rPr b="1"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goal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)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21742" indent="-221742" defTabSz="443484"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Tell the user whether they are </a:t>
            </a:r>
            <a:r>
              <a:rPr b="1"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above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</a:t>
            </a:r>
            <a:r>
              <a:rPr b="1"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below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or </a:t>
            </a:r>
            <a:r>
              <a:rPr b="1"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at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their recruitment goal.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21742" indent="-221742" defTabSz="443484">
              <a:defRPr sz="1800">
                <a:uFillTx/>
              </a:defRPr>
            </a:pP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21742" indent="-221742" defTabSz="443484"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Example:</a:t>
            </a:r>
            <a:b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Current volunteers: 90</a:t>
            </a:r>
            <a:b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Goal: 100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&gt;&gt;&gt; You are behind!</a:t>
            </a:r>
          </a:p>
        </p:txBody>
      </p:sp>
      <p:sp>
        <p:nvSpPr>
          <p:cNvPr id="269" name="Shape 26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70" name="Shape 27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cONDITIONALS: exercise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use your string methods as part of the conditional!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gender.lower() == "f":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# No matter how it's capitalized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email_address.count(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&gt; 1: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# this isn’t a valid email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76" name="Shape 27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complex cONDITIONALS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the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sz="3200">
                <a:uFill>
                  <a:solidFill/>
                </a:uFill>
              </a:rPr>
              <a:t> keyword, </a:t>
            </a:r>
            <a:r>
              <a:rPr sz="3200" u="sng">
                <a:uFill>
                  <a:solidFill/>
                </a:uFill>
              </a:rPr>
              <a:t>both</a:t>
            </a:r>
            <a:r>
              <a:rPr sz="3200">
                <a:uFill>
                  <a:solidFill/>
                </a:uFill>
              </a:rPr>
              <a:t> conditions must be true for the print statement at line 7 to run.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80" name="Shape 2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compound cONDITIONALS</a:t>
            </a:r>
          </a:p>
        </p:txBody>
      </p:sp>
      <p:pic>
        <p:nvPicPr>
          <p:cNvPr id="281" name="conditionals_1.png"/>
          <p:cNvPicPr/>
          <p:nvPr/>
        </p:nvPicPr>
        <p:blipFill>
          <a:blip r:embed="rId2">
            <a:extLst/>
          </a:blip>
          <a:srcRect l="576" t="0" r="576" b="0"/>
          <a:stretch>
            <a:fillRect/>
          </a:stretch>
        </p:blipFill>
        <p:spPr>
          <a:xfrm>
            <a:off x="-7621" y="3111792"/>
            <a:ext cx="9144001" cy="2667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Let's take a closer look at the difference between these two: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0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twitter</a:t>
            </a:r>
            <a:endParaRPr b="1" sz="30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0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"twitter"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44" name="Shape 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The print command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the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sz="3200">
                <a:uFill>
                  <a:solidFill/>
                </a:uFill>
              </a:rPr>
              <a:t> keyword, </a:t>
            </a:r>
            <a:r>
              <a:rPr sz="3200" u="sng">
                <a:uFill>
                  <a:solidFill/>
                </a:uFill>
              </a:rPr>
              <a:t>either</a:t>
            </a:r>
            <a:r>
              <a:rPr sz="3200">
                <a:uFill>
                  <a:solidFill/>
                </a:uFill>
              </a:rPr>
              <a:t> condition could be true for the print statement at lines 7-8 to run.</a:t>
            </a:r>
          </a:p>
        </p:txBody>
      </p:sp>
      <p:sp>
        <p:nvSpPr>
          <p:cNvPr id="284" name="Shape 284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85" name="Shape 28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compound cONDITIONALS</a:t>
            </a:r>
          </a:p>
        </p:txBody>
      </p:sp>
      <p:pic>
        <p:nvPicPr>
          <p:cNvPr id="286" name="conditionals_2.png"/>
          <p:cNvPicPr/>
          <p:nvPr/>
        </p:nvPicPr>
        <p:blipFill>
          <a:blip r:embed="rId2">
            <a:extLst/>
          </a:blip>
          <a:srcRect l="0" t="585" r="0" b="585"/>
          <a:stretch>
            <a:fillRect/>
          </a:stretch>
        </p:blipFill>
        <p:spPr>
          <a:xfrm>
            <a:off x="0" y="2762802"/>
            <a:ext cx="9144000" cy="2526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buSzTx/>
              <a:buNone/>
            </a:pPr>
          </a:p>
        </p:txBody>
      </p:sp>
      <p:sp>
        <p:nvSpPr>
          <p:cNvPr id="289" name="Shape 28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90" name="Shape 2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nested cONDITIONALS</a:t>
            </a:r>
          </a:p>
        </p:txBody>
      </p:sp>
      <p:pic>
        <p:nvPicPr>
          <p:cNvPr id="291" name="conditionals_3.png"/>
          <p:cNvPicPr/>
          <p:nvPr/>
        </p:nvPicPr>
        <p:blipFill>
          <a:blip r:embed="rId3">
            <a:extLst/>
          </a:blip>
          <a:srcRect l="0" t="554" r="0" b="554"/>
          <a:stretch>
            <a:fillRect/>
          </a:stretch>
        </p:blipFill>
        <p:spPr>
          <a:xfrm>
            <a:off x="-2291" y="1140861"/>
            <a:ext cx="9144001" cy="4812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Head to </a:t>
            </a:r>
            <a:r>
              <a:rPr b="1" sz="2720">
                <a:uFill>
                  <a:solidFill/>
                </a:uFill>
                <a:hlinkClick r:id="rId3" invalidUrl="" action="" tgtFrame="" tooltip="" history="1" highlightClick="0" endSnd="0"/>
              </a:rPr>
              <a:t>Hear Me Code's Slides on Github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which has examples &amp; code samples for the lesson: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7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Variables, math, and basics recap</a:t>
            </a:r>
            <a:endParaRPr b="1"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7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Strings recap</a:t>
            </a:r>
            <a:endParaRPr b="1"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7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Conditionals recap</a:t>
            </a:r>
            <a:endParaRPr b="1"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See the </a:t>
            </a:r>
            <a:r>
              <a:rPr b="1" sz="2720">
                <a:uFill>
                  <a:solidFill/>
                </a:uFill>
                <a:hlinkClick r:id="rId7" invalidUrl="" action="" tgtFrame="" tooltip="" history="1" highlightClick="0" endSnd="0"/>
              </a:rPr>
              <a:t>playtime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folder for the playtime exercise for this lesson.</a:t>
            </a:r>
          </a:p>
        </p:txBody>
      </p:sp>
      <p:sp>
        <p:nvSpPr>
          <p:cNvPr id="296" name="Shape 29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97" name="Shape 29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Playtime!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are a way to store information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Addresses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Email addresses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URLs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Names (people, places, …)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Phone Numbers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 much more (anything with text!)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48" name="Shape 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are combinations of characters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Letters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Numbers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Punctuation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Basically anything you can make on the keyboard and then some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Special characters, like tabs and newlines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52" name="Shape 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How to spot a string: it has quotes around it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"This is a string"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'This is also a string'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Using single or double quotes comes down to personal preference … as long as you start and end a string with the same quote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'Not like this :("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56" name="Shape 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1036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your text contains a single quote, you'll want to use double quotes around your text:</a:t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 don't, you'll get an error:</a:t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Try both of these out!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60" name="Shape 6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  <p:pic>
        <p:nvPicPr>
          <p:cNvPr id="61" name="print_string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799" y="2428253"/>
            <a:ext cx="77724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rint_string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4050" y="4155418"/>
            <a:ext cx="7835901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