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9" r:id="rId1"/>
  </p:sldMasterIdLst>
  <p:notesMasterIdLst>
    <p:notesMasterId r:id="rId97"/>
  </p:notesMasterIdLst>
  <p:sldIdLst>
    <p:sldId id="925" r:id="rId2"/>
    <p:sldId id="1819" r:id="rId3"/>
    <p:sldId id="2106" r:id="rId4"/>
    <p:sldId id="2007" r:id="rId5"/>
    <p:sldId id="2008" r:id="rId6"/>
    <p:sldId id="2009" r:id="rId7"/>
    <p:sldId id="1990" r:id="rId8"/>
    <p:sldId id="2144" r:id="rId9"/>
    <p:sldId id="1997" r:id="rId10"/>
    <p:sldId id="1998" r:id="rId11"/>
    <p:sldId id="1993" r:id="rId12"/>
    <p:sldId id="1999" r:id="rId13"/>
    <p:sldId id="2000" r:id="rId14"/>
    <p:sldId id="1830" r:id="rId15"/>
    <p:sldId id="1827" r:id="rId16"/>
    <p:sldId id="2001" r:id="rId17"/>
    <p:sldId id="2002" r:id="rId18"/>
    <p:sldId id="2003" r:id="rId19"/>
    <p:sldId id="2004" r:id="rId20"/>
    <p:sldId id="1991" r:id="rId21"/>
    <p:sldId id="2013" r:id="rId22"/>
    <p:sldId id="2012" r:id="rId23"/>
    <p:sldId id="1837" r:id="rId24"/>
    <p:sldId id="1838" r:id="rId25"/>
    <p:sldId id="1839" r:id="rId26"/>
    <p:sldId id="1840" r:id="rId27"/>
    <p:sldId id="1841" r:id="rId28"/>
    <p:sldId id="1842" r:id="rId29"/>
    <p:sldId id="1843" r:id="rId30"/>
    <p:sldId id="2145" r:id="rId31"/>
    <p:sldId id="2146" r:id="rId32"/>
    <p:sldId id="2147" r:id="rId33"/>
    <p:sldId id="2148" r:id="rId34"/>
    <p:sldId id="2149" r:id="rId35"/>
    <p:sldId id="2150" r:id="rId36"/>
    <p:sldId id="2151" r:id="rId37"/>
    <p:sldId id="2152" r:id="rId38"/>
    <p:sldId id="2154" r:id="rId39"/>
    <p:sldId id="2153" r:id="rId40"/>
    <p:sldId id="2155" r:id="rId41"/>
    <p:sldId id="2157" r:id="rId42"/>
    <p:sldId id="2156" r:id="rId43"/>
    <p:sldId id="2158" r:id="rId44"/>
    <p:sldId id="2192" r:id="rId45"/>
    <p:sldId id="2159" r:id="rId46"/>
    <p:sldId id="2160" r:id="rId47"/>
    <p:sldId id="2161" r:id="rId48"/>
    <p:sldId id="2163" r:id="rId49"/>
    <p:sldId id="2164" r:id="rId50"/>
    <p:sldId id="2165" r:id="rId51"/>
    <p:sldId id="2166" r:id="rId52"/>
    <p:sldId id="2168" r:id="rId53"/>
    <p:sldId id="2167" r:id="rId54"/>
    <p:sldId id="2169" r:id="rId55"/>
    <p:sldId id="2175" r:id="rId56"/>
    <p:sldId id="2173" r:id="rId57"/>
    <p:sldId id="2172" r:id="rId58"/>
    <p:sldId id="2176" r:id="rId59"/>
    <p:sldId id="2177" r:id="rId60"/>
    <p:sldId id="2178" r:id="rId61"/>
    <p:sldId id="2179" r:id="rId62"/>
    <p:sldId id="2180" r:id="rId63"/>
    <p:sldId id="2184" r:id="rId64"/>
    <p:sldId id="2181" r:id="rId65"/>
    <p:sldId id="2182" r:id="rId66"/>
    <p:sldId id="2183" r:id="rId67"/>
    <p:sldId id="2185" r:id="rId68"/>
    <p:sldId id="2186" r:id="rId69"/>
    <p:sldId id="2187" r:id="rId70"/>
    <p:sldId id="2188" r:id="rId71"/>
    <p:sldId id="2189" r:id="rId72"/>
    <p:sldId id="2190" r:id="rId73"/>
    <p:sldId id="2191" r:id="rId74"/>
    <p:sldId id="2055" r:id="rId75"/>
    <p:sldId id="2067" r:id="rId76"/>
    <p:sldId id="2068" r:id="rId77"/>
    <p:sldId id="2072" r:id="rId78"/>
    <p:sldId id="2073" r:id="rId79"/>
    <p:sldId id="2074" r:id="rId80"/>
    <p:sldId id="2075" r:id="rId81"/>
    <p:sldId id="2079" r:id="rId82"/>
    <p:sldId id="2077" r:id="rId83"/>
    <p:sldId id="2078" r:id="rId84"/>
    <p:sldId id="2080" r:id="rId85"/>
    <p:sldId id="2081" r:id="rId86"/>
    <p:sldId id="2082" r:id="rId87"/>
    <p:sldId id="2085" r:id="rId88"/>
    <p:sldId id="2084" r:id="rId89"/>
    <p:sldId id="2086" r:id="rId90"/>
    <p:sldId id="2139" r:id="rId91"/>
    <p:sldId id="2140" r:id="rId92"/>
    <p:sldId id="2141" r:id="rId93"/>
    <p:sldId id="2142" r:id="rId94"/>
    <p:sldId id="2143" r:id="rId95"/>
    <p:sldId id="1191" r:id="rId9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B67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4" autoAdjust="0"/>
    <p:restoredTop sz="92559" autoAdjust="0"/>
  </p:normalViewPr>
  <p:slideViewPr>
    <p:cSldViewPr>
      <p:cViewPr varScale="1">
        <p:scale>
          <a:sx n="63" d="100"/>
          <a:sy n="63" d="100"/>
        </p:scale>
        <p:origin x="152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08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頁首版面配置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Calibri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51203" name="日期版面配置區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itchFamily="34" charset="0"/>
              </a:defRPr>
            </a:lvl1pPr>
          </a:lstStyle>
          <a:p>
            <a:fld id="{D742D68A-9E50-4BC6-A130-4EEBADDC709F}" type="datetimeFigureOut">
              <a:rPr lang="zh-TW" altLang="en-US"/>
              <a:pPr/>
              <a:t>2016/4/10</a:t>
            </a:fld>
            <a:endParaRPr lang="zh-TW" altLang="en-US"/>
          </a:p>
        </p:txBody>
      </p:sp>
      <p:sp>
        <p:nvSpPr>
          <p:cNvPr id="51204" name="投影片圖像版面配置區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備忘稿版面配置區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1206" name="頁尾版面配置區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Calibri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51207" name="投影片編號版面配置區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itchFamily="34" charset="0"/>
              </a:defRPr>
            </a:lvl1pPr>
          </a:lstStyle>
          <a:p>
            <a:fld id="{A51A17F7-40DB-48EF-B1EE-0B33A3CCDF8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3859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新細明體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A17F7-40DB-48EF-B1EE-0B33A3CCDF8B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450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A17F7-40DB-48EF-B1EE-0B33A3CCDF8B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521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zh-TW" altLang="en-US" smtClean="0"/>
          </a:p>
        </p:txBody>
      </p:sp>
      <p:sp>
        <p:nvSpPr>
          <p:cNvPr id="522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FB577403-F0BD-4A95-9773-D26CDF7B7197}" type="slidenum">
              <a:rPr kumimoji="0" lang="zh-TW" altLang="en-US">
                <a:latin typeface="Calibri" pitchFamily="34" charset="0"/>
              </a:rPr>
              <a:pPr eaLnBrk="1" hangingPunct="1"/>
              <a:t>95</a:t>
            </a:fld>
            <a:endParaRPr kumimoji="0" lang="zh-TW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90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Administrator\Copy\BOY&amp;SKYME\2013.10 大數資訊有限公司簡報頁\設計檔\PSD\大數資訊簡報頁-1-1.jp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87342" y="2924944"/>
            <a:ext cx="5182344" cy="576064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1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156176" y="5301208"/>
            <a:ext cx="2339752" cy="94887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7" name="副標題 2"/>
          <p:cNvSpPr>
            <a:spLocks noGrp="1"/>
          </p:cNvSpPr>
          <p:nvPr>
            <p:ph type="subTitle" idx="1"/>
          </p:nvPr>
        </p:nvSpPr>
        <p:spPr>
          <a:xfrm>
            <a:off x="2555776" y="3597542"/>
            <a:ext cx="5040560" cy="4789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608708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BB3544-763A-4255-BEB5-925927B4FD05}" type="datetime1">
              <a:rPr lang="zh-TW" altLang="en-US" smtClean="0"/>
              <a:t>2016/4/10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46B9A5-4102-4BE5-ADCF-FB0FB4D9174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98270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Copy\BOY&amp;SKYME\2013.10 大數資訊有限公司簡報頁\設計檔\PSD\大數資訊簡報頁-4.jp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17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3FA94-D535-4314-9675-B49739630A50}" type="datetime1">
              <a:rPr lang="zh-TW" altLang="en-US" smtClean="0"/>
              <a:t>2016/4/10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E59A88-FC47-430C-AD16-62CD555985C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2079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dministrator\Copy\BOY&amp;SKYME\2013.10 大數資訊有限公司簡報頁\設計檔\PSD\大數資訊簡報頁-3.jp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063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16832"/>
            <a:ext cx="7772400" cy="1362075"/>
          </a:xfrm>
        </p:spPr>
        <p:txBody>
          <a:bodyPr anchor="b"/>
          <a:lstStyle>
            <a:lvl1pPr algn="ctr">
              <a:defRPr sz="4000" b="1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8973"/>
            <a:ext cx="7772400" cy="1500187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CA87F9-5633-457E-9156-0C235058319B}" type="datetime1">
              <a:rPr lang="zh-TW" altLang="en-US" smtClean="0"/>
              <a:t>2016/4/10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2B1599-7836-4A51-A5A2-5DCA85FFB41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46654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3">
                  <a:lumMod val="50000"/>
                </a:schemeClr>
              </a:buClr>
              <a:defRPr/>
            </a:lvl1pPr>
            <a:lvl2pPr>
              <a:buClr>
                <a:schemeClr val="accent3">
                  <a:lumMod val="50000"/>
                </a:schemeClr>
              </a:buClr>
              <a:defRPr/>
            </a:lvl2pPr>
            <a:lvl3pPr>
              <a:buClr>
                <a:schemeClr val="accent3">
                  <a:lumMod val="50000"/>
                </a:schemeClr>
              </a:buClr>
              <a:defRPr/>
            </a:lvl3pPr>
            <a:lvl4pPr>
              <a:buClr>
                <a:schemeClr val="accent3">
                  <a:lumMod val="50000"/>
                </a:schemeClr>
              </a:buClr>
              <a:defRPr/>
            </a:lvl4pPr>
            <a:lvl5pPr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20688" y="260350"/>
            <a:ext cx="8229600" cy="5619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EDD473-21E5-4416-84C8-DC66AA2C33A5}" type="datetime1">
              <a:rPr lang="zh-TW" altLang="en-US" smtClean="0"/>
              <a:t>2016/4/10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3563" y="6381750"/>
            <a:ext cx="2133600" cy="365125"/>
          </a:xfrm>
          <a:ln/>
        </p:spPr>
        <p:txBody>
          <a:bodyPr/>
          <a:lstStyle>
            <a:lvl1pPr>
              <a:defRPr/>
            </a:lvl1pPr>
          </a:lstStyle>
          <a:p>
            <a:fld id="{82A3E47B-88B2-428F-8C7C-05B0F9CA9DF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6909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1C9591-C732-480D-9D30-D870BC287CBA}" type="datetime1">
              <a:rPr lang="zh-TW" altLang="en-US" smtClean="0"/>
              <a:t>2016/4/10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A3E47B-88B2-428F-8C7C-05B0F9CA9DF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4778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4E625E-2E20-41E0-8696-B6EC101BA33D}" type="datetime1">
              <a:rPr lang="zh-TW" altLang="en-US" smtClean="0"/>
              <a:t>2016/4/10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723E79-2633-48FD-BFEC-9C851B89FF4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38577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7827A-5ECA-466B-BD7C-1B1134539AF2}" type="datetime1">
              <a:rPr lang="zh-TW" altLang="en-US" smtClean="0"/>
              <a:t>2016/4/10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7ECA07-8A20-4597-BC93-6732556D3495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44801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CE5031-D98F-4E51-8DA3-4EF70330D009}" type="datetime1">
              <a:rPr lang="zh-TW" altLang="en-US" smtClean="0"/>
              <a:t>2016/4/10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103FCC-971D-458D-A7B7-7781388F703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74604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7ABC51-BBE4-49DE-A480-F91CF830BA95}" type="datetime1">
              <a:rPr lang="zh-TW" altLang="en-US" smtClean="0"/>
              <a:t>2016/4/10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8967D-32F7-4CE2-855F-A63A43FCD1E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85819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98002-9E25-4533-B4F3-40388E05B8CF}" type="datetime1">
              <a:rPr lang="zh-TW" altLang="en-US" smtClean="0"/>
              <a:t>2016/4/10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4AAA28-BAA3-4938-B50A-23079306EFD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47339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C:\Users\Administrator\Copy\BOY&amp;SKYME\2013.10 大數資訊有限公司簡報頁\設計檔\PSD\大數資訊簡報頁-2.jpg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88" y="-20638"/>
            <a:ext cx="9144001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20688" y="260350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484313"/>
            <a:ext cx="8229600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9" name="日期版面配置區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91C547A5-E12C-45E7-A1E4-979E4AFDF8BD}" type="datetime1">
              <a:rPr lang="zh-TW" altLang="en-US" smtClean="0"/>
              <a:t>2016/4/10</a:t>
            </a:fld>
            <a:endParaRPr lang="zh-TW" altLang="en-US"/>
          </a:p>
        </p:txBody>
      </p:sp>
      <p:sp>
        <p:nvSpPr>
          <p:cNvPr id="1030" name="頁尾版面配置區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31" name="投影片編號版面配置區 5"/>
          <p:cNvSpPr>
            <a:spLocks noGrp="1"/>
          </p:cNvSpPr>
          <p:nvPr>
            <p:ph type="sldNum" sz="quarter" idx="4"/>
          </p:nvPr>
        </p:nvSpPr>
        <p:spPr bwMode="auto">
          <a:xfrm>
            <a:off x="6913563" y="63817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B3F395F-68F7-412E-859F-D82841B83973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3" r:id="rId11"/>
  </p:sldLayoutIdLst>
  <p:transition spd="slow">
    <p:pull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595959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Arial" charset="0"/>
          <a:ea typeface="微軟正黑體" pitchFamily="34" charset="-12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Arial" charset="0"/>
          <a:ea typeface="微軟正黑體" pitchFamily="34" charset="-12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Arial" charset="0"/>
          <a:ea typeface="微軟正黑體" pitchFamily="34" charset="-12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Arial" charset="0"/>
          <a:ea typeface="微軟正黑體" pitchFamily="34" charset="-12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2C3E"/>
        </a:buClr>
        <a:buFont typeface="Wingdings" pitchFamily="2" charset="2"/>
        <a:buChar char="n"/>
        <a:defRPr kumimoji="1" sz="2800" kern="1200">
          <a:solidFill>
            <a:srgbClr val="595959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2C3E"/>
        </a:buClr>
        <a:buFont typeface="Wingdings" pitchFamily="2" charset="2"/>
        <a:buChar char="p"/>
        <a:defRPr kumimoji="1" sz="2400" kern="1200">
          <a:solidFill>
            <a:srgbClr val="595959"/>
          </a:solidFill>
          <a:latin typeface="Arial" pitchFamily="34" charset="0"/>
          <a:ea typeface="微軟正黑體" pitchFamily="34" charset="-12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2C3E"/>
        </a:buClr>
        <a:buFont typeface="Wingdings" pitchFamily="2" charset="2"/>
        <a:buChar char="n"/>
        <a:defRPr kumimoji="1" sz="2000" kern="1200">
          <a:solidFill>
            <a:srgbClr val="595959"/>
          </a:solidFill>
          <a:latin typeface="Arial" pitchFamily="34" charset="0"/>
          <a:ea typeface="微軟正黑體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E2C3E"/>
        </a:buClr>
        <a:buFont typeface="Wingdings" pitchFamily="2" charset="2"/>
        <a:buChar char="p"/>
        <a:defRPr kumimoji="1" sz="1600" kern="1200">
          <a:solidFill>
            <a:srgbClr val="595959"/>
          </a:solidFill>
          <a:latin typeface="Arial" pitchFamily="34" charset="0"/>
          <a:ea typeface="微軟正黑體" pitchFamily="34" charset="-12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E2C3E"/>
        </a:buClr>
        <a:buFont typeface="Wingdings" pitchFamily="2" charset="2"/>
        <a:buChar char="n"/>
        <a:defRPr kumimoji="1" sz="1400" kern="1200">
          <a:solidFill>
            <a:srgbClr val="595959"/>
          </a:solidFill>
          <a:latin typeface="Arial" pitchFamily="34" charset="0"/>
          <a:ea typeface="微軟正黑體" pitchFamily="34" charset="-12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ywchiu-tw.appspot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packtpub.com/big-data-and-business-intelligence/machine-learning-r-cookbook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me.google.com/webstore/detail/infolite/ipjbadabbpedegielkhgpiekdlmfpga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ipadvisor.com.tw/Hotel_Review-g293913-d1448765-Reviews-or10-Royal_Seasons_Hotel_Hot_Spring_Beitou-Taipei.html#REVIEWS" TargetMode="External"/><Relationship Id="rId2" Type="http://schemas.openxmlformats.org/officeDocument/2006/relationships/hyperlink" Target="https://www.tripadvisor.com.tw/Hotel_Review-g293913-d1448765-Reviews-Royal_Seasons_Hotel_Hot_Spring_Beitou-Taipei.html#REVIEW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ripadvisor.com.tw/Hotel_Review-g293913-d1448765-Reviews-or20-Royal_Seasons_Hotel_Hot_Spring_Beitou-Taipei.html#REVIEWS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addons.mozilla.org/en-US/firefox/addon/sqlite-manager/" TargetMode="Externa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3"/>
          <p:cNvSpPr>
            <a:spLocks noGrp="1"/>
          </p:cNvSpPr>
          <p:nvPr>
            <p:ph type="ctrTitle"/>
          </p:nvPr>
        </p:nvSpPr>
        <p:spPr>
          <a:xfrm>
            <a:off x="1287463" y="2924944"/>
            <a:ext cx="5805487" cy="576263"/>
          </a:xfrm>
        </p:spPr>
        <p:txBody>
          <a:bodyPr/>
          <a:lstStyle/>
          <a:p>
            <a:r>
              <a:rPr lang="zh-TW" altLang="en-US" b="0" dirty="0"/>
              <a:t/>
            </a:r>
            <a:br>
              <a:rPr lang="zh-TW" altLang="en-US" b="0" dirty="0"/>
            </a:br>
            <a:r>
              <a:rPr lang="zh-TW" altLang="en-US" dirty="0" smtClean="0"/>
              <a:t>網路</a:t>
            </a:r>
            <a:r>
              <a:rPr lang="zh-TW" altLang="en-US" dirty="0"/>
              <a:t>爬蟲技術實作研習</a:t>
            </a:r>
            <a:r>
              <a:rPr lang="en-US" altLang="zh-TW" dirty="0" smtClean="0"/>
              <a:t>-</a:t>
            </a:r>
            <a:br>
              <a:rPr lang="en-US" altLang="zh-TW" dirty="0" smtClean="0"/>
            </a:br>
            <a:r>
              <a:rPr lang="zh-TW" altLang="en-US" dirty="0" smtClean="0"/>
              <a:t>抓取</a:t>
            </a:r>
            <a:r>
              <a:rPr lang="zh-TW" altLang="en-US" dirty="0"/>
              <a:t>旅遊資訊為例 </a:t>
            </a:r>
            <a:endParaRPr lang="zh-TW" altLang="en-US" dirty="0" smtClean="0">
              <a:cs typeface="Arial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 smtClean="0"/>
              <a:t>David Chiu</a:t>
            </a:r>
          </a:p>
          <a:p>
            <a:r>
              <a:rPr lang="en-US" altLang="zh-TW" dirty="0" smtClean="0"/>
              <a:t>2016/04/10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896557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/>
          <p:cNvGrpSpPr/>
          <p:nvPr/>
        </p:nvGrpSpPr>
        <p:grpSpPr>
          <a:xfrm>
            <a:off x="4353117" y="2033270"/>
            <a:ext cx="1920792" cy="1227530"/>
            <a:chOff x="4353117" y="2033270"/>
            <a:chExt cx="1920792" cy="1227530"/>
          </a:xfrm>
        </p:grpSpPr>
        <p:sp>
          <p:nvSpPr>
            <p:cNvPr id="7" name="圖案 6"/>
            <p:cNvSpPr/>
            <p:nvPr/>
          </p:nvSpPr>
          <p:spPr>
            <a:xfrm rot="1223618">
              <a:off x="4353117" y="2339050"/>
              <a:ext cx="1920792" cy="921750"/>
            </a:xfrm>
            <a:prstGeom prst="swooshArrow">
              <a:avLst>
                <a:gd name="adj1" fmla="val 16310"/>
                <a:gd name="adj2" fmla="val 3137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文字方塊 7"/>
            <p:cNvSpPr txBox="1"/>
            <p:nvPr/>
          </p:nvSpPr>
          <p:spPr>
            <a:xfrm>
              <a:off x="4615701" y="2033270"/>
              <a:ext cx="1458861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請求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Request</a:t>
              </a: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4408486" y="2993314"/>
            <a:ext cx="1873292" cy="1305516"/>
            <a:chOff x="4408486" y="2993314"/>
            <a:chExt cx="1873292" cy="1305516"/>
          </a:xfrm>
        </p:grpSpPr>
        <p:sp>
          <p:nvSpPr>
            <p:cNvPr id="9" name="圖案 8"/>
            <p:cNvSpPr/>
            <p:nvPr/>
          </p:nvSpPr>
          <p:spPr>
            <a:xfrm rot="11700000">
              <a:off x="4408486" y="2993314"/>
              <a:ext cx="1873292" cy="893653"/>
            </a:xfrm>
            <a:prstGeom prst="swooshArrow">
              <a:avLst>
                <a:gd name="adj1" fmla="val 16310"/>
                <a:gd name="adj2" fmla="val 31370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sp>
        <p:sp>
          <p:nvSpPr>
            <p:cNvPr id="10" name="文字方塊 9"/>
            <p:cNvSpPr txBox="1"/>
            <p:nvPr/>
          </p:nvSpPr>
          <p:spPr>
            <a:xfrm>
              <a:off x="4515474" y="3929498"/>
              <a:ext cx="1596078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回應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Response</a:t>
              </a:r>
            </a:p>
          </p:txBody>
        </p:sp>
      </p:grpSp>
      <p:sp>
        <p:nvSpPr>
          <p:cNvPr id="15" name="雲朵形 14"/>
          <p:cNvSpPr/>
          <p:nvPr/>
        </p:nvSpPr>
        <p:spPr>
          <a:xfrm>
            <a:off x="6300225" y="2557001"/>
            <a:ext cx="2304256" cy="108012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網頁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流程圖: 替代處理程序 15"/>
          <p:cNvSpPr/>
          <p:nvPr/>
        </p:nvSpPr>
        <p:spPr>
          <a:xfrm>
            <a:off x="2380505" y="2721342"/>
            <a:ext cx="1872208" cy="75143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網頁連結器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Web Connector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2380505" y="3601117"/>
            <a:ext cx="1872208" cy="1687542"/>
            <a:chOff x="2380505" y="3601117"/>
            <a:chExt cx="1872208" cy="1687542"/>
          </a:xfrm>
        </p:grpSpPr>
        <p:sp>
          <p:nvSpPr>
            <p:cNvPr id="17" name="向下箭號 16"/>
            <p:cNvSpPr/>
            <p:nvPr/>
          </p:nvSpPr>
          <p:spPr>
            <a:xfrm>
              <a:off x="3100585" y="3601117"/>
              <a:ext cx="432048" cy="823747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流程圖: 替代處理程序 17"/>
            <p:cNvSpPr/>
            <p:nvPr/>
          </p:nvSpPr>
          <p:spPr>
            <a:xfrm>
              <a:off x="2380505" y="4537221"/>
              <a:ext cx="1872208" cy="751438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latin typeface="微軟正黑體" pitchFamily="34" charset="-120"/>
                  <a:ea typeface="微軟正黑體" pitchFamily="34" charset="-120"/>
                </a:rPr>
                <a:t>資料</a:t>
              </a:r>
              <a:r>
                <a:rPr lang="zh-TW" altLang="en-US" sz="1600" dirty="0" smtClean="0">
                  <a:latin typeface="微軟正黑體" pitchFamily="34" charset="-120"/>
                  <a:ea typeface="微軟正黑體" pitchFamily="34" charset="-120"/>
                </a:rPr>
                <a:t>剖析</a:t>
              </a:r>
              <a:endParaRPr lang="en-US" altLang="zh-TW" sz="1600" dirty="0" smtClean="0">
                <a:latin typeface="微軟正黑體" pitchFamily="34" charset="-120"/>
                <a:ea typeface="微軟正黑體" pitchFamily="34" charset="-120"/>
              </a:endParaRPr>
            </a:p>
            <a:p>
              <a:pPr algn="ctr"/>
              <a:r>
                <a:rPr lang="en-US" altLang="zh-TW" sz="1600" dirty="0" smtClean="0">
                  <a:latin typeface="微軟正黑體" pitchFamily="34" charset="-120"/>
                  <a:ea typeface="微軟正黑體" pitchFamily="34" charset="-120"/>
                </a:rPr>
                <a:t>Data Parser</a:t>
              </a:r>
              <a:endParaRPr lang="zh-TW" altLang="en-US" sz="1600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539552" y="2466431"/>
            <a:ext cx="1565890" cy="2610679"/>
            <a:chOff x="539552" y="2466431"/>
            <a:chExt cx="1565890" cy="2610679"/>
          </a:xfrm>
        </p:grpSpPr>
        <p:sp>
          <p:nvSpPr>
            <p:cNvPr id="21" name="流程圖: 磁碟 20"/>
            <p:cNvSpPr/>
            <p:nvPr/>
          </p:nvSpPr>
          <p:spPr>
            <a:xfrm>
              <a:off x="539552" y="2466431"/>
              <a:ext cx="1368152" cy="1610641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latin typeface="微軟正黑體" pitchFamily="34" charset="-120"/>
                  <a:ea typeface="微軟正黑體" pitchFamily="34" charset="-120"/>
                </a:rPr>
                <a:t>資料中心</a:t>
              </a:r>
              <a:endParaRPr lang="en-US" altLang="zh-TW" sz="1600" dirty="0">
                <a:latin typeface="微軟正黑體" pitchFamily="34" charset="-120"/>
                <a:ea typeface="微軟正黑體" pitchFamily="34" charset="-120"/>
              </a:endParaRPr>
            </a:p>
            <a:p>
              <a:pPr algn="ctr"/>
              <a:r>
                <a:rPr lang="en-US" altLang="zh-TW" sz="1600" dirty="0">
                  <a:latin typeface="微軟正黑體" pitchFamily="34" charset="-120"/>
                  <a:ea typeface="微軟正黑體" pitchFamily="34" charset="-120"/>
                </a:rPr>
                <a:t>Data </a:t>
              </a:r>
              <a:r>
                <a:rPr lang="en-US" altLang="zh-TW" sz="1600" dirty="0" smtClean="0">
                  <a:latin typeface="微軟正黑體" pitchFamily="34" charset="-120"/>
                  <a:ea typeface="微軟正黑體" pitchFamily="34" charset="-120"/>
                </a:rPr>
                <a:t>Center</a:t>
              </a:r>
              <a:endParaRPr lang="zh-TW" altLang="en-US" sz="1600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3" name="右彎箭號 22"/>
            <p:cNvSpPr/>
            <p:nvPr/>
          </p:nvSpPr>
          <p:spPr>
            <a:xfrm rot="16200000">
              <a:off x="1106473" y="4078141"/>
              <a:ext cx="864096" cy="1133842"/>
            </a:xfrm>
            <a:prstGeom prst="ben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標題 2"/>
          <p:cNvSpPr>
            <a:spLocks noGrp="1"/>
          </p:cNvSpPr>
          <p:nvPr>
            <p:ph type="title"/>
          </p:nvPr>
        </p:nvSpPr>
        <p:spPr>
          <a:xfrm>
            <a:off x="420688" y="260350"/>
            <a:ext cx="8229600" cy="561975"/>
          </a:xfrm>
        </p:spPr>
        <p:txBody>
          <a:bodyPr/>
          <a:lstStyle/>
          <a:p>
            <a:r>
              <a:rPr lang="zh-TW" altLang="en-US" dirty="0" smtClean="0"/>
              <a:t>爬蟲是怎麼運作的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B9A5-4102-4BE5-ADCF-FB0FB4D91741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93651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07" y="1898770"/>
            <a:ext cx="8048625" cy="4124325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41850"/>
          </a:xfrm>
        </p:spPr>
        <p:txBody>
          <a:bodyPr/>
          <a:lstStyle/>
          <a:p>
            <a:r>
              <a:rPr lang="zh-TW" altLang="en-US" dirty="0" smtClean="0"/>
              <a:t>於網頁上點選右鍵 </a:t>
            </a:r>
            <a:r>
              <a:rPr lang="en-US" altLang="zh-TW" dirty="0" smtClean="0"/>
              <a:t>-&gt; </a:t>
            </a:r>
            <a:r>
              <a:rPr lang="zh-TW" altLang="en-US" dirty="0" smtClean="0"/>
              <a:t>檢查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使用開發人員工具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B9A5-4102-4BE5-ADCF-FB0FB4D91741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4460703" y="5137561"/>
            <a:ext cx="2160240" cy="2746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839457" y="5746045"/>
            <a:ext cx="1620957" cy="523220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點選檢查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4517776"/>
      </p:ext>
    </p:extLst>
  </p:cSld>
  <p:clrMapOvr>
    <a:masterClrMapping/>
  </p:clrMapOvr>
  <p:transition spd="slow">
    <p:pull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2" y="3133069"/>
            <a:ext cx="8570686" cy="2158087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觀察</a:t>
            </a:r>
            <a:r>
              <a:rPr lang="en-US" altLang="zh-TW" dirty="0" smtClean="0"/>
              <a:t>HTTP </a:t>
            </a:r>
            <a:r>
              <a:rPr lang="zh-TW" altLang="en-US" dirty="0" smtClean="0"/>
              <a:t>請求與返回內容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B9A5-4102-4BE5-ADCF-FB0FB4D91741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1884143" y="2978526"/>
            <a:ext cx="638953" cy="30547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3831902" y="3408616"/>
            <a:ext cx="567958" cy="34481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350924" y="3645024"/>
            <a:ext cx="2582119" cy="47847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2523096" y="2661002"/>
            <a:ext cx="317524" cy="3175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307201" y="2253854"/>
            <a:ext cx="1928297" cy="4071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點選</a:t>
            </a:r>
            <a:r>
              <a:rPr lang="en-US" altLang="zh-TW" dirty="0" smtClean="0"/>
              <a:t>Network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4088148" y="3016541"/>
            <a:ext cx="317524" cy="3175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587114" y="2668817"/>
            <a:ext cx="1362814" cy="4071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點選</a:t>
            </a:r>
            <a:r>
              <a:rPr lang="en-US" altLang="zh-TW" dirty="0" smtClean="0"/>
              <a:t>Doc</a:t>
            </a:r>
            <a:endParaRPr lang="zh-TW" altLang="en-US" dirty="0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755576" y="3217934"/>
            <a:ext cx="317524" cy="3175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50924" y="2706935"/>
            <a:ext cx="133562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點選連結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0121613"/>
      </p:ext>
    </p:extLst>
  </p:cSld>
  <p:clrMapOvr>
    <a:masterClrMapping/>
  </p:clrMapOvr>
  <p:transition spd="slow">
    <p:pull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04" y="1874441"/>
            <a:ext cx="2983305" cy="204909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634343" y="4221826"/>
            <a:ext cx="2031326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GET</a:t>
            </a:r>
          </a:p>
          <a:p>
            <a:pPr algn="ctr"/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內容寫在上頭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094351" y="5229200"/>
            <a:ext cx="5228809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https://www.tripadvisor.com.tw/Hotels-g293913-Taipei-Hotels.html</a:t>
            </a:r>
            <a:endParaRPr lang="zh-TW" altLang="en-US" sz="2400" dirty="0"/>
          </a:p>
        </p:txBody>
      </p:sp>
      <p:sp>
        <p:nvSpPr>
          <p:cNvPr id="8" name="標題 2"/>
          <p:cNvSpPr>
            <a:spLocks noGrp="1"/>
          </p:cNvSpPr>
          <p:nvPr>
            <p:ph type="title"/>
          </p:nvPr>
        </p:nvSpPr>
        <p:spPr>
          <a:xfrm>
            <a:off x="420688" y="260350"/>
            <a:ext cx="8229600" cy="561975"/>
          </a:xfrm>
        </p:spPr>
        <p:txBody>
          <a:bodyPr/>
          <a:lstStyle/>
          <a:p>
            <a:r>
              <a:rPr lang="zh-TW" altLang="en-US" dirty="0"/>
              <a:t>什麼</a:t>
            </a:r>
            <a:r>
              <a:rPr lang="zh-TW" altLang="en-US" dirty="0" smtClean="0"/>
              <a:t>是</a:t>
            </a:r>
            <a:r>
              <a:rPr lang="en-US" altLang="zh-TW" dirty="0" smtClean="0"/>
              <a:t>GET?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B9A5-4102-4BE5-ADCF-FB0FB4D91741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98468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Urllib2</a:t>
            </a:r>
          </a:p>
          <a:p>
            <a:pPr lvl="1"/>
            <a:r>
              <a:rPr lang="zh-TW" altLang="en-US" dirty="0"/>
              <a:t>提供</a:t>
            </a:r>
            <a:r>
              <a:rPr lang="zh-TW" altLang="en-US" dirty="0" smtClean="0"/>
              <a:t>獲取</a:t>
            </a:r>
            <a:r>
              <a:rPr lang="en-US" altLang="zh-TW" dirty="0" smtClean="0"/>
              <a:t>URLs(Uniform </a:t>
            </a:r>
            <a:r>
              <a:rPr lang="en-US" altLang="zh-TW" dirty="0"/>
              <a:t>Resource </a:t>
            </a:r>
            <a:r>
              <a:rPr lang="en-US" altLang="zh-TW" dirty="0" smtClean="0"/>
              <a:t>Locators)</a:t>
            </a:r>
            <a:r>
              <a:rPr lang="zh-TW" altLang="en-US" dirty="0" smtClean="0"/>
              <a:t>的函式及類別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Requests</a:t>
            </a:r>
            <a:endParaRPr lang="en-US" altLang="zh-TW" dirty="0"/>
          </a:p>
          <a:p>
            <a:pPr lvl="1"/>
            <a:r>
              <a:rPr lang="zh-TW" altLang="en-US" dirty="0"/>
              <a:t>改善</a:t>
            </a:r>
            <a:r>
              <a:rPr lang="en-US" altLang="zh-TW" dirty="0"/>
              <a:t>Urllib2 </a:t>
            </a:r>
            <a:r>
              <a:rPr lang="zh-TW" altLang="en-US" dirty="0"/>
              <a:t>的缺點，讓使用者以最簡單的方式獲取網路</a:t>
            </a:r>
            <a:r>
              <a:rPr lang="zh-TW" altLang="en-US" dirty="0" smtClean="0"/>
              <a:t>資源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smtClean="0"/>
              <a:t>REST </a:t>
            </a:r>
            <a:r>
              <a:rPr lang="zh-TW" altLang="en-US" dirty="0" smtClean="0"/>
              <a:t>操作，可以調用</a:t>
            </a:r>
            <a:r>
              <a:rPr lang="en-US" altLang="zh-TW" dirty="0" smtClean="0"/>
              <a:t>GET,POST, PUT, DELETE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</a:t>
            </a:r>
            <a:r>
              <a:rPr lang="zh-TW" altLang="en-US" dirty="0" smtClean="0"/>
              <a:t>抓取網頁的主流套件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64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GET</a:t>
            </a:r>
            <a:r>
              <a:rPr lang="zh-TW" altLang="en-US" dirty="0" smtClean="0"/>
              <a:t> 抓取頁面資</a:t>
            </a:r>
            <a:r>
              <a:rPr lang="zh-TW" altLang="en-US" dirty="0"/>
              <a:t>訊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0087"/>
                </a:solidFill>
                <a:highlight>
                  <a:srgbClr val="FFFFFF"/>
                </a:highlight>
              </a:rPr>
              <a:t>requests</a:t>
            </a:r>
            <a:endParaRPr lang="en-US" altLang="zh-TW" sz="2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000087"/>
                </a:solidFill>
                <a:highlight>
                  <a:srgbClr val="FFFFFF"/>
                </a:highlight>
              </a:rPr>
              <a:t>res</a:t>
            </a:r>
            <a:r>
              <a:rPr lang="en-US" altLang="zh-TW" sz="2400" dirty="0" smtClean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 smtClean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400" dirty="0" smtClean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 err="1" smtClean="0">
                <a:solidFill>
                  <a:srgbClr val="000087"/>
                </a:solidFill>
                <a:highlight>
                  <a:srgbClr val="FFFFFF"/>
                </a:highlight>
              </a:rPr>
              <a:t>requests</a:t>
            </a:r>
            <a:r>
              <a:rPr lang="en-US" altLang="zh-TW" sz="2400" dirty="0" err="1" smtClean="0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400" dirty="0" err="1" smtClean="0">
                <a:solidFill>
                  <a:srgbClr val="000087"/>
                </a:solidFill>
                <a:highlight>
                  <a:srgbClr val="FFFFFF"/>
                </a:highlight>
              </a:rPr>
              <a:t>get</a:t>
            </a:r>
            <a:r>
              <a:rPr lang="en-US" altLang="zh-TW" sz="2400" dirty="0" smtClean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 smtClean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400" u="sng" dirty="0">
                <a:solidFill>
                  <a:srgbClr val="005F5F"/>
                </a:solidFill>
                <a:highlight>
                  <a:srgbClr val="FFFFFF"/>
                </a:highlight>
              </a:rPr>
              <a:t>https</a:t>
            </a:r>
            <a:r>
              <a:rPr lang="en-US" altLang="zh-TW" sz="2400" u="sng" dirty="0" smtClean="0">
                <a:solidFill>
                  <a:srgbClr val="005F5F"/>
                </a:solidFill>
                <a:highlight>
                  <a:srgbClr val="FFFFFF"/>
                </a:highlight>
              </a:rPr>
              <a:t>://www.tripadvisor.com.tw/Hotels-g293913-Taipei-Hotels.html</a:t>
            </a:r>
            <a:r>
              <a:rPr lang="en-US" altLang="zh-TW" sz="2400" dirty="0" smtClean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400" dirty="0" smtClean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400" dirty="0" smtClean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87005F"/>
                </a:solidFill>
                <a:highlight>
                  <a:srgbClr val="FFFFFF"/>
                </a:highlight>
              </a:rPr>
              <a:t>print</a:t>
            </a:r>
            <a:r>
              <a:rPr lang="en-US" altLang="zh-TW" sz="2400" dirty="0" smtClean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res</a:t>
            </a:r>
            <a:r>
              <a:rPr lang="en-US" altLang="zh-TW" sz="2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520" y="3804454"/>
            <a:ext cx="6337935" cy="175544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508104" y="5409668"/>
            <a:ext cx="198002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網頁原始碼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06316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抓取不同日期區間資料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73" y="1396708"/>
            <a:ext cx="7928054" cy="416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4662"/>
      </p:ext>
    </p:extLst>
  </p:cSld>
  <p:clrMapOvr>
    <a:masterClrMapping/>
  </p:clrMapOvr>
  <p:transition spd="slow">
    <p:pull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811463"/>
            <a:ext cx="7200900" cy="3314700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找尋更新資訊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3074039" y="2756254"/>
            <a:ext cx="567958" cy="34481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3330285" y="2364179"/>
            <a:ext cx="317524" cy="3175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829251" y="2016455"/>
            <a:ext cx="16833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點選</a:t>
            </a:r>
            <a:r>
              <a:rPr lang="en-US" altLang="zh-TW" dirty="0" smtClean="0"/>
              <a:t>Network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3719106" y="3205435"/>
            <a:ext cx="567958" cy="34481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3975352" y="2813360"/>
            <a:ext cx="317524" cy="3175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474318" y="2465636"/>
            <a:ext cx="126348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點選</a:t>
            </a:r>
            <a:r>
              <a:rPr lang="en-US" altLang="zh-TW" dirty="0" smtClean="0"/>
              <a:t>XHR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872537" y="4492218"/>
            <a:ext cx="873190" cy="26288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1853686" y="4335643"/>
            <a:ext cx="317524" cy="3175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2352652" y="3987920"/>
            <a:ext cx="133562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點選連結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5274344"/>
      </p:ext>
    </p:extLst>
  </p:cSld>
  <p:clrMapOvr>
    <a:masterClrMapping/>
  </p:clrMapOvr>
  <p:transition spd="slow">
    <p:pull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/>
              <a:t>POST?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8064" y="1772816"/>
            <a:ext cx="3150479" cy="216595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245975" y="4386135"/>
            <a:ext cx="2954655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POST</a:t>
            </a:r>
          </a:p>
          <a:p>
            <a:pPr algn="ctr"/>
            <a:r>
              <a:rPr lang="zh-TW" altLang="en-US" dirty="0" smtClean="0"/>
              <a:t>內容寫在信紙，包在信封內</a:t>
            </a:r>
            <a:endParaRPr lang="zh-TW" altLang="en-US" dirty="0"/>
          </a:p>
        </p:txBody>
      </p:sp>
      <p:sp>
        <p:nvSpPr>
          <p:cNvPr id="7" name="摺角紙張 6"/>
          <p:cNvSpPr/>
          <p:nvPr/>
        </p:nvSpPr>
        <p:spPr>
          <a:xfrm>
            <a:off x="971600" y="1772816"/>
            <a:ext cx="3240360" cy="3640012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63587" y="5479832"/>
            <a:ext cx="345638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https://www.tripadvisor.com.tw/Hotels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95" y="2229358"/>
            <a:ext cx="27622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05239"/>
      </p:ext>
    </p:extLst>
  </p:cSld>
  <p:clrMapOvr>
    <a:masterClrMapping/>
  </p:clrMapOvr>
  <p:transition spd="slow">
    <p:pull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64185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requests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payload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{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005F5F"/>
                </a:solidFill>
                <a:highlight>
                  <a:srgbClr val="FFFFFF"/>
                </a:highlight>
              </a:rPr>
              <a:t>‘seen’</a:t>
            </a:r>
            <a:r>
              <a:rPr lang="en-US" altLang="zh-TW" sz="2000" dirty="0" smtClean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2000" dirty="0" smtClean="0">
                <a:solidFill>
                  <a:srgbClr val="005F5F"/>
                </a:solidFill>
                <a:highlight>
                  <a:srgbClr val="FFFFFF"/>
                </a:highlight>
              </a:rPr>
              <a:t>‘0’</a:t>
            </a:r>
            <a:r>
              <a:rPr lang="en-US" altLang="zh-TW" sz="2000" dirty="0" smtClean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zh-TW" altLang="en-US" sz="2000" dirty="0" smtClean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smtClean="0">
                <a:solidFill>
                  <a:srgbClr val="005F5F"/>
                </a:solidFill>
                <a:highlight>
                  <a:srgbClr val="FFFFFF"/>
                </a:highlight>
              </a:rPr>
              <a:t>‘sequence’</a:t>
            </a:r>
            <a:r>
              <a:rPr lang="en-US" altLang="zh-TW" sz="2000" dirty="0" smtClean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2000" dirty="0" smtClean="0">
                <a:solidFill>
                  <a:srgbClr val="005F5F"/>
                </a:solidFill>
                <a:highlight>
                  <a:srgbClr val="FFFFFF"/>
                </a:highlight>
              </a:rPr>
              <a:t>‘1’</a:t>
            </a:r>
            <a:r>
              <a:rPr lang="en-US" altLang="zh-TW" sz="2000" dirty="0" smtClean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zh-TW" altLang="en-US" sz="2000" dirty="0" smtClean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smtClean="0">
                <a:solidFill>
                  <a:srgbClr val="005F5F"/>
                </a:solidFill>
                <a:highlight>
                  <a:srgbClr val="FFFFFF"/>
                </a:highlight>
              </a:rPr>
              <a:t>'geo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'293913'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'staydates'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'2016_04_09_2016_04_23'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005F5F"/>
                </a:solidFill>
                <a:highlight>
                  <a:srgbClr val="FFFFFF"/>
                </a:highlight>
              </a:rPr>
              <a:t>‘adults’</a:t>
            </a:r>
            <a:r>
              <a:rPr lang="en-US" altLang="zh-TW" sz="2000" dirty="0" smtClean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2000" dirty="0" smtClean="0">
                <a:solidFill>
                  <a:srgbClr val="005F5F"/>
                </a:solidFill>
                <a:highlight>
                  <a:srgbClr val="FFFFFF"/>
                </a:highlight>
              </a:rPr>
              <a:t>‘2’</a:t>
            </a:r>
            <a:r>
              <a:rPr lang="en-US" altLang="zh-TW" sz="2000" dirty="0" smtClean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zh-TW" altLang="en-US" sz="2000" dirty="0" smtClean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smtClean="0">
                <a:solidFill>
                  <a:srgbClr val="005F5F"/>
                </a:solidFill>
                <a:highlight>
                  <a:srgbClr val="FFFFFF"/>
                </a:highlight>
              </a:rPr>
              <a:t>‘rooms’</a:t>
            </a:r>
            <a:r>
              <a:rPr lang="en-US" altLang="zh-TW" sz="2000" dirty="0" smtClean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2000" dirty="0" smtClean="0">
                <a:solidFill>
                  <a:srgbClr val="005F5F"/>
                </a:solidFill>
                <a:highlight>
                  <a:srgbClr val="FFFFFF"/>
                </a:highlight>
              </a:rPr>
              <a:t>‘1’</a:t>
            </a:r>
            <a:r>
              <a:rPr lang="en-US" altLang="zh-TW" sz="2000" dirty="0" smtClean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zh-TW" altLang="en-US" sz="2000" dirty="0" smtClean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smtClean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000" dirty="0" err="1" smtClean="0">
                <a:solidFill>
                  <a:srgbClr val="005F5F"/>
                </a:solidFill>
                <a:highlight>
                  <a:srgbClr val="FFFFFF"/>
                </a:highlight>
              </a:rPr>
              <a:t>searchAll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'false'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000" dirty="0" err="1">
                <a:solidFill>
                  <a:srgbClr val="005F5F"/>
                </a:solidFill>
                <a:highlight>
                  <a:srgbClr val="FFFFFF"/>
                </a:highlight>
              </a:rPr>
              <a:t>requestingServlet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'Hotels'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005F5F"/>
                </a:solidFill>
                <a:highlight>
                  <a:srgbClr val="FFFFFF"/>
                </a:highlight>
              </a:rPr>
              <a:t>‘</a:t>
            </a:r>
            <a:r>
              <a:rPr lang="en-US" altLang="zh-TW" sz="2000" dirty="0" err="1" smtClean="0">
                <a:solidFill>
                  <a:srgbClr val="005F5F"/>
                </a:solidFill>
                <a:highlight>
                  <a:srgbClr val="FFFFFF"/>
                </a:highlight>
              </a:rPr>
              <a:t>refineForm</a:t>
            </a:r>
            <a:r>
              <a:rPr lang="en-US" altLang="zh-TW" sz="2000" dirty="0" smtClean="0">
                <a:solidFill>
                  <a:srgbClr val="005F5F"/>
                </a:solidFill>
                <a:highlight>
                  <a:srgbClr val="FFFFFF"/>
                </a:highlight>
              </a:rPr>
              <a:t>’</a:t>
            </a:r>
            <a:r>
              <a:rPr lang="en-US" altLang="zh-TW" sz="2000" dirty="0" smtClean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2000" dirty="0" smtClean="0">
                <a:solidFill>
                  <a:srgbClr val="005F5F"/>
                </a:solidFill>
                <a:highlight>
                  <a:srgbClr val="FFFFFF"/>
                </a:highlight>
              </a:rPr>
              <a:t>‘true’</a:t>
            </a:r>
            <a:r>
              <a:rPr lang="en-US" altLang="zh-TW" sz="2000" dirty="0" smtClean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zh-TW" altLang="en-US" sz="2000" dirty="0" smtClean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smtClean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000" dirty="0" err="1" smtClean="0">
                <a:solidFill>
                  <a:srgbClr val="005F5F"/>
                </a:solidFill>
                <a:highlight>
                  <a:srgbClr val="FFFFFF"/>
                </a:highlight>
              </a:rPr>
              <a:t>isFirstPageLoad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'false'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005F5F"/>
                </a:solidFill>
                <a:highlight>
                  <a:srgbClr val="FFFFFF"/>
                </a:highlight>
              </a:rPr>
              <a:t>‘rad’</a:t>
            </a:r>
            <a:r>
              <a:rPr lang="en-US" altLang="zh-TW" sz="2000" dirty="0" smtClean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2000" dirty="0" smtClean="0">
                <a:solidFill>
                  <a:srgbClr val="005F5F"/>
                </a:solidFill>
                <a:highlight>
                  <a:srgbClr val="FFFFFF"/>
                </a:highlight>
              </a:rPr>
              <a:t>‘0’</a:t>
            </a:r>
            <a:r>
              <a:rPr lang="en-US" altLang="zh-TW" sz="2000" dirty="0" smtClean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zh-TW" altLang="en-US" sz="2000" dirty="0" smtClean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smtClean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000" dirty="0" err="1" smtClean="0">
                <a:solidFill>
                  <a:srgbClr val="005F5F"/>
                </a:solidFill>
                <a:highlight>
                  <a:srgbClr val="FFFFFF"/>
                </a:highlight>
              </a:rPr>
              <a:t>dateBumped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'NONE'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005F5F"/>
                </a:solidFill>
                <a:highlight>
                  <a:srgbClr val="FFFFFF"/>
                </a:highlight>
              </a:rPr>
              <a:t>‘scid’</a:t>
            </a:r>
            <a:r>
              <a:rPr lang="en-US" altLang="zh-TW" sz="2000" dirty="0" smtClean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2000" dirty="0" smtClean="0">
                <a:solidFill>
                  <a:srgbClr val="005F5F"/>
                </a:solidFill>
                <a:highlight>
                  <a:srgbClr val="FFFFFF"/>
                </a:highlight>
              </a:rPr>
              <a:t>‘2354947,306447|2288011,7840139|2474845,1411424|2492762,1797213|1887821,1372927’</a:t>
            </a:r>
            <a:r>
              <a:rPr lang="en-US" altLang="zh-TW" sz="2000" dirty="0" smtClean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zh-TW" altLang="en-US" sz="2000" dirty="0" smtClean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smtClean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000" dirty="0" err="1" smtClean="0">
                <a:solidFill>
                  <a:srgbClr val="005F5F"/>
                </a:solidFill>
                <a:highlight>
                  <a:srgbClr val="FFFFFF"/>
                </a:highlight>
              </a:rPr>
              <a:t>displayedSortOrder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'recommended'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}</a:t>
            </a:r>
            <a:endParaRPr lang="zh-TW" altLang="en-US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res</a:t>
            </a:r>
            <a:r>
              <a:rPr lang="pt-BR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pt-BR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pt-BR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pt-BR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requests</a:t>
            </a:r>
            <a:r>
              <a:rPr lang="pt-BR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pt-BR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post</a:t>
            </a:r>
            <a:r>
              <a:rPr lang="pt-BR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pt-BR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pt-BR" altLang="zh-TW" sz="2000" u="sng" dirty="0">
                <a:solidFill>
                  <a:srgbClr val="005F5F"/>
                </a:solidFill>
                <a:highlight>
                  <a:srgbClr val="FFFFFF"/>
                </a:highlight>
              </a:rPr>
              <a:t>https://www.tripadvisor.com.tw/Hotels</a:t>
            </a:r>
            <a:r>
              <a:rPr lang="pt-BR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pt-BR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pt-BR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pt-BR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data</a:t>
            </a:r>
            <a:r>
              <a:rPr lang="pt-BR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pt-BR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payload</a:t>
            </a:r>
            <a:r>
              <a:rPr lang="pt-BR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pt-BR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87005F"/>
                </a:solidFill>
                <a:highlight>
                  <a:srgbClr val="FFFFFF"/>
                </a:highlight>
              </a:rPr>
              <a:t>print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res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requests.post</a:t>
            </a:r>
            <a:r>
              <a:rPr lang="en-US" altLang="zh-TW" dirty="0" smtClean="0"/>
              <a:t> </a:t>
            </a:r>
            <a:r>
              <a:rPr lang="zh-TW" altLang="en-US" dirty="0" smtClean="0"/>
              <a:t>取得旅館資訊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511867"/>
      </p:ext>
    </p:extLst>
  </p:cSld>
  <p:clrMapOvr>
    <a:masterClrMapping/>
  </p:clrMapOvr>
  <p:transition spd="slow"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rial" charset="0"/>
                <a:cs typeface="Arial" charset="0"/>
              </a:rPr>
              <a:t>關於我</a:t>
            </a:r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sz="half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264" y="1600200"/>
            <a:ext cx="3394472" cy="4525963"/>
          </a:xfrm>
        </p:spPr>
      </p:pic>
      <p:sp>
        <p:nvSpPr>
          <p:cNvPr id="7172" name="內容版面配置區 2"/>
          <p:cNvSpPr>
            <a:spLocks noGrp="1"/>
          </p:cNvSpPr>
          <p:nvPr>
            <p:ph sz="half" idx="2"/>
          </p:nvPr>
        </p:nvSpPr>
        <p:spPr>
          <a:xfrm>
            <a:off x="4648200" y="1556792"/>
            <a:ext cx="4244975" cy="4525963"/>
          </a:xfrm>
        </p:spPr>
        <p:txBody>
          <a:bodyPr/>
          <a:lstStyle/>
          <a:p>
            <a:r>
              <a:rPr lang="zh-TW" altLang="en-US" sz="2400" dirty="0">
                <a:latin typeface="Arial" charset="0"/>
                <a:cs typeface="Arial" charset="0"/>
              </a:rPr>
              <a:t>大數</a:t>
            </a:r>
            <a:r>
              <a:rPr lang="zh-TW" altLang="en-US" sz="2400" dirty="0" smtClean="0">
                <a:latin typeface="Arial" charset="0"/>
                <a:cs typeface="Arial" charset="0"/>
              </a:rPr>
              <a:t>軟體有限公司創辦人</a:t>
            </a:r>
            <a:endParaRPr lang="en-US" altLang="zh-TW" sz="2400" dirty="0" smtClean="0">
              <a:latin typeface="Arial" charset="0"/>
              <a:cs typeface="Arial" charset="0"/>
            </a:endParaRPr>
          </a:p>
          <a:p>
            <a:endParaRPr lang="en-US" altLang="zh-TW" sz="800" dirty="0" smtClean="0">
              <a:latin typeface="Arial" charset="0"/>
              <a:cs typeface="Arial" charset="0"/>
            </a:endParaRPr>
          </a:p>
          <a:p>
            <a:r>
              <a:rPr lang="zh-TW" altLang="en-US" sz="2400" dirty="0" smtClean="0">
                <a:latin typeface="Arial" charset="0"/>
                <a:cs typeface="Arial" charset="0"/>
              </a:rPr>
              <a:t>前趨勢科技工程師</a:t>
            </a:r>
            <a:endParaRPr lang="en-US" altLang="zh-TW" sz="2400" dirty="0" smtClean="0">
              <a:latin typeface="Arial" charset="0"/>
              <a:cs typeface="Arial" charset="0"/>
            </a:endParaRPr>
          </a:p>
          <a:p>
            <a:endParaRPr lang="en-US" altLang="zh-TW" sz="800" dirty="0" smtClean="0">
              <a:latin typeface="Arial" charset="0"/>
              <a:cs typeface="Arial" charset="0"/>
              <a:hlinkClick r:id="rId3"/>
            </a:endParaRPr>
          </a:p>
          <a:p>
            <a:r>
              <a:rPr lang="en-US" altLang="zh-TW" sz="2400" dirty="0" smtClean="0">
                <a:latin typeface="Arial" charset="0"/>
                <a:cs typeface="Arial" charset="0"/>
                <a:hlinkClick r:id="rId3"/>
              </a:rPr>
              <a:t>ywchiu.com</a:t>
            </a:r>
            <a:endParaRPr lang="en-US" altLang="zh-TW" sz="2400" dirty="0" smtClean="0">
              <a:latin typeface="Arial" charset="0"/>
              <a:cs typeface="Arial" charset="0"/>
            </a:endParaRPr>
          </a:p>
          <a:p>
            <a:endParaRPr lang="en-US" altLang="zh-TW" sz="800" dirty="0">
              <a:latin typeface="Arial" charset="0"/>
              <a:cs typeface="Arial" charset="0"/>
            </a:endParaRPr>
          </a:p>
          <a:p>
            <a:r>
              <a:rPr lang="zh-TW" altLang="en-US" sz="2400" dirty="0" smtClean="0">
                <a:latin typeface="Arial" charset="0"/>
                <a:cs typeface="Arial" charset="0"/>
              </a:rPr>
              <a:t>粉絲頁</a:t>
            </a:r>
            <a:r>
              <a:rPr lang="en-US" altLang="zh-TW" sz="2400" dirty="0" smtClean="0">
                <a:latin typeface="Arial" charset="0"/>
                <a:cs typeface="Arial" charset="0"/>
              </a:rPr>
              <a:t>https://www.facebook.com/largitdata</a:t>
            </a:r>
          </a:p>
          <a:p>
            <a:endParaRPr lang="en-US" altLang="zh-TW" sz="800" dirty="0">
              <a:latin typeface="Arial" charset="0"/>
              <a:cs typeface="Arial" charset="0"/>
            </a:endParaRPr>
          </a:p>
          <a:p>
            <a:r>
              <a:rPr lang="en-US" altLang="zh-TW" sz="2400" dirty="0" smtClean="0">
                <a:latin typeface="Arial" charset="0"/>
                <a:cs typeface="Arial" charset="0"/>
              </a:rPr>
              <a:t>Machine Learning With R Cookbook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Arial" charset="0"/>
                <a:cs typeface="Arial" charset="0"/>
                <a:hlinkClick r:id="rId4"/>
              </a:rPr>
              <a:t>https://</a:t>
            </a:r>
            <a:r>
              <a:rPr lang="en-US" altLang="zh-TW" sz="1600" dirty="0" smtClean="0">
                <a:latin typeface="Arial" charset="0"/>
                <a:cs typeface="Arial" charset="0"/>
                <a:hlinkClick r:id="rId4"/>
              </a:rPr>
              <a:t>www.packtpub.com/big-data-and-business-intelligence/machine-learning-r-cookbook</a:t>
            </a:r>
            <a:endParaRPr lang="en-US" altLang="zh-TW" sz="1600" dirty="0" smtClean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r>
              <a:rPr lang="en-US" altLang="zh-TW" sz="1600" dirty="0" smtClean="0">
                <a:latin typeface="Arial" charset="0"/>
                <a:cs typeface="Arial" charset="0"/>
              </a:rPr>
              <a:t/>
            </a:r>
            <a:br>
              <a:rPr lang="en-US" altLang="zh-TW" sz="1600" dirty="0" smtClean="0">
                <a:latin typeface="Arial" charset="0"/>
                <a:cs typeface="Arial" charset="0"/>
              </a:rPr>
            </a:br>
            <a:endParaRPr lang="zh-TW" altLang="en-US" sz="1600" dirty="0" smtClean="0">
              <a:latin typeface="Arial" charset="0"/>
              <a:cs typeface="Arial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72522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584" y="1903255"/>
            <a:ext cx="2983305" cy="2049091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 V.S. POST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8064" y="1844824"/>
            <a:ext cx="3150479" cy="216595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475656" y="4250640"/>
            <a:ext cx="1569660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GET</a:t>
            </a:r>
          </a:p>
          <a:p>
            <a:pPr algn="ctr"/>
            <a:r>
              <a:rPr lang="zh-TW" altLang="en-US" dirty="0" smtClean="0"/>
              <a:t>內容寫在上頭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364088" y="4250640"/>
            <a:ext cx="2954655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POST</a:t>
            </a:r>
          </a:p>
          <a:p>
            <a:pPr algn="ctr"/>
            <a:r>
              <a:rPr lang="zh-TW" altLang="en-US" dirty="0" smtClean="0"/>
              <a:t>內容寫在信紙，包在信封內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08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3"/>
          <p:cNvSpPr>
            <a:spLocks noGrp="1"/>
          </p:cNvSpPr>
          <p:nvPr>
            <p:ph type="title"/>
          </p:nvPr>
        </p:nvSpPr>
        <p:spPr>
          <a:xfrm>
            <a:off x="722313" y="2565400"/>
            <a:ext cx="7772400" cy="1362075"/>
          </a:xfrm>
        </p:spPr>
        <p:txBody>
          <a:bodyPr/>
          <a:lstStyle/>
          <a:p>
            <a:r>
              <a:rPr lang="zh-TW" altLang="en-US" dirty="0" smtClean="0"/>
              <a:t>資料剖</a:t>
            </a:r>
            <a:r>
              <a:rPr lang="zh-TW" altLang="en-US" dirty="0"/>
              <a:t>析</a:t>
            </a:r>
            <a:endParaRPr lang="zh-TW" altLang="en-US" cap="none" dirty="0" smtClean="0">
              <a:latin typeface="Arial" charset="0"/>
              <a:cs typeface="Arial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1599-7836-4A51-A5A2-5DCA85FFB41C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2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DOM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1599-7836-4A51-A5A2-5DCA85FFB41C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9512" y="2910423"/>
            <a:ext cx="5184576" cy="22467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&lt;html&gt;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&lt;body&gt;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&lt;h1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id=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"title"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&gt;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Hello World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&lt;/h1&gt;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&lt;a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href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"#"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class=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"link"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&gt;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This is link1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&lt;/a&gt;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&lt;a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href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"# link2"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class=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"link"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&gt;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This is link2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&lt;/a&gt;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&lt;/body&gt;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&lt;/html&gt;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</p:txBody>
      </p:sp>
      <p:cxnSp>
        <p:nvCxnSpPr>
          <p:cNvPr id="6" name="直線接點 5"/>
          <p:cNvCxnSpPr>
            <a:stCxn id="7" idx="2"/>
          </p:cNvCxnSpPr>
          <p:nvPr/>
        </p:nvCxnSpPr>
        <p:spPr>
          <a:xfrm flipH="1">
            <a:off x="7204557" y="2780928"/>
            <a:ext cx="1" cy="3642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6770698" y="2060848"/>
            <a:ext cx="867719" cy="7200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html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5580112" y="4387755"/>
            <a:ext cx="867719" cy="7200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h1</a:t>
            </a:r>
            <a:endParaRPr lang="zh-TW" altLang="en-US" dirty="0"/>
          </a:p>
        </p:txBody>
      </p:sp>
      <p:cxnSp>
        <p:nvCxnSpPr>
          <p:cNvPr id="9" name="直線接點 8"/>
          <p:cNvCxnSpPr>
            <a:endCxn id="8" idx="0"/>
          </p:cNvCxnSpPr>
          <p:nvPr/>
        </p:nvCxnSpPr>
        <p:spPr>
          <a:xfrm>
            <a:off x="6013971" y="4092172"/>
            <a:ext cx="1" cy="2955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460432" y="4092172"/>
            <a:ext cx="0" cy="3449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5986145" y="4092172"/>
            <a:ext cx="24742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7184012" y="3717032"/>
            <a:ext cx="0" cy="10307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6806059" y="4387755"/>
            <a:ext cx="867719" cy="7200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8054399" y="4387755"/>
            <a:ext cx="867719" cy="7200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6770697" y="3145227"/>
            <a:ext cx="867719" cy="7200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body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403648" y="4738503"/>
            <a:ext cx="249888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Document Object 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073182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641850"/>
          </a:xfrm>
        </p:spPr>
        <p:txBody>
          <a:bodyPr/>
          <a:lstStyle/>
          <a:p>
            <a:endParaRPr lang="en-US" altLang="zh-TW" dirty="0" smtClean="0">
              <a:latin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</a:rPr>
              <a:t>可以用來剖析及萃取</a:t>
            </a:r>
            <a:r>
              <a:rPr lang="en-US" altLang="zh-TW" dirty="0" smtClean="0">
                <a:latin typeface="微軟正黑體" panose="020B0604030504040204" pitchFamily="34" charset="-120"/>
              </a:rPr>
              <a:t> HTML</a:t>
            </a:r>
            <a:r>
              <a:rPr lang="zh-TW" altLang="en-US" dirty="0" smtClean="0">
                <a:latin typeface="微軟正黑體" panose="020B0604030504040204" pitchFamily="34" charset="-120"/>
              </a:rPr>
              <a:t>的內容</a:t>
            </a:r>
            <a:endParaRPr lang="en-US" altLang="zh-TW" dirty="0" smtClean="0">
              <a:latin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</a:rPr>
              <a:t>會自動將讀入的內容轉換成</a:t>
            </a:r>
            <a:r>
              <a:rPr lang="en-US" altLang="zh-TW" dirty="0" smtClean="0">
                <a:latin typeface="微軟正黑體" panose="020B0604030504040204" pitchFamily="34" charset="-120"/>
              </a:rPr>
              <a:t>UTF-8</a:t>
            </a:r>
            <a:r>
              <a:rPr lang="zh-TW" altLang="en-US" dirty="0" smtClean="0">
                <a:latin typeface="微軟正黑體" panose="020B0604030504040204" pitchFamily="34" charset="-120"/>
              </a:rPr>
              <a:t>編碼</a:t>
            </a:r>
            <a:endParaRPr lang="en-US" altLang="zh-TW" dirty="0" smtClean="0">
              <a:latin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</a:rPr>
              <a:t>底層</a:t>
            </a:r>
            <a:r>
              <a:rPr lang="zh-TW" altLang="en-US" dirty="0" smtClean="0">
                <a:latin typeface="微軟正黑體" panose="020B0604030504040204" pitchFamily="34" charset="-120"/>
              </a:rPr>
              <a:t>使用</a:t>
            </a:r>
            <a:r>
              <a:rPr lang="en-US" altLang="zh-TW" dirty="0" err="1" smtClean="0">
                <a:latin typeface="微軟正黑體" panose="020B0604030504040204" pitchFamily="34" charset="-120"/>
              </a:rPr>
              <a:t>lxml</a:t>
            </a:r>
            <a:r>
              <a:rPr lang="zh-TW" altLang="en-US" dirty="0" smtClean="0">
                <a:latin typeface="微軟正黑體" panose="020B0604030504040204" pitchFamily="34" charset="-120"/>
              </a:rPr>
              <a:t>及</a:t>
            </a:r>
            <a:r>
              <a:rPr lang="en-US" altLang="zh-TW" dirty="0" smtClean="0">
                <a:latin typeface="微軟正黑體" panose="020B0604030504040204" pitchFamily="34" charset="-120"/>
              </a:rPr>
              <a:t>html5lib</a:t>
            </a:r>
            <a:r>
              <a:rPr lang="zh-TW" altLang="en-US" dirty="0" smtClean="0">
                <a:latin typeface="微軟正黑體" panose="020B0604030504040204" pitchFamily="34" charset="-120"/>
              </a:rPr>
              <a:t>，可以使用不同的剖析函式以取得速度與彈性的平衡</a:t>
            </a:r>
            <a:endParaRPr lang="en-US" altLang="zh-TW" dirty="0" smtClean="0">
              <a:latin typeface="微軟正黑體" panose="020B0604030504040204" pitchFamily="34" charset="-120"/>
            </a:endParaRPr>
          </a:p>
          <a:p>
            <a:pPr lvl="1"/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BeautifulSoup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html_sample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html.parser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latin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BeautifulSoup4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5148063" y="4581128"/>
            <a:ext cx="1765499" cy="43204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 flipH="1" flipV="1">
            <a:off x="6469417" y="5058409"/>
            <a:ext cx="444145" cy="26684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628179" y="5428049"/>
            <a:ext cx="146296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可抽換</a:t>
            </a:r>
            <a:r>
              <a:rPr lang="en-US" altLang="zh-TW" dirty="0" smtClean="0"/>
              <a:t>Parser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86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將網頁讀進</a:t>
            </a:r>
            <a:r>
              <a:rPr lang="en-US" altLang="zh-TW" dirty="0" err="1" smtClean="0"/>
              <a:t>BeautifulSoup</a:t>
            </a:r>
            <a:r>
              <a:rPr lang="zh-TW" altLang="en-US" dirty="0" smtClean="0"/>
              <a:t> 中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from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bs4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BeautifulSoup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html_sample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'''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&lt;html&gt;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 &lt;body&gt;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 &lt;h1 id="title"&gt;Hello World&lt;/h1&gt;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 &lt;a 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href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="#" class="link"&gt;This is link1&lt;/a&gt;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 &lt;a 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href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="# link2" class="link"&gt;This is link2&lt;/a&gt;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 &lt;/body&gt;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 &lt;/html&gt;'''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BeautifulSoup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html_sample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html.parser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print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endParaRPr lang="zh-TW" altLang="en-US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BeautifulSoup</a:t>
            </a:r>
            <a:r>
              <a:rPr lang="en-US" altLang="zh-TW" dirty="0"/>
              <a:t> </a:t>
            </a:r>
            <a:r>
              <a:rPr lang="zh-TW" altLang="en-US" dirty="0"/>
              <a:t>範例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04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Select </a:t>
            </a:r>
            <a:r>
              <a:rPr lang="zh-TW" altLang="en-US" dirty="0" smtClean="0"/>
              <a:t>找出</a:t>
            </a:r>
            <a:r>
              <a:rPr lang="en-US" altLang="zh-TW" dirty="0" smtClean="0"/>
              <a:t>(</a:t>
            </a:r>
            <a:r>
              <a:rPr lang="zh-TW" altLang="en-US" dirty="0" smtClean="0"/>
              <a:t>第一個</a:t>
            </a:r>
            <a:r>
              <a:rPr lang="en-US" altLang="zh-TW" dirty="0" smtClean="0"/>
              <a:t>)</a:t>
            </a:r>
            <a:r>
              <a:rPr lang="zh-TW" altLang="en-US" dirty="0" smtClean="0"/>
              <a:t>含有</a:t>
            </a:r>
            <a:r>
              <a:rPr lang="en-US" altLang="zh-TW" dirty="0" smtClean="0"/>
              <a:t>a </a:t>
            </a:r>
            <a:r>
              <a:rPr lang="en-US" altLang="zh-TW" dirty="0"/>
              <a:t>tag </a:t>
            </a:r>
            <a:r>
              <a:rPr lang="zh-TW" altLang="en-US" dirty="0"/>
              <a:t>的元素</a:t>
            </a:r>
            <a:endParaRPr lang="en-US" altLang="zh-TW" dirty="0"/>
          </a:p>
          <a:p>
            <a:pPr marL="0" indent="0">
              <a:buNone/>
            </a:pPr>
            <a:endParaRPr lang="en-US" altLang="zh-TW" sz="1800" dirty="0">
              <a:solidFill>
                <a:srgbClr val="000087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BeautifulSoup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html_sample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html.parser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alink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'a'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print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alink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找出所有含</a:t>
            </a:r>
            <a:r>
              <a:rPr lang="en-US" altLang="zh-TW" sz="4000" dirty="0"/>
              <a:t>a tag </a:t>
            </a:r>
            <a:r>
              <a:rPr lang="zh-TW" altLang="en-US" sz="4000" dirty="0"/>
              <a:t>的</a:t>
            </a:r>
            <a:r>
              <a:rPr lang="en-US" altLang="zh-TW" sz="4000" dirty="0"/>
              <a:t>HTML </a:t>
            </a:r>
            <a:r>
              <a:rPr lang="zh-TW" altLang="en-US" sz="4000" dirty="0"/>
              <a:t>元素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32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Select </a:t>
            </a:r>
            <a:r>
              <a:rPr lang="zh-TW" altLang="en-US" dirty="0" smtClean="0"/>
              <a:t>找出所有</a:t>
            </a:r>
            <a:r>
              <a:rPr lang="en-US" altLang="zh-TW" dirty="0" smtClean="0"/>
              <a:t>id</a:t>
            </a:r>
            <a:r>
              <a:rPr lang="zh-TW" altLang="en-US" dirty="0" smtClean="0"/>
              <a:t>為</a:t>
            </a:r>
            <a:r>
              <a:rPr lang="en-US" altLang="zh-TW" dirty="0" smtClean="0"/>
              <a:t>title</a:t>
            </a:r>
            <a:r>
              <a:rPr lang="zh-TW" altLang="en-US" dirty="0" smtClean="0"/>
              <a:t>的</a:t>
            </a:r>
            <a:r>
              <a:rPr lang="zh-TW" altLang="en-US" dirty="0"/>
              <a:t>元素</a:t>
            </a:r>
            <a:endParaRPr lang="en-US" altLang="zh-TW" dirty="0"/>
          </a:p>
          <a:p>
            <a:pPr marL="0" indent="0">
              <a:buNone/>
            </a:pPr>
            <a:endParaRPr lang="en-US" altLang="zh-TW" sz="2400" dirty="0">
              <a:solidFill>
                <a:srgbClr val="000087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0087"/>
                </a:solidFill>
                <a:latin typeface="Consolas"/>
              </a:rPr>
              <a:t>alink</a:t>
            </a:r>
            <a:r>
              <a:rPr lang="en-US" altLang="zh-TW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dirty="0">
                <a:solidFill>
                  <a:srgbClr val="00005F"/>
                </a:solidFill>
                <a:latin typeface="Consolas"/>
              </a:rPr>
              <a:t>=</a:t>
            </a:r>
            <a:r>
              <a:rPr lang="en-US" altLang="zh-TW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dirty="0" err="1" smtClean="0">
                <a:solidFill>
                  <a:srgbClr val="000087"/>
                </a:solidFill>
                <a:latin typeface="Consolas"/>
              </a:rPr>
              <a:t>soup</a:t>
            </a:r>
            <a:r>
              <a:rPr lang="en-US" altLang="zh-TW" dirty="0" err="1" smtClean="0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dirty="0" err="1" smtClean="0">
                <a:solidFill>
                  <a:srgbClr val="000087"/>
                </a:solidFill>
                <a:latin typeface="Consolas"/>
              </a:rPr>
              <a:t>select</a:t>
            </a:r>
            <a:r>
              <a:rPr lang="en-US" altLang="zh-TW" dirty="0" smtClean="0">
                <a:solidFill>
                  <a:srgbClr val="00005F"/>
                </a:solidFill>
                <a:latin typeface="Consolas"/>
              </a:rPr>
              <a:t>(</a:t>
            </a:r>
            <a:r>
              <a:rPr lang="en-US" altLang="zh-TW" dirty="0">
                <a:solidFill>
                  <a:srgbClr val="005F5F"/>
                </a:solidFill>
                <a:latin typeface="Consolas"/>
              </a:rPr>
              <a:t>'#</a:t>
            </a:r>
            <a:r>
              <a:rPr lang="en-US" altLang="zh-TW" dirty="0" smtClean="0">
                <a:solidFill>
                  <a:srgbClr val="005F5F"/>
                </a:solidFill>
                <a:latin typeface="Consolas"/>
              </a:rPr>
              <a:t>title'</a:t>
            </a:r>
            <a:r>
              <a:rPr lang="en-US" altLang="zh-TW" dirty="0" smtClean="0">
                <a:solidFill>
                  <a:srgbClr val="00005F"/>
                </a:solidFill>
                <a:latin typeface="Consolas"/>
              </a:rPr>
              <a:t>)</a:t>
            </a:r>
            <a:r>
              <a:rPr lang="en-US" altLang="zh-TW" dirty="0" smtClean="0">
                <a:solidFill>
                  <a:srgbClr val="5F5F00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87005F"/>
                </a:solidFill>
                <a:latin typeface="Consolas"/>
              </a:rPr>
              <a:t>print</a:t>
            </a:r>
            <a:r>
              <a:rPr lang="en-US" altLang="zh-TW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latin typeface="Consolas"/>
              </a:rPr>
              <a:t>alink</a:t>
            </a:r>
            <a:endParaRPr lang="en-US" altLang="zh-TW" dirty="0">
              <a:effectLst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</a:t>
            </a:r>
            <a:r>
              <a:rPr lang="zh-TW" altLang="en-US" dirty="0"/>
              <a:t>含有</a:t>
            </a:r>
            <a:r>
              <a:rPr lang="zh-TW" altLang="en-US" dirty="0" smtClean="0"/>
              <a:t>特定</a:t>
            </a:r>
            <a:r>
              <a:rPr lang="en-US" altLang="zh-TW" dirty="0" smtClean="0"/>
              <a:t>ID</a:t>
            </a:r>
            <a:r>
              <a:rPr lang="zh-TW" altLang="en-US" dirty="0" smtClean="0"/>
              <a:t>的元素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109035" y="3620572"/>
            <a:ext cx="270298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前面必須加上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559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Select </a:t>
            </a:r>
            <a:r>
              <a:rPr lang="zh-TW" altLang="en-US" dirty="0"/>
              <a:t>找出</a:t>
            </a:r>
            <a:r>
              <a:rPr lang="zh-TW" altLang="en-US" dirty="0" smtClean="0"/>
              <a:t>所有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為</a:t>
            </a:r>
            <a:r>
              <a:rPr lang="en-US" altLang="zh-TW" dirty="0" smtClean="0"/>
              <a:t>link</a:t>
            </a:r>
            <a:r>
              <a:rPr lang="zh-TW" altLang="en-US" dirty="0" smtClean="0"/>
              <a:t>的</a:t>
            </a:r>
            <a:r>
              <a:rPr lang="zh-TW" altLang="en-US" dirty="0"/>
              <a:t>元素</a:t>
            </a:r>
            <a:endParaRPr lang="en-US" altLang="zh-TW" dirty="0"/>
          </a:p>
          <a:p>
            <a:pPr marL="0" indent="0">
              <a:buNone/>
            </a:pPr>
            <a:endParaRPr lang="en-US" altLang="zh-TW" sz="1600" dirty="0" smtClean="0">
              <a:solidFill>
                <a:srgbClr val="000087"/>
              </a:solidFill>
              <a:latin typeface="Consolas"/>
            </a:endParaRPr>
          </a:p>
          <a:p>
            <a:pPr marL="0" indent="0">
              <a:buNone/>
            </a:pPr>
            <a:endParaRPr lang="en-US" altLang="zh-TW" sz="1600" dirty="0">
              <a:solidFill>
                <a:srgbClr val="000087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BeautifulSoup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html_sample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400" dirty="0" err="1">
                <a:solidFill>
                  <a:srgbClr val="005F5F"/>
                </a:solidFill>
                <a:highlight>
                  <a:srgbClr val="FFFFFF"/>
                </a:highlight>
              </a:rPr>
              <a:t>html.parser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87005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0087"/>
                </a:solidFill>
                <a:highlight>
                  <a:srgbClr val="FFFFFF"/>
                </a:highlight>
              </a:rPr>
              <a:t>link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87005F"/>
                </a:solidFill>
                <a:highlight>
                  <a:srgbClr val="FFFFFF"/>
                </a:highlight>
              </a:rPr>
              <a:t>in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sz="2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'.link'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):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400" dirty="0">
                <a:solidFill>
                  <a:srgbClr val="87005F"/>
                </a:solidFill>
                <a:highlight>
                  <a:srgbClr val="FFFFFF"/>
                </a:highlight>
              </a:rPr>
              <a:t>print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0087"/>
                </a:solidFill>
                <a:highlight>
                  <a:srgbClr val="FFFFFF"/>
                </a:highlight>
              </a:rPr>
              <a:t>link</a:t>
            </a:r>
            <a:endParaRPr lang="en-US" altLang="zh-TW" sz="2400" dirty="0">
              <a:solidFill>
                <a:srgbClr val="5F5F00"/>
              </a:solidFill>
              <a:highlight>
                <a:srgbClr val="FFFFFF"/>
              </a:highlight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</a:t>
            </a:r>
            <a:r>
              <a:rPr lang="zh-TW" altLang="en-US" dirty="0"/>
              <a:t>含有</a:t>
            </a:r>
            <a:r>
              <a:rPr lang="zh-TW" altLang="en-US" dirty="0" smtClean="0"/>
              <a:t>特定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的元素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923928" y="3574405"/>
            <a:ext cx="299152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前面必須加上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536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使用</a:t>
            </a:r>
            <a:r>
              <a:rPr lang="en-US" altLang="zh-TW" dirty="0"/>
              <a:t>s</a:t>
            </a:r>
            <a:r>
              <a:rPr lang="en-US" altLang="zh-TW" dirty="0" smtClean="0"/>
              <a:t>elect</a:t>
            </a:r>
            <a:r>
              <a:rPr lang="zh-TW" altLang="en-US" dirty="0" smtClean="0"/>
              <a:t>找出所有</a:t>
            </a:r>
            <a:r>
              <a:rPr lang="en-US" altLang="zh-TW" dirty="0" smtClean="0"/>
              <a:t>a tag 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 </a:t>
            </a:r>
            <a:r>
              <a:rPr lang="zh-TW" altLang="en-US" dirty="0" smtClean="0"/>
              <a:t>連結</a:t>
            </a:r>
            <a:endParaRPr lang="en-US" altLang="zh-TW" dirty="0"/>
          </a:p>
          <a:p>
            <a:pPr marL="0" indent="0">
              <a:buNone/>
            </a:pPr>
            <a:endParaRPr lang="en-US" altLang="zh-TW" sz="2000" dirty="0">
              <a:solidFill>
                <a:srgbClr val="000087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3200" dirty="0" err="1">
                <a:solidFill>
                  <a:srgbClr val="000087"/>
                </a:solidFill>
                <a:highlight>
                  <a:srgbClr val="FFFFFF"/>
                </a:highlight>
              </a:rPr>
              <a:t>alinks</a:t>
            </a:r>
            <a:r>
              <a:rPr lang="en-US" altLang="zh-TW" sz="32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32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32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3200" dirty="0" err="1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sz="32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32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32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3200" dirty="0">
                <a:solidFill>
                  <a:srgbClr val="005F5F"/>
                </a:solidFill>
                <a:highlight>
                  <a:srgbClr val="FFFFFF"/>
                </a:highlight>
              </a:rPr>
              <a:t>'a'</a:t>
            </a:r>
            <a:r>
              <a:rPr lang="en-US" altLang="zh-TW" sz="32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32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87005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sz="32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3200" dirty="0">
                <a:solidFill>
                  <a:srgbClr val="000087"/>
                </a:solidFill>
                <a:highlight>
                  <a:srgbClr val="FFFFFF"/>
                </a:highlight>
              </a:rPr>
              <a:t>link</a:t>
            </a:r>
            <a:r>
              <a:rPr lang="en-US" altLang="zh-TW" sz="32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3200" dirty="0">
                <a:solidFill>
                  <a:srgbClr val="87005F"/>
                </a:solidFill>
                <a:highlight>
                  <a:srgbClr val="FFFFFF"/>
                </a:highlight>
              </a:rPr>
              <a:t>in</a:t>
            </a:r>
            <a:r>
              <a:rPr lang="en-US" altLang="zh-TW" sz="32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3200" dirty="0" err="1">
                <a:solidFill>
                  <a:srgbClr val="000087"/>
                </a:solidFill>
                <a:highlight>
                  <a:srgbClr val="FFFFFF"/>
                </a:highlight>
              </a:rPr>
              <a:t>alinks</a:t>
            </a:r>
            <a:r>
              <a:rPr lang="en-US" altLang="zh-TW" sz="3200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32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3200" dirty="0">
                <a:solidFill>
                  <a:srgbClr val="87005F"/>
                </a:solidFill>
                <a:highlight>
                  <a:srgbClr val="FFFFFF"/>
                </a:highlight>
              </a:rPr>
              <a:t>print</a:t>
            </a:r>
            <a:r>
              <a:rPr lang="en-US" altLang="zh-TW" sz="32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3200" dirty="0">
                <a:solidFill>
                  <a:srgbClr val="000087"/>
                </a:solidFill>
                <a:highlight>
                  <a:srgbClr val="FFFFFF"/>
                </a:highlight>
              </a:rPr>
              <a:t>link</a:t>
            </a:r>
            <a:r>
              <a:rPr lang="en-US" altLang="zh-TW" sz="32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32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3200" dirty="0" err="1">
                <a:solidFill>
                  <a:srgbClr val="005F5F"/>
                </a:solidFill>
                <a:highlight>
                  <a:srgbClr val="FFFFFF"/>
                </a:highlight>
              </a:rPr>
              <a:t>href</a:t>
            </a:r>
            <a:r>
              <a:rPr lang="en-US" altLang="zh-TW" sz="32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3200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endParaRPr lang="en-US" altLang="zh-TW" sz="3200" dirty="0">
              <a:solidFill>
                <a:srgbClr val="5F5F00"/>
              </a:solidFill>
              <a:highlight>
                <a:srgbClr val="FFFFFF"/>
              </a:highlight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取得所有</a:t>
            </a:r>
            <a:r>
              <a:rPr lang="en-US" altLang="zh-TW" dirty="0" smtClean="0"/>
              <a:t>a tag </a:t>
            </a:r>
            <a:r>
              <a:rPr lang="zh-TW" altLang="en-US" dirty="0" smtClean="0"/>
              <a:t>內的連結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8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Chrome </a:t>
            </a:r>
            <a:r>
              <a:rPr lang="zh-TW" altLang="en-US" dirty="0" smtClean="0"/>
              <a:t>開發人員工具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Firefox </a:t>
            </a:r>
            <a:r>
              <a:rPr lang="zh-TW" altLang="en-US" dirty="0" smtClean="0"/>
              <a:t>開發人員工具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InfoLite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https://chrome.google.com/webstore/detail/infolite/ipjbadabbpedegielkhgpiekdlmfpgal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尋找</a:t>
            </a:r>
            <a:r>
              <a:rPr lang="en-US" altLang="zh-TW" dirty="0" smtClean="0"/>
              <a:t>CSS </a:t>
            </a:r>
            <a:r>
              <a:rPr lang="zh-TW" altLang="en-US" dirty="0" smtClean="0"/>
              <a:t>的定位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67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所有課程補充資料、投影片皆位於</a:t>
            </a:r>
            <a:endParaRPr lang="en-US" altLang="zh-TW" dirty="0"/>
          </a:p>
          <a:p>
            <a:pPr lvl="1"/>
            <a:r>
              <a:rPr lang="en-US" altLang="zh-TW" dirty="0"/>
              <a:t>https://</a:t>
            </a:r>
            <a:r>
              <a:rPr lang="en-US" altLang="zh-TW" dirty="0" smtClean="0"/>
              <a:t>github.com/ywchiu/pytravel</a:t>
            </a:r>
            <a:endParaRPr lang="en-US" altLang="zh-TW" dirty="0"/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課程資料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053010"/>
      </p:ext>
    </p:extLst>
  </p:cSld>
  <p:clrMapOvr>
    <a:masterClrMapping/>
  </p:clrMapOvr>
  <p:transition spd="slow">
    <p:pull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3"/>
          <p:cNvSpPr>
            <a:spLocks noGrp="1"/>
          </p:cNvSpPr>
          <p:nvPr>
            <p:ph type="title"/>
          </p:nvPr>
        </p:nvSpPr>
        <p:spPr>
          <a:xfrm>
            <a:off x="722313" y="2565400"/>
            <a:ext cx="7772400" cy="1362075"/>
          </a:xfrm>
        </p:spPr>
        <p:txBody>
          <a:bodyPr/>
          <a:lstStyle/>
          <a:p>
            <a:r>
              <a:rPr lang="en-US" altLang="zh-TW" cap="none" dirty="0" smtClean="0"/>
              <a:t>TripAdvisor </a:t>
            </a:r>
            <a:r>
              <a:rPr lang="zh-TW" altLang="en-US" cap="none" dirty="0" smtClean="0"/>
              <a:t>抓取實戰</a:t>
            </a:r>
            <a:endParaRPr lang="zh-TW" altLang="en-US" cap="none" dirty="0" smtClean="0">
              <a:latin typeface="Arial" charset="0"/>
              <a:cs typeface="Arial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1599-7836-4A51-A5A2-5DCA85FFB41C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57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目標：如何抓取</a:t>
            </a:r>
            <a:r>
              <a:rPr lang="en-US" altLang="zh-TW" dirty="0" smtClean="0"/>
              <a:t>TripAdvisor </a:t>
            </a:r>
            <a:r>
              <a:rPr lang="zh-TW" altLang="en-US" dirty="0" smtClean="0"/>
              <a:t>所有評論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50" y="1196752"/>
            <a:ext cx="63912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8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觀察網路</a:t>
            </a:r>
            <a:r>
              <a:rPr lang="en-US" altLang="zh-TW" dirty="0" smtClean="0"/>
              <a:t>Log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8" y="2154357"/>
            <a:ext cx="8039100" cy="3667125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2680294" y="2120817"/>
            <a:ext cx="567958" cy="34481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2936540" y="1728742"/>
            <a:ext cx="317524" cy="3175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435506" y="1381018"/>
            <a:ext cx="16833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點選</a:t>
            </a:r>
            <a:r>
              <a:rPr lang="en-US" altLang="zh-TW" dirty="0" smtClean="0"/>
              <a:t>Network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5292080" y="2533103"/>
            <a:ext cx="567958" cy="34481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5548326" y="2141028"/>
            <a:ext cx="317524" cy="3175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047292" y="1793304"/>
            <a:ext cx="12923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點選</a:t>
            </a:r>
            <a:r>
              <a:rPr lang="en-US" altLang="zh-TW" dirty="0" smtClean="0"/>
              <a:t>DOC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502362" y="3075886"/>
            <a:ext cx="3637589" cy="26424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1295381" y="2736598"/>
            <a:ext cx="317524" cy="3175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985534" y="2399832"/>
            <a:ext cx="133562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點選連結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9124306"/>
      </p:ext>
    </p:extLst>
  </p:cSld>
  <p:clrMapOvr>
    <a:masterClrMapping/>
  </p:clrMapOvr>
  <p:transition spd="slow">
    <p:pull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requests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res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requests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get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000" u="sng" dirty="0">
                <a:solidFill>
                  <a:srgbClr val="005F5F"/>
                </a:solidFill>
                <a:highlight>
                  <a:srgbClr val="FFFFFF"/>
                </a:highlight>
              </a:rPr>
              <a:t>https://www.tripadvisor.com.tw/Hotel_Review-g293913-d1448765-Reviews-Royal_Seasons_Hotel_Hot_Spring_Beitou-Taipei.html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87005F"/>
                </a:solidFill>
                <a:highlight>
                  <a:srgbClr val="FFFFFF"/>
                </a:highlight>
              </a:rPr>
              <a:t>print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res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GET </a:t>
            </a:r>
            <a:r>
              <a:rPr lang="zh-TW" altLang="en-US" dirty="0" smtClean="0"/>
              <a:t>抓取評論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88" y="3823142"/>
            <a:ext cx="4991100" cy="20193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389" y="3805238"/>
            <a:ext cx="4943475" cy="20764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882310" y="5555903"/>
            <a:ext cx="357020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對照內文是否有相同文字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7154181"/>
      </p:ext>
    </p:extLst>
  </p:cSld>
  <p:clrMapOvr>
    <a:masterClrMapping/>
  </p:clrMapOvr>
  <p:transition spd="slow">
    <p:pull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找尋區隔元素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1465774"/>
            <a:ext cx="7591425" cy="465772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145151" y="5085184"/>
            <a:ext cx="334059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400" dirty="0" smtClean="0"/>
              <a:t>以</a:t>
            </a:r>
            <a:r>
              <a:rPr lang="en-US" altLang="zh-TW" sz="2400" dirty="0" err="1" smtClean="0"/>
              <a:t>reviewSelector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作區分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3568667"/>
      </p:ext>
    </p:extLst>
  </p:cSld>
  <p:clrMapOvr>
    <a:masterClrMapping/>
  </p:clrMapOvr>
  <p:transition spd="slow">
    <p:pull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from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bs4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BeautifulSoup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as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bs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bs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res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in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'.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reviewSelector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):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print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'.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noQuotes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),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\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       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'.rate'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),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\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       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'.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ratingDate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),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\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       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'.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partial_entry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zh-TW" altLang="en-US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找尋評論資料位置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13" y="3915500"/>
            <a:ext cx="8258175" cy="2143125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683568" y="3950172"/>
            <a:ext cx="3637589" cy="26424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473616" y="5475485"/>
            <a:ext cx="8176672" cy="61781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4535488" y="4748125"/>
            <a:ext cx="3637589" cy="26424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683568" y="5053987"/>
            <a:ext cx="4573693" cy="25169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181379"/>
      </p:ext>
    </p:extLst>
  </p:cSld>
  <p:clrMapOvr>
    <a:masterClrMapping/>
  </p:clrMapOvr>
  <p:transition spd="slow">
    <p:pull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from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bs4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BeautifulSoup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as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bs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bs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res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in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'.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reviewSelector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):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print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'.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noQuotes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)[</a:t>
            </a:r>
            <a:r>
              <a:rPr lang="en-US" altLang="zh-TW" sz="1800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].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\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       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'.rate &gt; 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img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)[</a:t>
            </a:r>
            <a:r>
              <a:rPr lang="en-US" altLang="zh-TW" sz="1800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][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'alt'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],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\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       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'.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ratingDate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)[</a:t>
            </a:r>
            <a:r>
              <a:rPr lang="en-US" altLang="zh-TW" sz="1800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][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'title'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],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\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       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'.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partial_entry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)[</a:t>
            </a:r>
            <a:r>
              <a:rPr lang="en-US" altLang="zh-TW" sz="1800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].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endParaRPr lang="zh-TW" altLang="en-US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解析內部內容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016" y="3834121"/>
            <a:ext cx="5064547" cy="229204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535488" y="5561459"/>
            <a:ext cx="345479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400" dirty="0" smtClean="0"/>
              <a:t>不是每個評論日都有</a:t>
            </a:r>
            <a:r>
              <a:rPr lang="en-US" altLang="zh-TW" sz="2400" dirty="0" smtClean="0"/>
              <a:t>title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1636978"/>
      </p:ext>
    </p:extLst>
  </p:cSld>
  <p:clrMapOvr>
    <a:masterClrMapping/>
  </p:clrMapOvr>
  <p:transition spd="slow">
    <p:pull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in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'.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reviewSelector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):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ratingdate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'.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ratingDate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)[</a:t>
            </a:r>
            <a:r>
              <a:rPr lang="en-US" altLang="zh-TW" sz="1800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].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get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'title'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ratingdate_tmp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r>
              <a:rPr lang="en-US" altLang="zh-TW" sz="1800" dirty="0" smtClean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endParaRPr lang="en-US" altLang="zh-TW" sz="1800" dirty="0">
              <a:solidFill>
                <a:srgbClr val="00005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altLang="zh-TW" sz="1800" dirty="0" smtClean="0">
              <a:solidFill>
                <a:srgbClr val="00005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altLang="zh-TW" sz="1800" dirty="0" smtClean="0">
              <a:solidFill>
                <a:srgbClr val="00005F"/>
              </a:solidFill>
              <a:highlight>
                <a:srgbClr val="FFFFFF"/>
              </a:highlight>
            </a:endParaRPr>
          </a:p>
          <a:p>
            <a:r>
              <a:rPr lang="zh-TW" altLang="en-US" sz="2400" dirty="0" smtClean="0"/>
              <a:t>字典範例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1800" dirty="0" err="1" smtClean="0">
                <a:solidFill>
                  <a:srgbClr val="000087"/>
                </a:solidFill>
                <a:latin typeface="Consolas"/>
              </a:rPr>
              <a:t>dic</a:t>
            </a:r>
            <a:r>
              <a:rPr lang="en-US" altLang="zh-TW" sz="18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latin typeface="Consolas"/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latin typeface="Consolas"/>
              </a:rPr>
              <a:t>{</a:t>
            </a:r>
            <a:r>
              <a:rPr lang="en-US" altLang="zh-TW" sz="1800" dirty="0">
                <a:solidFill>
                  <a:srgbClr val="005F5F"/>
                </a:solidFill>
                <a:latin typeface="Consolas"/>
              </a:rPr>
              <a:t>'a'</a:t>
            </a:r>
            <a:r>
              <a:rPr lang="en-US" altLang="zh-TW" sz="1800" dirty="0">
                <a:solidFill>
                  <a:srgbClr val="00005F"/>
                </a:solidFill>
                <a:latin typeface="Consolas"/>
              </a:rPr>
              <a:t>:</a:t>
            </a:r>
            <a:r>
              <a:rPr lang="en-US" altLang="zh-TW" sz="1800" dirty="0">
                <a:solidFill>
                  <a:srgbClr val="005F00"/>
                </a:solidFill>
                <a:latin typeface="Consolas"/>
              </a:rPr>
              <a:t>100</a:t>
            </a:r>
            <a:r>
              <a:rPr lang="en-US" altLang="zh-TW" sz="1800" dirty="0">
                <a:solidFill>
                  <a:srgbClr val="00005F"/>
                </a:solidFill>
                <a:latin typeface="Consolas"/>
              </a:rPr>
              <a:t>,</a:t>
            </a:r>
            <a:r>
              <a:rPr lang="en-US" altLang="zh-TW" sz="18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800" dirty="0">
                <a:solidFill>
                  <a:srgbClr val="005F5F"/>
                </a:solidFill>
                <a:latin typeface="Consolas"/>
              </a:rPr>
              <a:t>'</a:t>
            </a:r>
            <a:r>
              <a:rPr lang="en-US" altLang="zh-TW" sz="1800" dirty="0" err="1">
                <a:solidFill>
                  <a:srgbClr val="005F5F"/>
                </a:solidFill>
                <a:latin typeface="Consolas"/>
              </a:rPr>
              <a:t>b'</a:t>
            </a:r>
            <a:r>
              <a:rPr lang="en-US" altLang="zh-TW" sz="1800" dirty="0" err="1">
                <a:solidFill>
                  <a:srgbClr val="00005F"/>
                </a:solidFill>
                <a:latin typeface="Consolas"/>
              </a:rPr>
              <a:t>:</a:t>
            </a:r>
            <a:r>
              <a:rPr lang="en-US" altLang="zh-TW" sz="1800" dirty="0" err="1">
                <a:solidFill>
                  <a:srgbClr val="005F5F"/>
                </a:solidFill>
                <a:latin typeface="Consolas"/>
              </a:rPr>
              <a:t>"yes</a:t>
            </a:r>
            <a:r>
              <a:rPr lang="en-US" altLang="zh-TW" sz="1800" dirty="0">
                <a:solidFill>
                  <a:srgbClr val="005F5F"/>
                </a:solidFill>
                <a:latin typeface="Consolas"/>
              </a:rPr>
              <a:t>"</a:t>
            </a:r>
            <a:r>
              <a:rPr lang="en-US" altLang="zh-TW" sz="1800" dirty="0">
                <a:solidFill>
                  <a:srgbClr val="00005F"/>
                </a:solidFill>
                <a:latin typeface="Consolas"/>
              </a:rPr>
              <a:t>,</a:t>
            </a:r>
            <a:r>
              <a:rPr lang="en-US" altLang="zh-TW" sz="18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800" dirty="0">
                <a:solidFill>
                  <a:srgbClr val="005F5F"/>
                </a:solidFill>
                <a:latin typeface="Consolas"/>
              </a:rPr>
              <a:t>'c'</a:t>
            </a:r>
            <a:r>
              <a:rPr lang="en-US" altLang="zh-TW" sz="1800" dirty="0">
                <a:solidFill>
                  <a:srgbClr val="00005F"/>
                </a:solidFill>
                <a:latin typeface="Consolas"/>
              </a:rPr>
              <a:t>:</a:t>
            </a:r>
            <a:r>
              <a:rPr lang="en-US" altLang="zh-TW" sz="1800" dirty="0">
                <a:solidFill>
                  <a:srgbClr val="005F00"/>
                </a:solidFill>
                <a:latin typeface="Consolas"/>
              </a:rPr>
              <a:t>0.98</a:t>
            </a:r>
            <a:r>
              <a:rPr lang="en-US" altLang="zh-TW" sz="1800" dirty="0">
                <a:solidFill>
                  <a:srgbClr val="00005F"/>
                </a:solidFill>
                <a:latin typeface="Consolas"/>
              </a:rPr>
              <a:t>}</a:t>
            </a:r>
            <a:r>
              <a:rPr lang="en-US" altLang="zh-TW" sz="1800" dirty="0">
                <a:solidFill>
                  <a:srgbClr val="5F5F00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altLang="zh-TW" sz="1800" dirty="0" smtClean="0">
                <a:solidFill>
                  <a:srgbClr val="87005F"/>
                </a:solidFill>
                <a:latin typeface="Consolas"/>
              </a:rPr>
              <a:t>print</a:t>
            </a:r>
            <a:r>
              <a:rPr lang="en-US" altLang="zh-TW" sz="18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latin typeface="Consolas"/>
              </a:rPr>
              <a:t>dic</a:t>
            </a:r>
            <a:r>
              <a:rPr lang="en-US" altLang="zh-TW" sz="1800" dirty="0">
                <a:solidFill>
                  <a:srgbClr val="00005F"/>
                </a:solidFill>
                <a:latin typeface="Consolas"/>
              </a:rPr>
              <a:t>[</a:t>
            </a:r>
            <a:r>
              <a:rPr lang="en-US" altLang="zh-TW" sz="1800" dirty="0">
                <a:solidFill>
                  <a:srgbClr val="005F5F"/>
                </a:solidFill>
                <a:latin typeface="Consolas"/>
              </a:rPr>
              <a:t>'a'</a:t>
            </a:r>
            <a:r>
              <a:rPr lang="en-US" altLang="zh-TW" sz="1800" dirty="0">
                <a:solidFill>
                  <a:srgbClr val="00005F"/>
                </a:solidFill>
                <a:latin typeface="Consolas"/>
              </a:rPr>
              <a:t>]</a:t>
            </a:r>
            <a:r>
              <a:rPr lang="en-US" altLang="zh-TW" sz="1800" dirty="0">
                <a:solidFill>
                  <a:srgbClr val="5F5F00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altLang="zh-TW" sz="1800" dirty="0" smtClean="0">
                <a:solidFill>
                  <a:srgbClr val="87005F"/>
                </a:solidFill>
                <a:latin typeface="Consolas"/>
              </a:rPr>
              <a:t>print</a:t>
            </a:r>
            <a:r>
              <a:rPr lang="en-US" altLang="zh-TW" sz="18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latin typeface="Consolas"/>
              </a:rPr>
              <a:t>dic</a:t>
            </a:r>
            <a:r>
              <a:rPr lang="en-US" altLang="zh-TW" sz="1800" dirty="0" err="1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latin typeface="Consolas"/>
              </a:rPr>
              <a:t>get</a:t>
            </a:r>
            <a:r>
              <a:rPr lang="en-US" altLang="zh-TW" sz="1800" dirty="0">
                <a:solidFill>
                  <a:srgbClr val="00005F"/>
                </a:solidFill>
                <a:latin typeface="Consolas"/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latin typeface="Consolas"/>
              </a:rPr>
              <a:t>'a</a:t>
            </a:r>
            <a:r>
              <a:rPr lang="en-US" altLang="zh-TW" sz="1800" dirty="0" smtClean="0">
                <a:solidFill>
                  <a:srgbClr val="005F5F"/>
                </a:solidFill>
                <a:latin typeface="Consolas"/>
              </a:rPr>
              <a:t>'</a:t>
            </a:r>
            <a:r>
              <a:rPr lang="en-US" altLang="zh-TW" sz="1800" dirty="0" smtClean="0">
                <a:solidFill>
                  <a:srgbClr val="00005F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87005F"/>
                </a:solidFill>
                <a:latin typeface="Consolas"/>
              </a:rPr>
              <a:t>print</a:t>
            </a:r>
            <a:r>
              <a:rPr lang="en-US" altLang="zh-TW" sz="18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latin typeface="Consolas"/>
              </a:rPr>
              <a:t>dic</a:t>
            </a:r>
            <a:r>
              <a:rPr lang="en-US" altLang="zh-TW" sz="1800" dirty="0">
                <a:solidFill>
                  <a:srgbClr val="00005F"/>
                </a:solidFill>
                <a:latin typeface="Consolas"/>
              </a:rPr>
              <a:t>[</a:t>
            </a:r>
            <a:r>
              <a:rPr lang="en-US" altLang="zh-TW" sz="1800" dirty="0" smtClean="0">
                <a:solidFill>
                  <a:srgbClr val="005F5F"/>
                </a:solidFill>
                <a:latin typeface="Consolas"/>
              </a:rPr>
              <a:t>'d'</a:t>
            </a:r>
            <a:r>
              <a:rPr lang="en-US" altLang="zh-TW" sz="1800" dirty="0" smtClean="0">
                <a:solidFill>
                  <a:srgbClr val="00005F"/>
                </a:solidFill>
                <a:latin typeface="Consolas"/>
              </a:rPr>
              <a:t>]</a:t>
            </a:r>
            <a:r>
              <a:rPr lang="en-US" altLang="zh-TW" sz="1800" dirty="0" smtClean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800" dirty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87005F"/>
                </a:solidFill>
                <a:latin typeface="Consolas"/>
              </a:rPr>
              <a:t>print</a:t>
            </a:r>
            <a:r>
              <a:rPr lang="en-US" altLang="zh-TW" sz="18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latin typeface="Consolas"/>
              </a:rPr>
              <a:t>dic</a:t>
            </a:r>
            <a:r>
              <a:rPr lang="en-US" altLang="zh-TW" sz="1800" dirty="0" err="1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latin typeface="Consolas"/>
              </a:rPr>
              <a:t>get</a:t>
            </a:r>
            <a:r>
              <a:rPr lang="en-US" altLang="zh-TW" sz="1800" dirty="0">
                <a:solidFill>
                  <a:srgbClr val="00005F"/>
                </a:solidFill>
                <a:latin typeface="Consolas"/>
              </a:rPr>
              <a:t>(</a:t>
            </a:r>
            <a:r>
              <a:rPr lang="en-US" altLang="zh-TW" sz="1800" dirty="0" smtClean="0">
                <a:solidFill>
                  <a:srgbClr val="005F5F"/>
                </a:solidFill>
                <a:latin typeface="Consolas"/>
              </a:rPr>
              <a:t>'d</a:t>
            </a:r>
            <a:r>
              <a:rPr lang="en-US" altLang="zh-TW" sz="1800" dirty="0">
                <a:solidFill>
                  <a:srgbClr val="005F5F"/>
                </a:solidFill>
                <a:latin typeface="Consolas"/>
              </a:rPr>
              <a:t>'</a:t>
            </a:r>
            <a:r>
              <a:rPr lang="en-US" altLang="zh-TW" sz="1800" dirty="0" smtClean="0">
                <a:solidFill>
                  <a:srgbClr val="005F5F"/>
                </a:solidFill>
                <a:latin typeface="Consolas"/>
              </a:rPr>
              <a:t>, ‘default'</a:t>
            </a:r>
            <a:r>
              <a:rPr lang="en-US" altLang="zh-TW" sz="1800" dirty="0" smtClean="0">
                <a:solidFill>
                  <a:srgbClr val="00005F"/>
                </a:solidFill>
                <a:latin typeface="Consolas"/>
              </a:rPr>
              <a:t>)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endParaRPr lang="en-US" altLang="zh-TW" sz="1800" dirty="0"/>
          </a:p>
          <a:p>
            <a:pPr marL="0" indent="0">
              <a:buNone/>
            </a:pPr>
            <a:endParaRPr lang="en-US" altLang="zh-TW" sz="1800" dirty="0">
              <a:solidFill>
                <a:srgbClr val="00005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get </a:t>
            </a:r>
            <a:r>
              <a:rPr lang="zh-TW" altLang="en-US" dirty="0" smtClean="0"/>
              <a:t>取值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37</a:t>
            </a:fld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5094768" y="1844824"/>
            <a:ext cx="3637589" cy="43204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270656" y="2459265"/>
            <a:ext cx="2292615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400" dirty="0" smtClean="0"/>
              <a:t>如果</a:t>
            </a:r>
            <a:r>
              <a:rPr lang="en-US" altLang="zh-TW" sz="2400" dirty="0" smtClean="0"/>
              <a:t>title </a:t>
            </a:r>
            <a:r>
              <a:rPr lang="zh-TW" altLang="en-US" sz="2400" dirty="0" smtClean="0"/>
              <a:t>不存在</a:t>
            </a:r>
            <a:endParaRPr lang="en-US" altLang="zh-TW" sz="2400" dirty="0" smtClean="0"/>
          </a:p>
          <a:p>
            <a:r>
              <a:rPr lang="zh-TW" altLang="en-US" sz="2400" dirty="0" smtClean="0"/>
              <a:t>改取文字部分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84584" y="4509120"/>
            <a:ext cx="3871392" cy="79208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620947" y="4970864"/>
            <a:ext cx="2144498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400" dirty="0" smtClean="0"/>
              <a:t>如果</a:t>
            </a:r>
            <a:r>
              <a:rPr lang="en-US" altLang="zh-TW" sz="2400" dirty="0" smtClean="0"/>
              <a:t>key</a:t>
            </a:r>
            <a:r>
              <a:rPr lang="zh-TW" altLang="en-US" sz="2400" dirty="0" smtClean="0"/>
              <a:t>不存在</a:t>
            </a:r>
            <a:endParaRPr lang="en-US" altLang="zh-TW" sz="2400" dirty="0" smtClean="0"/>
          </a:p>
          <a:p>
            <a:r>
              <a:rPr lang="zh-TW" altLang="en-US" sz="2400" dirty="0" smtClean="0"/>
              <a:t>改取</a:t>
            </a:r>
            <a:r>
              <a:rPr lang="en-US" altLang="zh-TW" sz="2400" dirty="0" smtClean="0"/>
              <a:t>default </a:t>
            </a:r>
            <a:r>
              <a:rPr lang="zh-TW" altLang="en-US" sz="2400" dirty="0" smtClean="0"/>
              <a:t>值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1903547"/>
      </p:ext>
    </p:extLst>
  </p:cSld>
  <p:clrMapOvr>
    <a:masterClrMapping/>
  </p:clrMapOvr>
  <p:transition spd="slow">
    <p:pull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from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bs4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BeautifulSoup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as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bs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bs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res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in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'.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reviewSelector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):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quotes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'.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noQuotes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)[</a:t>
            </a:r>
            <a:r>
              <a:rPr lang="en-US" altLang="zh-TW" sz="1800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].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rating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'.rate &gt; 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img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)[</a:t>
            </a:r>
            <a:r>
              <a:rPr lang="en-US" altLang="zh-TW" sz="1800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][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'alt'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ratingdate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'.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ratingDate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)[</a:t>
            </a:r>
            <a:r>
              <a:rPr lang="en-US" altLang="zh-TW" sz="1800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].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get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'title'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ratingdate_tmp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comment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'.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partial_entry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)[</a:t>
            </a:r>
            <a:r>
              <a:rPr lang="en-US" altLang="zh-TW" sz="1800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].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endParaRPr lang="zh-TW" altLang="en-US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部分評論找不到</a:t>
            </a:r>
            <a:r>
              <a:rPr lang="en-US" altLang="zh-TW" dirty="0" err="1" smtClean="0"/>
              <a:t>noQuotes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538" y="4149080"/>
            <a:ext cx="68199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85854"/>
      </p:ext>
    </p:extLst>
  </p:cSld>
  <p:clrMapOvr>
    <a:masterClrMapping/>
  </p:clrMapOvr>
  <p:transition spd="slow">
    <p:pull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發現部分評論是在</a:t>
            </a:r>
            <a:r>
              <a:rPr lang="en-US" altLang="zh-TW" dirty="0" err="1" smtClean="0"/>
              <a:t>xhr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39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94" y="3057488"/>
            <a:ext cx="8214890" cy="1851138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>
          <a:xfrm>
            <a:off x="2128187" y="2942324"/>
            <a:ext cx="567958" cy="34481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2384433" y="2550249"/>
            <a:ext cx="317524" cy="3175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128187" y="2080512"/>
            <a:ext cx="16833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點選</a:t>
            </a:r>
            <a:r>
              <a:rPr lang="en-US" altLang="zh-TW" dirty="0" smtClean="0"/>
              <a:t>Network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2738468" y="3287143"/>
            <a:ext cx="567958" cy="34481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2994714" y="2895068"/>
            <a:ext cx="317524" cy="3175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3493680" y="2547344"/>
            <a:ext cx="119616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點選</a:t>
            </a:r>
            <a:r>
              <a:rPr lang="en-US" altLang="zh-TW" dirty="0" err="1" smtClean="0"/>
              <a:t>Xhr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389458" y="4546924"/>
            <a:ext cx="2259606" cy="28392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1182476" y="4207636"/>
            <a:ext cx="317524" cy="3175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872629" y="3870870"/>
            <a:ext cx="133562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點選連結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932040" y="4802539"/>
            <a:ext cx="3515097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https://www.tripadvisor.com.tw/UserReviewController?a=rblock&amp;r=267817921&amp;type=0&amp;tr=false&amp;n=16&amp;d=1448765</a:t>
            </a:r>
            <a:endParaRPr lang="en-US" altLang="zh-TW" sz="1600" dirty="0" smtClean="0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403306"/>
      </p:ext>
    </p:extLst>
  </p:cSld>
  <p:clrMapOvr>
    <a:masterClrMapping/>
  </p:clrMapOvr>
  <p:transition spd="slow"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3"/>
          <p:cNvSpPr>
            <a:spLocks noGrp="1"/>
          </p:cNvSpPr>
          <p:nvPr>
            <p:ph type="title"/>
          </p:nvPr>
        </p:nvSpPr>
        <p:spPr>
          <a:xfrm>
            <a:off x="722313" y="2565400"/>
            <a:ext cx="7772400" cy="1362075"/>
          </a:xfrm>
        </p:spPr>
        <p:txBody>
          <a:bodyPr/>
          <a:lstStyle/>
          <a:p>
            <a:r>
              <a:rPr lang="zh-TW" altLang="en-US" dirty="0" smtClean="0"/>
              <a:t>課前預備</a:t>
            </a:r>
            <a:endParaRPr lang="zh-TW" altLang="en-US" cap="none" dirty="0" smtClean="0">
              <a:latin typeface="Arial" charset="0"/>
              <a:cs typeface="Arial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1599-7836-4A51-A5A2-5DCA85FFB41C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8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from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bs4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BeautifulSoup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as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bs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bs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res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in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'.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reviewSelector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):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if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len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'.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noQuotes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))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&gt;</a:t>
            </a:r>
            <a:r>
              <a:rPr lang="en-US" altLang="zh-TW" sz="1800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quotes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'.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noQuotes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)[</a:t>
            </a:r>
            <a:r>
              <a:rPr lang="en-US" altLang="zh-TW" sz="1800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].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rating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'.rate &gt; 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img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)[</a:t>
            </a:r>
            <a:r>
              <a:rPr lang="en-US" altLang="zh-TW" sz="1800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][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'alt'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ratingdate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'.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ratingDate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)[</a:t>
            </a:r>
            <a:r>
              <a:rPr lang="en-US" altLang="zh-TW" sz="1800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].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get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'title'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ratingdate_tmp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comment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'.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partial_entry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)[</a:t>
            </a:r>
            <a:r>
              <a:rPr lang="en-US" altLang="zh-TW" sz="1800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].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endParaRPr lang="zh-TW" altLang="en-US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增加檢查機制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40</a:t>
            </a:fld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55576" y="2492896"/>
            <a:ext cx="3744416" cy="31500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4798439" y="2271383"/>
            <a:ext cx="317524" cy="3175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5115963" y="1902051"/>
            <a:ext cx="226126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檢查是否有</a:t>
            </a:r>
            <a:r>
              <a:rPr lang="en-US" altLang="zh-TW" dirty="0" err="1" smtClean="0"/>
              <a:t>noQuotes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1316408"/>
      </p:ext>
    </p:extLst>
  </p:cSld>
  <p:clrMapOvr>
    <a:masterClrMapping/>
  </p:clrMapOvr>
  <p:transition spd="slow">
    <p:pull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Python for Data Analysis</a:t>
            </a:r>
          </a:p>
          <a:p>
            <a:endParaRPr lang="en-US" altLang="zh-TW" dirty="0"/>
          </a:p>
          <a:p>
            <a:r>
              <a:rPr lang="zh-TW" altLang="en-US" dirty="0" smtClean="0"/>
              <a:t>提供高效能、簡易使用的資料格式</a:t>
            </a:r>
            <a:r>
              <a:rPr lang="en-US" altLang="zh-TW" dirty="0" smtClean="0"/>
              <a:t>(Data Frame)</a:t>
            </a:r>
            <a:r>
              <a:rPr lang="zh-TW" altLang="en-US" dirty="0" smtClean="0"/>
              <a:t>讓使用者可以快速操作及分析資料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Pandas</a:t>
            </a:r>
            <a:r>
              <a:rPr lang="zh-TW" altLang="en-US" dirty="0"/>
              <a:t>整理資料</a:t>
            </a:r>
          </a:p>
        </p:txBody>
      </p:sp>
      <p:pic>
        <p:nvPicPr>
          <p:cNvPr id="2050" name="Picture 2" descr="http://127.0.0.1:8000/pandas-dataset/panda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77072"/>
            <a:ext cx="6275784" cy="127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51942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review_list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[]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87005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87005F"/>
                </a:solidFill>
                <a:highlight>
                  <a:srgbClr val="FFFFFF"/>
                </a:highlight>
              </a:rPr>
              <a:t>in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'.</a:t>
            </a:r>
            <a:r>
              <a:rPr lang="en-US" altLang="zh-TW" sz="1400" dirty="0" err="1">
                <a:solidFill>
                  <a:srgbClr val="005F5F"/>
                </a:solidFill>
                <a:highlight>
                  <a:srgbClr val="FFFFFF"/>
                </a:highlight>
              </a:rPr>
              <a:t>reviewSelector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):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400" dirty="0">
                <a:solidFill>
                  <a:srgbClr val="87005F"/>
                </a:solidFill>
                <a:highlight>
                  <a:srgbClr val="FFFFFF"/>
                </a:highlight>
              </a:rPr>
              <a:t>if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len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'.</a:t>
            </a:r>
            <a:r>
              <a:rPr lang="en-US" altLang="zh-TW" sz="1400" dirty="0" err="1">
                <a:solidFill>
                  <a:srgbClr val="005F5F"/>
                </a:solidFill>
                <a:highlight>
                  <a:srgbClr val="FFFFFF"/>
                </a:highlight>
              </a:rPr>
              <a:t>noQuotes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))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&gt;</a:t>
            </a:r>
            <a:r>
              <a:rPr lang="en-US" altLang="zh-TW" sz="1400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quotes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'.</a:t>
            </a:r>
            <a:r>
              <a:rPr lang="en-US" altLang="zh-TW" sz="1400" dirty="0" err="1">
                <a:solidFill>
                  <a:srgbClr val="005F5F"/>
                </a:solidFill>
                <a:highlight>
                  <a:srgbClr val="FFFFFF"/>
                </a:highlight>
              </a:rPr>
              <a:t>noQuotes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)[</a:t>
            </a:r>
            <a:r>
              <a:rPr lang="en-US" altLang="zh-TW" sz="1400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].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rating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'.rate &gt; </a:t>
            </a:r>
            <a:r>
              <a:rPr lang="en-US" altLang="zh-TW" sz="1400" dirty="0" err="1">
                <a:solidFill>
                  <a:srgbClr val="005F5F"/>
                </a:solidFill>
                <a:highlight>
                  <a:srgbClr val="FFFFFF"/>
                </a:highlight>
              </a:rPr>
              <a:t>img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)[</a:t>
            </a:r>
            <a:r>
              <a:rPr lang="en-US" altLang="zh-TW" sz="1400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][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'alt'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ratingdate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'.</a:t>
            </a:r>
            <a:r>
              <a:rPr lang="en-US" altLang="zh-TW" sz="1400" dirty="0" err="1">
                <a:solidFill>
                  <a:srgbClr val="005F5F"/>
                </a:solidFill>
                <a:highlight>
                  <a:srgbClr val="FFFFFF"/>
                </a:highlight>
              </a:rPr>
              <a:t>ratingDate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)[</a:t>
            </a:r>
            <a:r>
              <a:rPr lang="en-US" altLang="zh-TW" sz="1400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].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get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'title'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ratingdate_tmp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comment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'.</a:t>
            </a:r>
            <a:r>
              <a:rPr lang="en-US" altLang="zh-TW" sz="1400" dirty="0" err="1">
                <a:solidFill>
                  <a:srgbClr val="005F5F"/>
                </a:solidFill>
                <a:highlight>
                  <a:srgbClr val="FFFFFF"/>
                </a:highlight>
              </a:rPr>
              <a:t>partial_entry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)[</a:t>
            </a:r>
            <a:r>
              <a:rPr lang="en-US" altLang="zh-TW" sz="1400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].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review_list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append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({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'quotes'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quotes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400" dirty="0" err="1">
                <a:solidFill>
                  <a:srgbClr val="005F5F"/>
                </a:solidFill>
                <a:highlight>
                  <a:srgbClr val="FFFFFF"/>
                </a:highlight>
              </a:rPr>
              <a:t>rating'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rating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400" dirty="0" err="1">
                <a:solidFill>
                  <a:srgbClr val="005F5F"/>
                </a:solidFill>
                <a:highlight>
                  <a:srgbClr val="FFFFFF"/>
                </a:highlight>
              </a:rPr>
              <a:t>ratindate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ratingdate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400" dirty="0" err="1">
                <a:solidFill>
                  <a:srgbClr val="005F5F"/>
                </a:solidFill>
                <a:highlight>
                  <a:srgbClr val="FFFFFF"/>
                </a:highlight>
              </a:rPr>
              <a:t>comment'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comment</a:t>
            </a:r>
            <a:r>
              <a:rPr lang="en-US" altLang="zh-TW" sz="1400" dirty="0" smtClean="0">
                <a:solidFill>
                  <a:srgbClr val="00005F"/>
                </a:solidFill>
                <a:highlight>
                  <a:srgbClr val="FFFFFF"/>
                </a:highlight>
              </a:rPr>
              <a:t>})</a:t>
            </a:r>
          </a:p>
          <a:p>
            <a:pPr marL="0" indent="0">
              <a:buNone/>
            </a:pPr>
            <a:endParaRPr lang="zh-TW" altLang="en-US" sz="1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Pandas</a:t>
            </a:r>
            <a:r>
              <a:rPr lang="zh-TW" altLang="en-US" dirty="0" smtClean="0"/>
              <a:t>整理資料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42</a:t>
            </a:fld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420688" y="1484313"/>
            <a:ext cx="3744416" cy="31500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4463551" y="1262800"/>
            <a:ext cx="317524" cy="3175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4781075" y="893468"/>
            <a:ext cx="160877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開一個空的</a:t>
            </a:r>
            <a:r>
              <a:rPr lang="en-US" altLang="zh-TW" dirty="0" smtClean="0"/>
              <a:t>list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719134" y="3290824"/>
            <a:ext cx="7741297" cy="36851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4831585" y="3790259"/>
            <a:ext cx="604859" cy="31856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292080" y="4145666"/>
            <a:ext cx="189250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list </a:t>
            </a:r>
            <a:r>
              <a:rPr lang="zh-TW" altLang="en-US" dirty="0" smtClean="0"/>
              <a:t>存放評論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2489220"/>
      </p:ext>
    </p:extLst>
  </p:cSld>
  <p:clrMapOvr>
    <a:masterClrMapping/>
  </p:clrMapOvr>
  <p:transition spd="slow">
    <p:pull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pandas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as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pd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df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pd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DataFrame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review_list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df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head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DataFrame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43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48" y="3429000"/>
            <a:ext cx="8378659" cy="2255143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457201" y="2618462"/>
            <a:ext cx="1594520" cy="36851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H="1" flipV="1">
            <a:off x="2240537" y="2866189"/>
            <a:ext cx="604859" cy="31856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701032" y="3221596"/>
            <a:ext cx="209223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head </a:t>
            </a:r>
            <a:r>
              <a:rPr lang="zh-TW" altLang="en-US" dirty="0" smtClean="0"/>
              <a:t>看前五列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5470275"/>
      </p:ext>
    </p:extLst>
  </p:cSld>
  <p:clrMapOvr>
    <a:masterClrMapping/>
  </p:clrMapOvr>
  <p:transition spd="slow">
    <p:pull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df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'rating'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df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'rating'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].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map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87005F"/>
                </a:solidFill>
                <a:highlight>
                  <a:srgbClr val="FFFFFF"/>
                </a:highlight>
              </a:rPr>
              <a:t>lambda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x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x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rstrip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zh-TW" altLang="en-US" sz="2000" dirty="0">
                <a:solidFill>
                  <a:srgbClr val="005F5F"/>
                </a:solidFill>
                <a:highlight>
                  <a:srgbClr val="FFFFFF"/>
                </a:highlight>
              </a:rPr>
              <a:t>分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decode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'utf-8'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)))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df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000" dirty="0" err="1">
                <a:solidFill>
                  <a:srgbClr val="005F5F"/>
                </a:solidFill>
                <a:highlight>
                  <a:srgbClr val="FFFFFF"/>
                </a:highlight>
              </a:rPr>
              <a:t>ratindate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df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000" dirty="0" err="1">
                <a:solidFill>
                  <a:srgbClr val="005F5F"/>
                </a:solidFill>
                <a:highlight>
                  <a:srgbClr val="FFFFFF"/>
                </a:highlight>
              </a:rPr>
              <a:t>ratindate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].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map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87005F"/>
                </a:solidFill>
                <a:highlight>
                  <a:srgbClr val="FFFFFF"/>
                </a:highlight>
              </a:rPr>
              <a:t>lambda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x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x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strip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().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rstrip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zh-TW" altLang="en-US" sz="2000" dirty="0">
                <a:solidFill>
                  <a:srgbClr val="005F5F"/>
                </a:solidFill>
                <a:highlight>
                  <a:srgbClr val="FFFFFF"/>
                </a:highlight>
              </a:rPr>
              <a:t>的評論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decode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'utf-8'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)).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encode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'utf-8'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df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'comment'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df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'comment'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].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map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87005F"/>
                </a:solidFill>
                <a:highlight>
                  <a:srgbClr val="FFFFFF"/>
                </a:highlight>
              </a:rPr>
              <a:t>lambda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x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x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strip</a:t>
            </a:r>
            <a:r>
              <a:rPr lang="en-US" altLang="zh-TW" sz="2000" dirty="0" smtClean="0">
                <a:solidFill>
                  <a:srgbClr val="00005F"/>
                </a:solidFill>
                <a:highlight>
                  <a:srgbClr val="FFFFFF"/>
                </a:highlight>
              </a:rPr>
              <a:t>())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df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head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()</a:t>
            </a: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pandas</a:t>
            </a:r>
            <a:r>
              <a:rPr lang="zh-TW" altLang="en-US" dirty="0" smtClean="0"/>
              <a:t>清理資料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44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805238"/>
            <a:ext cx="6860257" cy="195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33477"/>
      </p:ext>
    </p:extLst>
  </p:cSld>
  <p:clrMapOvr>
    <a:masterClrMapping/>
  </p:clrMapOvr>
  <p:transition spd="slow">
    <p:pull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補完其餘評論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45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99" y="2729369"/>
            <a:ext cx="8779916" cy="2151737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4139953" y="3645024"/>
            <a:ext cx="5004048" cy="123608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5724128" y="4710097"/>
            <a:ext cx="186452" cy="65778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871101" y="5311006"/>
            <a:ext cx="133882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找到進入點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665115"/>
      </p:ext>
    </p:extLst>
  </p:cSld>
  <p:clrMapOvr>
    <a:masterClrMapping/>
  </p:clrMapOvr>
  <p:transition spd="slow">
    <p:pull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2975" y="1176859"/>
            <a:ext cx="8229600" cy="45194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altLang="zh-TW" sz="2400" dirty="0" err="1"/>
              <a:t>injShowReviewBlock</a:t>
            </a:r>
            <a:r>
              <a:rPr lang="en-US" altLang="zh-TW" sz="2400" dirty="0"/>
              <a:t>('267817921', '</a:t>
            </a:r>
            <a:r>
              <a:rPr lang="en-US" altLang="zh-TW" sz="2400" dirty="0" err="1"/>
              <a:t>rblock</a:t>
            </a:r>
            <a:r>
              <a:rPr lang="en-US" altLang="zh-TW" sz="2400" dirty="0"/>
              <a:t>', 0, false);</a:t>
            </a:r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有包含</a:t>
            </a:r>
            <a:r>
              <a:rPr lang="en-US" altLang="zh-TW" dirty="0" smtClean="0"/>
              <a:t>Review ID </a:t>
            </a:r>
            <a:r>
              <a:rPr lang="zh-TW" altLang="en-US" dirty="0" smtClean="0"/>
              <a:t>跟</a:t>
            </a:r>
            <a:r>
              <a:rPr lang="en-US" altLang="zh-TW" dirty="0" err="1" smtClean="0"/>
              <a:t>locid</a:t>
            </a:r>
            <a:r>
              <a:rPr lang="zh-TW" altLang="en-US" dirty="0" smtClean="0"/>
              <a:t>資訊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46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" y="1756594"/>
            <a:ext cx="8388463" cy="269063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398" y="3720307"/>
            <a:ext cx="6115050" cy="2533650"/>
          </a:xfrm>
          <a:prstGeom prst="rect">
            <a:avLst/>
          </a:prstGeom>
        </p:spPr>
      </p:pic>
      <p:sp>
        <p:nvSpPr>
          <p:cNvPr id="7" name="內容版面配置區 1"/>
          <p:cNvSpPr txBox="1">
            <a:spLocks/>
          </p:cNvSpPr>
          <p:nvPr/>
        </p:nvSpPr>
        <p:spPr bwMode="auto">
          <a:xfrm>
            <a:off x="4753323" y="4481121"/>
            <a:ext cx="2160240" cy="451942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n"/>
              <a:defRPr kumimoji="1"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p"/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n"/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p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n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 err="1" smtClean="0"/>
              <a:t>locId</a:t>
            </a:r>
            <a:r>
              <a:rPr lang="en-US" altLang="zh-TW" sz="2400" dirty="0"/>
              <a:t>: </a:t>
            </a:r>
            <a:r>
              <a:rPr lang="en-US" altLang="zh-TW" sz="2400" dirty="0" smtClean="0"/>
              <a:t>1448765,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86917170"/>
      </p:ext>
    </p:extLst>
  </p:cSld>
  <p:clrMapOvr>
    <a:masterClrMapping/>
  </p:clrMapOvr>
  <p:transition spd="slow">
    <p:pull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641850"/>
          </a:xfrm>
        </p:spPr>
        <p:txBody>
          <a:bodyPr/>
          <a:lstStyle/>
          <a:p>
            <a:pPr marL="0" indent="0">
              <a:buNone/>
            </a:pPr>
            <a:endParaRPr lang="en-US" altLang="zh-TW" sz="2400" dirty="0" smtClean="0"/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正規</a:t>
            </a:r>
            <a:r>
              <a:rPr lang="zh-TW" altLang="en-US" dirty="0"/>
              <a:t>表達</a:t>
            </a:r>
            <a:r>
              <a:rPr lang="zh-TW" altLang="en-US" dirty="0" smtClean="0"/>
              <a:t>式 </a:t>
            </a:r>
            <a:r>
              <a:rPr lang="en-US" altLang="zh-TW" dirty="0" smtClean="0"/>
              <a:t>(</a:t>
            </a:r>
            <a:r>
              <a:rPr lang="zh-TW" altLang="en-US" dirty="0" smtClean="0"/>
              <a:t>符號與意義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27584" y="1412776"/>
          <a:ext cx="7848872" cy="409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521"/>
                <a:gridCol w="6503351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符號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意義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比對除換行外的任意字元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^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比對字串開始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比對字串結尾</a:t>
                      </a:r>
                      <a:endParaRPr lang="zh-TW" altLang="en-US" dirty="0"/>
                    </a:p>
                  </a:txBody>
                  <a:tcPr/>
                </a:tc>
              </a:tr>
              <a:tr h="38884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比對</a:t>
                      </a:r>
                      <a:r>
                        <a:rPr lang="en-US" altLang="zh-TW" sz="1800" dirty="0" smtClean="0"/>
                        <a:t>0</a:t>
                      </a:r>
                      <a:r>
                        <a:rPr lang="zh-TW" altLang="en-US" sz="1800" dirty="0" smtClean="0"/>
                        <a:t>個或多個由前面正規表達式定義的片段，貪婪方式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+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比對</a:t>
                      </a:r>
                      <a:r>
                        <a:rPr lang="en-US" altLang="zh-TW" sz="1800" dirty="0" smtClean="0"/>
                        <a:t>1</a:t>
                      </a:r>
                      <a:r>
                        <a:rPr lang="zh-TW" altLang="en-US" sz="1800" dirty="0" smtClean="0"/>
                        <a:t>個或多個由前面的正規表達式定義的片段，貪婪方式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?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比對</a:t>
                      </a:r>
                      <a:r>
                        <a:rPr lang="en-US" altLang="zh-TW" sz="1800" dirty="0" smtClean="0"/>
                        <a:t>0</a:t>
                      </a:r>
                      <a:r>
                        <a:rPr lang="zh-TW" altLang="en-US" sz="1800" dirty="0" smtClean="0"/>
                        <a:t>個或</a:t>
                      </a:r>
                      <a:r>
                        <a:rPr lang="en-US" altLang="zh-TW" sz="1800" dirty="0" smtClean="0"/>
                        <a:t>1</a:t>
                      </a:r>
                      <a:r>
                        <a:rPr lang="zh-TW" altLang="en-US" sz="1800" dirty="0" smtClean="0"/>
                        <a:t>個由前面的正則表達式定義的片段，貪婪方式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, +?, ??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非貪婪版本的 *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+,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(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盡可能少的</a:t>
                      </a:r>
                      <a:r>
                        <a:rPr lang="zh-TW" altLang="en-US" sz="1800" dirty="0" smtClean="0"/>
                        <a:t>比對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[...]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比對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方括號內內的字元集中的任意一個字元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(...)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比對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括號內的表達式，也表示一個群組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(?P&lt;id&gt;...)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類似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(...),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但該組同時得到一個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id,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可以在後面的模式中引用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49265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/>
          <a:lstStyle/>
          <a:p>
            <a:r>
              <a:rPr lang="zh-TW" altLang="en-US" sz="2000" dirty="0"/>
              <a:t>正規表達式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1400" dirty="0">
                <a:solidFill>
                  <a:srgbClr val="87005F"/>
                </a:solidFill>
                <a:latin typeface="Consolas"/>
              </a:rPr>
              <a:t>import</a:t>
            </a:r>
            <a:r>
              <a:rPr lang="en-US" altLang="zh-TW" sz="14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400" dirty="0">
                <a:solidFill>
                  <a:srgbClr val="000087"/>
                </a:solidFill>
                <a:latin typeface="Consolas"/>
              </a:rPr>
              <a:t>re</a:t>
            </a:r>
            <a:r>
              <a:rPr lang="en-US" altLang="zh-TW" sz="14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4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400" dirty="0" smtClean="0">
                <a:solidFill>
                  <a:srgbClr val="000087"/>
                </a:solidFill>
                <a:latin typeface="Consolas"/>
              </a:rPr>
              <a:t>m</a:t>
            </a:r>
            <a:r>
              <a:rPr lang="en-US" altLang="zh-TW" sz="14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400" dirty="0">
                <a:solidFill>
                  <a:srgbClr val="00005F"/>
                </a:solidFill>
                <a:latin typeface="Consolas"/>
              </a:rPr>
              <a:t>=</a:t>
            </a:r>
            <a:r>
              <a:rPr lang="en-US" altLang="zh-TW" sz="14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latin typeface="Consolas"/>
              </a:rPr>
              <a:t>re</a:t>
            </a:r>
            <a:r>
              <a:rPr lang="en-US" altLang="zh-TW" sz="1400" dirty="0" err="1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latin typeface="Consolas"/>
              </a:rPr>
              <a:t>match</a:t>
            </a:r>
            <a:r>
              <a:rPr lang="en-US" altLang="zh-TW" sz="1400" dirty="0">
                <a:solidFill>
                  <a:srgbClr val="00005F"/>
                </a:solidFill>
                <a:latin typeface="Consolas"/>
              </a:rPr>
              <a:t>(</a:t>
            </a:r>
            <a:r>
              <a:rPr lang="en-US" altLang="zh-TW" sz="1400" dirty="0">
                <a:solidFill>
                  <a:srgbClr val="005F5F"/>
                </a:solidFill>
                <a:latin typeface="Consolas"/>
              </a:rPr>
              <a:t>r"(\w+)@(\w+)"</a:t>
            </a:r>
            <a:r>
              <a:rPr lang="en-US" altLang="zh-TW" sz="1400" dirty="0">
                <a:solidFill>
                  <a:srgbClr val="00005F"/>
                </a:solidFill>
                <a:latin typeface="Consolas"/>
              </a:rPr>
              <a:t>,</a:t>
            </a:r>
            <a:r>
              <a:rPr lang="en-US" altLang="zh-TW" sz="14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400" dirty="0">
                <a:solidFill>
                  <a:srgbClr val="005F5F"/>
                </a:solidFill>
                <a:latin typeface="Consolas"/>
              </a:rPr>
              <a:t>"david@numerinfo.com"</a:t>
            </a:r>
            <a:r>
              <a:rPr lang="en-US" altLang="zh-TW" sz="1400" dirty="0">
                <a:solidFill>
                  <a:srgbClr val="00005F"/>
                </a:solidFill>
                <a:latin typeface="Consolas"/>
              </a:rPr>
              <a:t>)</a:t>
            </a:r>
            <a:r>
              <a:rPr lang="en-US" altLang="zh-TW" sz="14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4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400" dirty="0" smtClean="0">
                <a:solidFill>
                  <a:srgbClr val="87005F"/>
                </a:solidFill>
                <a:latin typeface="Consolas"/>
              </a:rPr>
              <a:t>print</a:t>
            </a:r>
            <a:r>
              <a:rPr lang="en-US" altLang="zh-TW" sz="14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latin typeface="Consolas"/>
              </a:rPr>
              <a:t>m</a:t>
            </a:r>
            <a:r>
              <a:rPr lang="en-US" altLang="zh-TW" sz="1400" dirty="0" err="1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latin typeface="Consolas"/>
              </a:rPr>
              <a:t>groups</a:t>
            </a:r>
            <a:r>
              <a:rPr lang="en-US" altLang="zh-TW" sz="1400" dirty="0" smtClean="0">
                <a:solidFill>
                  <a:srgbClr val="00005F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altLang="zh-TW" sz="1400" dirty="0" smtClean="0">
                <a:solidFill>
                  <a:srgbClr val="5F5F00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altLang="zh-TW" sz="1400" dirty="0" smtClean="0">
                <a:solidFill>
                  <a:srgbClr val="000087"/>
                </a:solidFill>
                <a:latin typeface="Consolas"/>
              </a:rPr>
              <a:t>m</a:t>
            </a:r>
            <a:r>
              <a:rPr lang="en-US" altLang="zh-TW" sz="14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400" dirty="0">
                <a:solidFill>
                  <a:srgbClr val="00005F"/>
                </a:solidFill>
                <a:latin typeface="Consolas"/>
              </a:rPr>
              <a:t>=</a:t>
            </a:r>
            <a:r>
              <a:rPr lang="en-US" altLang="zh-TW" sz="14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latin typeface="Consolas"/>
              </a:rPr>
              <a:t>re</a:t>
            </a:r>
            <a:r>
              <a:rPr lang="en-US" altLang="zh-TW" sz="1400" dirty="0" err="1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latin typeface="Consolas"/>
              </a:rPr>
              <a:t>match</a:t>
            </a:r>
            <a:r>
              <a:rPr lang="en-US" altLang="zh-TW" sz="1400" dirty="0">
                <a:solidFill>
                  <a:srgbClr val="00005F"/>
                </a:solidFill>
                <a:latin typeface="Consolas"/>
              </a:rPr>
              <a:t>(</a:t>
            </a:r>
            <a:r>
              <a:rPr lang="en-US" altLang="zh-TW" sz="1400" dirty="0">
                <a:solidFill>
                  <a:srgbClr val="005F5F"/>
                </a:solidFill>
                <a:latin typeface="Consolas"/>
              </a:rPr>
              <a:t>r"(\w+)@([a-z.]+)"</a:t>
            </a:r>
            <a:r>
              <a:rPr lang="en-US" altLang="zh-TW" sz="1400" dirty="0">
                <a:solidFill>
                  <a:srgbClr val="00005F"/>
                </a:solidFill>
                <a:latin typeface="Consolas"/>
              </a:rPr>
              <a:t>,</a:t>
            </a:r>
            <a:r>
              <a:rPr lang="en-US" altLang="zh-TW" sz="14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400" dirty="0">
                <a:solidFill>
                  <a:srgbClr val="005F5F"/>
                </a:solidFill>
                <a:latin typeface="Consolas"/>
              </a:rPr>
              <a:t>"david@numerinfo.com"</a:t>
            </a:r>
            <a:r>
              <a:rPr lang="en-US" altLang="zh-TW" sz="1400" dirty="0">
                <a:solidFill>
                  <a:srgbClr val="00005F"/>
                </a:solidFill>
                <a:latin typeface="Consolas"/>
              </a:rPr>
              <a:t>)</a:t>
            </a:r>
            <a:r>
              <a:rPr lang="en-US" altLang="zh-TW" sz="14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4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400" dirty="0" smtClean="0">
                <a:solidFill>
                  <a:srgbClr val="87005F"/>
                </a:solidFill>
                <a:latin typeface="Consolas"/>
              </a:rPr>
              <a:t>print</a:t>
            </a:r>
            <a:r>
              <a:rPr lang="en-US" altLang="zh-TW" sz="14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latin typeface="Consolas"/>
              </a:rPr>
              <a:t>m</a:t>
            </a:r>
            <a:r>
              <a:rPr lang="en-US" altLang="zh-TW" sz="1400" dirty="0" err="1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latin typeface="Consolas"/>
              </a:rPr>
              <a:t>groups</a:t>
            </a:r>
            <a:r>
              <a:rPr lang="en-US" altLang="zh-TW" sz="1400" dirty="0">
                <a:solidFill>
                  <a:srgbClr val="00005F"/>
                </a:solidFill>
                <a:latin typeface="Consolas"/>
              </a:rPr>
              <a:t>()</a:t>
            </a:r>
            <a:r>
              <a:rPr lang="en-US" altLang="zh-TW" sz="14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4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endParaRPr lang="en-US" altLang="zh-TW" sz="14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400" dirty="0" smtClean="0">
                <a:solidFill>
                  <a:srgbClr val="000087"/>
                </a:solidFill>
                <a:latin typeface="Consolas"/>
              </a:rPr>
              <a:t>m</a:t>
            </a:r>
            <a:r>
              <a:rPr lang="en-US" altLang="zh-TW" sz="14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400" dirty="0">
                <a:solidFill>
                  <a:srgbClr val="00005F"/>
                </a:solidFill>
                <a:latin typeface="Consolas"/>
              </a:rPr>
              <a:t>=</a:t>
            </a:r>
            <a:r>
              <a:rPr lang="en-US" altLang="zh-TW" sz="14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latin typeface="Consolas"/>
              </a:rPr>
              <a:t>re</a:t>
            </a:r>
            <a:r>
              <a:rPr lang="en-US" altLang="zh-TW" sz="1400" dirty="0" err="1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latin typeface="Consolas"/>
              </a:rPr>
              <a:t>match</a:t>
            </a:r>
            <a:r>
              <a:rPr lang="en-US" altLang="zh-TW" sz="1400" dirty="0">
                <a:solidFill>
                  <a:srgbClr val="00005F"/>
                </a:solidFill>
                <a:latin typeface="Consolas"/>
              </a:rPr>
              <a:t>(</a:t>
            </a:r>
            <a:r>
              <a:rPr lang="en-US" altLang="zh-TW" sz="1400" dirty="0">
                <a:solidFill>
                  <a:srgbClr val="005F5F"/>
                </a:solidFill>
                <a:latin typeface="Consolas"/>
              </a:rPr>
              <a:t>r"(\d+)\.(\d+)"</a:t>
            </a:r>
            <a:r>
              <a:rPr lang="en-US" altLang="zh-TW" sz="1400" dirty="0">
                <a:solidFill>
                  <a:srgbClr val="00005F"/>
                </a:solidFill>
                <a:latin typeface="Consolas"/>
              </a:rPr>
              <a:t>,</a:t>
            </a:r>
            <a:r>
              <a:rPr lang="en-US" altLang="zh-TW" sz="14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400" dirty="0">
                <a:solidFill>
                  <a:srgbClr val="005F5F"/>
                </a:solidFill>
                <a:latin typeface="Consolas"/>
              </a:rPr>
              <a:t>"1999.5"</a:t>
            </a:r>
            <a:r>
              <a:rPr lang="en-US" altLang="zh-TW" sz="1400" dirty="0">
                <a:solidFill>
                  <a:srgbClr val="00005F"/>
                </a:solidFill>
                <a:latin typeface="Consolas"/>
              </a:rPr>
              <a:t>)</a:t>
            </a:r>
            <a:r>
              <a:rPr lang="en-US" altLang="zh-TW" sz="14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4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400" dirty="0" smtClean="0">
                <a:solidFill>
                  <a:srgbClr val="87005F"/>
                </a:solidFill>
                <a:latin typeface="Consolas"/>
              </a:rPr>
              <a:t>print</a:t>
            </a:r>
            <a:r>
              <a:rPr lang="en-US" altLang="zh-TW" sz="14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latin typeface="Consolas"/>
              </a:rPr>
              <a:t>m</a:t>
            </a:r>
            <a:r>
              <a:rPr lang="en-US" altLang="zh-TW" sz="1400" dirty="0" err="1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latin typeface="Consolas"/>
              </a:rPr>
              <a:t>groups</a:t>
            </a:r>
            <a:r>
              <a:rPr lang="en-US" altLang="zh-TW" sz="1400" dirty="0">
                <a:solidFill>
                  <a:srgbClr val="00005F"/>
                </a:solidFill>
                <a:latin typeface="Consolas"/>
              </a:rPr>
              <a:t>()</a:t>
            </a:r>
            <a:r>
              <a:rPr lang="en-US" altLang="zh-TW" sz="14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4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endParaRPr lang="en-US" altLang="zh-TW" sz="14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400" dirty="0" smtClean="0">
                <a:solidFill>
                  <a:srgbClr val="000087"/>
                </a:solidFill>
                <a:latin typeface="Consolas"/>
              </a:rPr>
              <a:t>m</a:t>
            </a:r>
            <a:r>
              <a:rPr lang="en-US" altLang="zh-TW" sz="14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400" dirty="0">
                <a:solidFill>
                  <a:srgbClr val="00005F"/>
                </a:solidFill>
                <a:latin typeface="Consolas"/>
              </a:rPr>
              <a:t>=</a:t>
            </a:r>
            <a:r>
              <a:rPr lang="en-US" altLang="zh-TW" sz="14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latin typeface="Consolas"/>
              </a:rPr>
              <a:t>re</a:t>
            </a:r>
            <a:r>
              <a:rPr lang="en-US" altLang="zh-TW" sz="1400" dirty="0" err="1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latin typeface="Consolas"/>
              </a:rPr>
              <a:t>match</a:t>
            </a:r>
            <a:r>
              <a:rPr lang="en-US" altLang="zh-TW" sz="1400" dirty="0">
                <a:solidFill>
                  <a:srgbClr val="00005F"/>
                </a:solidFill>
                <a:latin typeface="Consolas"/>
              </a:rPr>
              <a:t>(</a:t>
            </a:r>
            <a:r>
              <a:rPr lang="en-US" altLang="zh-TW" sz="1400" dirty="0">
                <a:solidFill>
                  <a:srgbClr val="005F5F"/>
                </a:solidFill>
                <a:latin typeface="Consolas"/>
              </a:rPr>
              <a:t>r"(?P&lt;</a:t>
            </a:r>
            <a:r>
              <a:rPr lang="en-US" altLang="zh-TW" sz="1400" dirty="0" err="1">
                <a:solidFill>
                  <a:srgbClr val="005F5F"/>
                </a:solidFill>
                <a:latin typeface="Consolas"/>
              </a:rPr>
              <a:t>first_name</a:t>
            </a:r>
            <a:r>
              <a:rPr lang="en-US" altLang="zh-TW" sz="1400" dirty="0">
                <a:solidFill>
                  <a:srgbClr val="005F5F"/>
                </a:solidFill>
                <a:latin typeface="Consolas"/>
              </a:rPr>
              <a:t>&gt;\w+) (?P&lt;</a:t>
            </a:r>
            <a:r>
              <a:rPr lang="en-US" altLang="zh-TW" sz="1400" dirty="0" err="1">
                <a:solidFill>
                  <a:srgbClr val="005F5F"/>
                </a:solidFill>
                <a:latin typeface="Consolas"/>
              </a:rPr>
              <a:t>last_name</a:t>
            </a:r>
            <a:r>
              <a:rPr lang="en-US" altLang="zh-TW" sz="1400" dirty="0">
                <a:solidFill>
                  <a:srgbClr val="005F5F"/>
                </a:solidFill>
                <a:latin typeface="Consolas"/>
              </a:rPr>
              <a:t>&gt;\w+)"</a:t>
            </a:r>
            <a:r>
              <a:rPr lang="en-US" altLang="zh-TW" sz="1400" dirty="0">
                <a:solidFill>
                  <a:srgbClr val="00005F"/>
                </a:solidFill>
                <a:latin typeface="Consolas"/>
              </a:rPr>
              <a:t>,</a:t>
            </a:r>
            <a:r>
              <a:rPr lang="en-US" altLang="zh-TW" sz="14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400" dirty="0">
                <a:solidFill>
                  <a:srgbClr val="005F5F"/>
                </a:solidFill>
                <a:latin typeface="Consolas"/>
              </a:rPr>
              <a:t>"David Chiu"</a:t>
            </a:r>
            <a:r>
              <a:rPr lang="en-US" altLang="zh-TW" sz="1400" dirty="0">
                <a:solidFill>
                  <a:srgbClr val="00005F"/>
                </a:solidFill>
                <a:latin typeface="Consolas"/>
              </a:rPr>
              <a:t>)</a:t>
            </a:r>
            <a:r>
              <a:rPr lang="en-US" altLang="zh-TW" sz="14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4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400" dirty="0" smtClean="0">
                <a:solidFill>
                  <a:srgbClr val="87005F"/>
                </a:solidFill>
                <a:latin typeface="Consolas"/>
              </a:rPr>
              <a:t>print</a:t>
            </a:r>
            <a:r>
              <a:rPr lang="en-US" altLang="zh-TW" sz="14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latin typeface="Consolas"/>
              </a:rPr>
              <a:t>m</a:t>
            </a:r>
            <a:r>
              <a:rPr lang="en-US" altLang="zh-TW" sz="1400" dirty="0" err="1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latin typeface="Consolas"/>
              </a:rPr>
              <a:t>group</a:t>
            </a:r>
            <a:r>
              <a:rPr lang="en-US" altLang="zh-TW" sz="1400" dirty="0">
                <a:solidFill>
                  <a:srgbClr val="00005F"/>
                </a:solidFill>
                <a:latin typeface="Consolas"/>
              </a:rPr>
              <a:t>(</a:t>
            </a:r>
            <a:r>
              <a:rPr lang="en-US" altLang="zh-TW" sz="1400" dirty="0">
                <a:solidFill>
                  <a:srgbClr val="005F5F"/>
                </a:solidFill>
                <a:latin typeface="Consolas"/>
              </a:rPr>
              <a:t>'</a:t>
            </a:r>
            <a:r>
              <a:rPr lang="en-US" altLang="zh-TW" sz="1400" dirty="0" err="1">
                <a:solidFill>
                  <a:srgbClr val="005F5F"/>
                </a:solidFill>
                <a:latin typeface="Consolas"/>
              </a:rPr>
              <a:t>first_name</a:t>
            </a:r>
            <a:r>
              <a:rPr lang="en-US" altLang="zh-TW" sz="1400" dirty="0">
                <a:solidFill>
                  <a:srgbClr val="005F5F"/>
                </a:solidFill>
                <a:latin typeface="Consolas"/>
              </a:rPr>
              <a:t>'</a:t>
            </a:r>
            <a:r>
              <a:rPr lang="en-US" altLang="zh-TW" sz="1400" dirty="0">
                <a:solidFill>
                  <a:srgbClr val="00005F"/>
                </a:solidFill>
                <a:latin typeface="Consolas"/>
              </a:rPr>
              <a:t>),</a:t>
            </a:r>
            <a:r>
              <a:rPr lang="en-US" altLang="zh-TW" sz="14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latin typeface="Consolas"/>
              </a:rPr>
              <a:t>m</a:t>
            </a:r>
            <a:r>
              <a:rPr lang="en-US" altLang="zh-TW" sz="1400" dirty="0" err="1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latin typeface="Consolas"/>
              </a:rPr>
              <a:t>group</a:t>
            </a:r>
            <a:r>
              <a:rPr lang="en-US" altLang="zh-TW" sz="1400" dirty="0">
                <a:solidFill>
                  <a:srgbClr val="00005F"/>
                </a:solidFill>
                <a:latin typeface="Consolas"/>
              </a:rPr>
              <a:t>(</a:t>
            </a:r>
            <a:r>
              <a:rPr lang="en-US" altLang="zh-TW" sz="1400" dirty="0">
                <a:solidFill>
                  <a:srgbClr val="005F5F"/>
                </a:solidFill>
                <a:latin typeface="Consolas"/>
              </a:rPr>
              <a:t>'</a:t>
            </a:r>
            <a:r>
              <a:rPr lang="en-US" altLang="zh-TW" sz="1400" dirty="0" err="1">
                <a:solidFill>
                  <a:srgbClr val="005F5F"/>
                </a:solidFill>
                <a:latin typeface="Consolas"/>
              </a:rPr>
              <a:t>last_name</a:t>
            </a:r>
            <a:r>
              <a:rPr lang="en-US" altLang="zh-TW" sz="1400" dirty="0" smtClean="0">
                <a:solidFill>
                  <a:srgbClr val="005F5F"/>
                </a:solidFill>
                <a:latin typeface="Consolas"/>
              </a:rPr>
              <a:t>'</a:t>
            </a:r>
            <a:r>
              <a:rPr lang="en-US" altLang="zh-TW" sz="1400" dirty="0" smtClean="0">
                <a:solidFill>
                  <a:srgbClr val="00005F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altLang="zh-TW" sz="1400" dirty="0" smtClean="0">
                <a:solidFill>
                  <a:srgbClr val="5F5F00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altLang="zh-TW" sz="1400" dirty="0" smtClean="0">
                <a:solidFill>
                  <a:srgbClr val="000087"/>
                </a:solidFill>
                <a:latin typeface="Consolas"/>
              </a:rPr>
              <a:t>str1</a:t>
            </a:r>
            <a:r>
              <a:rPr lang="en-US" altLang="zh-TW" sz="14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400" dirty="0">
                <a:solidFill>
                  <a:srgbClr val="00005F"/>
                </a:solidFill>
                <a:latin typeface="Consolas"/>
              </a:rPr>
              <a:t>=</a:t>
            </a:r>
            <a:r>
              <a:rPr lang="en-US" altLang="zh-TW" sz="14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400" dirty="0">
                <a:solidFill>
                  <a:srgbClr val="005F5F"/>
                </a:solidFill>
                <a:latin typeface="Consolas"/>
              </a:rPr>
              <a:t>'</a:t>
            </a:r>
            <a:r>
              <a:rPr lang="en-US" altLang="zh-TW" sz="1400" dirty="0" err="1">
                <a:solidFill>
                  <a:srgbClr val="005F5F"/>
                </a:solidFill>
                <a:latin typeface="Consolas"/>
              </a:rPr>
              <a:t>scp</a:t>
            </a:r>
            <a:r>
              <a:rPr lang="en-US" altLang="zh-TW" sz="1400" dirty="0">
                <a:solidFill>
                  <a:srgbClr val="005F5F"/>
                </a:solidFill>
                <a:latin typeface="Consolas"/>
              </a:rPr>
              <a:t> file.txt root@10.0.0.1:./'</a:t>
            </a:r>
            <a:r>
              <a:rPr lang="en-US" altLang="zh-TW" sz="14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4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400" dirty="0" smtClean="0">
                <a:solidFill>
                  <a:srgbClr val="000087"/>
                </a:solidFill>
                <a:latin typeface="Consolas"/>
              </a:rPr>
              <a:t>m</a:t>
            </a:r>
            <a:r>
              <a:rPr lang="en-US" altLang="zh-TW" sz="1400" dirty="0" smtClean="0">
                <a:solidFill>
                  <a:srgbClr val="00005F"/>
                </a:solidFill>
                <a:latin typeface="Consolas"/>
              </a:rPr>
              <a:t>=</a:t>
            </a:r>
            <a:r>
              <a:rPr lang="en-US" altLang="zh-TW" sz="1400" dirty="0" err="1" smtClean="0">
                <a:solidFill>
                  <a:srgbClr val="000087"/>
                </a:solidFill>
                <a:latin typeface="Consolas"/>
              </a:rPr>
              <a:t>re</a:t>
            </a:r>
            <a:r>
              <a:rPr lang="en-US" altLang="zh-TW" sz="1400" dirty="0" err="1" smtClean="0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400" dirty="0" err="1" smtClean="0">
                <a:solidFill>
                  <a:srgbClr val="000087"/>
                </a:solidFill>
                <a:latin typeface="Consolas"/>
              </a:rPr>
              <a:t>search</a:t>
            </a:r>
            <a:r>
              <a:rPr lang="en-US" altLang="zh-TW" sz="1400" dirty="0">
                <a:solidFill>
                  <a:srgbClr val="00005F"/>
                </a:solidFill>
                <a:latin typeface="Consolas"/>
              </a:rPr>
              <a:t>(</a:t>
            </a:r>
            <a:r>
              <a:rPr lang="en-US" altLang="zh-TW" sz="1400" dirty="0">
                <a:solidFill>
                  <a:srgbClr val="005F5F"/>
                </a:solidFill>
                <a:latin typeface="Consolas"/>
              </a:rPr>
              <a:t>'^</a:t>
            </a:r>
            <a:r>
              <a:rPr lang="en-US" altLang="zh-TW" sz="1400" dirty="0" err="1">
                <a:solidFill>
                  <a:srgbClr val="005F5F"/>
                </a:solidFill>
                <a:latin typeface="Consolas"/>
              </a:rPr>
              <a:t>scp</a:t>
            </a:r>
            <a:r>
              <a:rPr lang="en-US" altLang="zh-TW" sz="1400" dirty="0">
                <a:solidFill>
                  <a:srgbClr val="005F5F"/>
                </a:solidFill>
                <a:latin typeface="Consolas"/>
              </a:rPr>
              <a:t> ([\w\.]+) (\w+)@([\w\.]+):(.+)'</a:t>
            </a:r>
            <a:r>
              <a:rPr lang="en-US" altLang="zh-TW" sz="1400" dirty="0">
                <a:solidFill>
                  <a:srgbClr val="00005F"/>
                </a:solidFill>
                <a:latin typeface="Consolas"/>
              </a:rPr>
              <a:t>,</a:t>
            </a:r>
            <a:r>
              <a:rPr lang="en-US" altLang="zh-TW" sz="1400" dirty="0">
                <a:solidFill>
                  <a:srgbClr val="000087"/>
                </a:solidFill>
                <a:latin typeface="Consolas"/>
              </a:rPr>
              <a:t>str1</a:t>
            </a:r>
            <a:r>
              <a:rPr lang="en-US" altLang="zh-TW" sz="1400" dirty="0">
                <a:solidFill>
                  <a:srgbClr val="00005F"/>
                </a:solidFill>
                <a:latin typeface="Consolas"/>
              </a:rPr>
              <a:t>)</a:t>
            </a:r>
            <a:r>
              <a:rPr lang="en-US" altLang="zh-TW" sz="14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4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400" dirty="0" smtClean="0">
                <a:solidFill>
                  <a:srgbClr val="87005F"/>
                </a:solidFill>
                <a:latin typeface="Consolas"/>
              </a:rPr>
              <a:t>if</a:t>
            </a:r>
            <a:r>
              <a:rPr lang="en-US" altLang="zh-TW" sz="14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400" dirty="0">
                <a:solidFill>
                  <a:srgbClr val="000087"/>
                </a:solidFill>
                <a:latin typeface="Consolas"/>
              </a:rPr>
              <a:t>m</a:t>
            </a:r>
            <a:r>
              <a:rPr lang="en-US" altLang="zh-TW" sz="1400" dirty="0">
                <a:solidFill>
                  <a:srgbClr val="00005F"/>
                </a:solidFill>
                <a:latin typeface="Consolas"/>
              </a:rPr>
              <a:t>:</a:t>
            </a:r>
            <a:r>
              <a:rPr lang="en-US" altLang="zh-TW" sz="14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4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zh-TW" altLang="en-US" sz="14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zh-TW" altLang="en-US" sz="1400" dirty="0" smtClean="0">
                <a:solidFill>
                  <a:srgbClr val="5F5F00"/>
                </a:solidFill>
                <a:latin typeface="Consolas"/>
              </a:rPr>
              <a:t>   </a:t>
            </a:r>
            <a:r>
              <a:rPr lang="en-US" altLang="zh-TW" sz="1400" dirty="0" smtClean="0">
                <a:solidFill>
                  <a:srgbClr val="87005F"/>
                </a:solidFill>
                <a:latin typeface="Consolas"/>
              </a:rPr>
              <a:t>print</a:t>
            </a:r>
            <a:r>
              <a:rPr lang="en-US" altLang="zh-TW" sz="14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latin typeface="Consolas"/>
              </a:rPr>
              <a:t>m</a:t>
            </a:r>
            <a:r>
              <a:rPr lang="en-US" altLang="zh-TW" sz="1400" dirty="0" err="1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latin typeface="Consolas"/>
              </a:rPr>
              <a:t>group</a:t>
            </a:r>
            <a:r>
              <a:rPr lang="en-US" altLang="zh-TW" sz="1400" dirty="0">
                <a:solidFill>
                  <a:srgbClr val="00005F"/>
                </a:solidFill>
                <a:latin typeface="Consolas"/>
              </a:rPr>
              <a:t>(</a:t>
            </a:r>
            <a:r>
              <a:rPr lang="en-US" altLang="zh-TW" sz="1400" dirty="0">
                <a:solidFill>
                  <a:srgbClr val="005F00"/>
                </a:solidFill>
                <a:latin typeface="Consolas"/>
              </a:rPr>
              <a:t>1</a:t>
            </a:r>
            <a:r>
              <a:rPr lang="en-US" altLang="zh-TW" sz="1400" dirty="0">
                <a:solidFill>
                  <a:srgbClr val="00005F"/>
                </a:solidFill>
                <a:latin typeface="Consolas"/>
              </a:rPr>
              <a:t>),</a:t>
            </a:r>
            <a:r>
              <a:rPr lang="en-US" altLang="zh-TW" sz="14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latin typeface="Consolas"/>
              </a:rPr>
              <a:t>m</a:t>
            </a:r>
            <a:r>
              <a:rPr lang="en-US" altLang="zh-TW" sz="1400" dirty="0" err="1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latin typeface="Consolas"/>
              </a:rPr>
              <a:t>group</a:t>
            </a:r>
            <a:r>
              <a:rPr lang="en-US" altLang="zh-TW" sz="1400" dirty="0">
                <a:solidFill>
                  <a:srgbClr val="00005F"/>
                </a:solidFill>
                <a:latin typeface="Consolas"/>
              </a:rPr>
              <a:t>(</a:t>
            </a:r>
            <a:r>
              <a:rPr lang="en-US" altLang="zh-TW" sz="1400" dirty="0">
                <a:solidFill>
                  <a:srgbClr val="005F00"/>
                </a:solidFill>
                <a:latin typeface="Consolas"/>
              </a:rPr>
              <a:t>2</a:t>
            </a:r>
            <a:r>
              <a:rPr lang="en-US" altLang="zh-TW" sz="1400" dirty="0">
                <a:solidFill>
                  <a:srgbClr val="00005F"/>
                </a:solidFill>
                <a:latin typeface="Consolas"/>
              </a:rPr>
              <a:t>),</a:t>
            </a:r>
            <a:r>
              <a:rPr lang="en-US" altLang="zh-TW" sz="14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latin typeface="Consolas"/>
              </a:rPr>
              <a:t>m</a:t>
            </a:r>
            <a:r>
              <a:rPr lang="en-US" altLang="zh-TW" sz="1400" dirty="0" err="1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latin typeface="Consolas"/>
              </a:rPr>
              <a:t>group</a:t>
            </a:r>
            <a:r>
              <a:rPr lang="en-US" altLang="zh-TW" sz="1400" dirty="0">
                <a:solidFill>
                  <a:srgbClr val="00005F"/>
                </a:solidFill>
                <a:latin typeface="Consolas"/>
              </a:rPr>
              <a:t>(</a:t>
            </a:r>
            <a:r>
              <a:rPr lang="en-US" altLang="zh-TW" sz="1400" dirty="0">
                <a:solidFill>
                  <a:srgbClr val="005F00"/>
                </a:solidFill>
                <a:latin typeface="Consolas"/>
              </a:rPr>
              <a:t>3</a:t>
            </a:r>
            <a:r>
              <a:rPr lang="en-US" altLang="zh-TW" sz="1400" dirty="0">
                <a:solidFill>
                  <a:srgbClr val="00005F"/>
                </a:solidFill>
                <a:latin typeface="Consolas"/>
              </a:rPr>
              <a:t>),</a:t>
            </a:r>
            <a:r>
              <a:rPr lang="en-US" altLang="zh-TW" sz="14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latin typeface="Consolas"/>
              </a:rPr>
              <a:t>m</a:t>
            </a:r>
            <a:r>
              <a:rPr lang="en-US" altLang="zh-TW" sz="1400" dirty="0" err="1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latin typeface="Consolas"/>
              </a:rPr>
              <a:t>group</a:t>
            </a:r>
            <a:r>
              <a:rPr lang="en-US" altLang="zh-TW" sz="1400" dirty="0">
                <a:solidFill>
                  <a:srgbClr val="00005F"/>
                </a:solidFill>
                <a:latin typeface="Consolas"/>
              </a:rPr>
              <a:t>(</a:t>
            </a:r>
            <a:r>
              <a:rPr lang="en-US" altLang="zh-TW" sz="1400" dirty="0">
                <a:solidFill>
                  <a:srgbClr val="005F00"/>
                </a:solidFill>
                <a:latin typeface="Consolas"/>
              </a:rPr>
              <a:t>4</a:t>
            </a:r>
            <a:r>
              <a:rPr lang="en-US" altLang="zh-TW" sz="1400" dirty="0">
                <a:solidFill>
                  <a:srgbClr val="00005F"/>
                </a:solidFill>
                <a:latin typeface="Consolas"/>
              </a:rPr>
              <a:t>)</a:t>
            </a:r>
            <a:endParaRPr lang="en-US" altLang="zh-TW" sz="1400" dirty="0"/>
          </a:p>
          <a:p>
            <a:endParaRPr lang="zh-TW" altLang="en-US" sz="1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正規表達</a:t>
            </a:r>
            <a:r>
              <a:rPr lang="zh-TW" altLang="en-US" dirty="0" smtClean="0"/>
              <a:t>式範例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2315359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requests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re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res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requests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get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000" u="sng" dirty="0">
                <a:solidFill>
                  <a:srgbClr val="005F5F"/>
                </a:solidFill>
                <a:highlight>
                  <a:srgbClr val="FFFFFF"/>
                </a:highlight>
              </a:rPr>
              <a:t>https://www.tripadvisor.com.tw/Hotel_Review-g293913-d1448765-Reviews-Royal_Seasons_Hotel_Hot_Spring_Beitou-Taipei.html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m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re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search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000" dirty="0" err="1">
                <a:solidFill>
                  <a:srgbClr val="005F5F"/>
                </a:solidFill>
                <a:highlight>
                  <a:srgbClr val="FFFFFF"/>
                </a:highlight>
              </a:rPr>
              <a:t>injShowReviewBlock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\(\'(\d+)\', \'</a:t>
            </a:r>
            <a:r>
              <a:rPr lang="en-US" altLang="zh-TW" sz="2000" dirty="0" err="1">
                <a:solidFill>
                  <a:srgbClr val="005F5F"/>
                </a:solidFill>
                <a:highlight>
                  <a:srgbClr val="FFFFFF"/>
                </a:highlight>
              </a:rPr>
              <a:t>rblock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\', 0, false\);'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res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reviewid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m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group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m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re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search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000" dirty="0" err="1">
                <a:solidFill>
                  <a:srgbClr val="005F5F"/>
                </a:solidFill>
                <a:highlight>
                  <a:srgbClr val="FFFFFF"/>
                </a:highlight>
              </a:rPr>
              <a:t>locId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: (\d+),'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res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locid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m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group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87005F"/>
                </a:solidFill>
                <a:highlight>
                  <a:srgbClr val="FFFFFF"/>
                </a:highlight>
              </a:rPr>
              <a:t>print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reviewid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locid</a:t>
            </a: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找到</a:t>
            </a:r>
            <a:r>
              <a:rPr lang="en-US" altLang="zh-TW" dirty="0" smtClean="0"/>
              <a:t>review id </a:t>
            </a:r>
            <a:r>
              <a:rPr lang="zh-TW" altLang="en-US" dirty="0" smtClean="0"/>
              <a:t>與 </a:t>
            </a:r>
            <a:r>
              <a:rPr lang="en-US" altLang="zh-TW" dirty="0" err="1"/>
              <a:t>locid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244224"/>
      </p:ext>
    </p:extLst>
  </p:cSld>
  <p:clrMapOvr>
    <a:masterClrMapping/>
  </p:clrMapOvr>
  <p:transition spd="slow"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 bwMode="auto">
          <a:xfrm>
            <a:off x="590872" y="5375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zh-TW" altLang="en-US" sz="3200" dirty="0" smtClean="0">
                <a:solidFill>
                  <a:srgbClr val="595959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安裝</a:t>
            </a:r>
            <a:r>
              <a:rPr lang="en-US" altLang="zh-TW" sz="3200" dirty="0" smtClean="0">
                <a:solidFill>
                  <a:srgbClr val="595959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Anaconda</a:t>
            </a:r>
            <a:endParaRPr lang="zh-TW" altLang="en-US" sz="3200" dirty="0">
              <a:solidFill>
                <a:srgbClr val="595959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" y="1138237"/>
            <a:ext cx="7381875" cy="45815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562087" y="5719762"/>
            <a:ext cx="390369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https://www.continuum.io/downloads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2123728" y="2204864"/>
            <a:ext cx="2304256" cy="165618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4376867" y="1868300"/>
            <a:ext cx="317524" cy="3175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875833" y="1520576"/>
            <a:ext cx="194245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選擇</a:t>
            </a:r>
            <a:r>
              <a:rPr lang="en-US" altLang="zh-TW" dirty="0" smtClean="0"/>
              <a:t>Python 2.7 </a:t>
            </a:r>
            <a:r>
              <a:rPr lang="zh-TW" altLang="en-US" dirty="0" smtClean="0"/>
              <a:t>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191089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reviewurl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400" u="sng" dirty="0">
                <a:solidFill>
                  <a:srgbClr val="005F5F"/>
                </a:solidFill>
                <a:highlight>
                  <a:srgbClr val="FFFFFF"/>
                </a:highlight>
              </a:rPr>
              <a:t>https://www.tripadvisor.com.tw/UserReviewController?a=rblock&amp;r={}&amp;type=0&amp;tr=false&amp;d={}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endParaRPr lang="en-US" altLang="zh-TW" sz="2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000087"/>
                </a:solidFill>
                <a:highlight>
                  <a:srgbClr val="FFFFFF"/>
                </a:highlight>
              </a:rPr>
              <a:t>res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requests</a:t>
            </a:r>
            <a:r>
              <a:rPr lang="en-US" altLang="zh-TW" sz="2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get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reviewurl</a:t>
            </a:r>
            <a:r>
              <a:rPr lang="en-US" altLang="zh-TW" sz="2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format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reviewid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locid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))</a:t>
            </a:r>
            <a:endParaRPr lang="en-US" altLang="zh-TW" sz="2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87005F"/>
                </a:solidFill>
                <a:highlight>
                  <a:srgbClr val="FFFFFF"/>
                </a:highlight>
              </a:rPr>
              <a:t>print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res</a:t>
            </a:r>
            <a:r>
              <a:rPr lang="en-US" altLang="zh-TW" sz="2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抓取非同步評論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224897"/>
      </p:ext>
    </p:extLst>
  </p:cSld>
  <p:clrMapOvr>
    <a:masterClrMapping/>
  </p:clrMapOvr>
  <p:transition spd="slow">
    <p:pull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reviewurl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u="sng" dirty="0">
                <a:solidFill>
                  <a:srgbClr val="005F5F"/>
                </a:solidFill>
                <a:highlight>
                  <a:srgbClr val="FFFFFF"/>
                </a:highlight>
              </a:rPr>
              <a:t>https://www.tripadvisor.com.tw/UserReviewController?a=rblock&amp;r={}&amp;type=0&amp;tr=false&amp;d={}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res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requests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get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reviewurl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format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reviewid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locid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))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bs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res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in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'.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reviewSelector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):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quotes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'.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noQuotes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)[</a:t>
            </a:r>
            <a:r>
              <a:rPr lang="en-US" altLang="zh-TW" sz="1800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].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rating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'.rate &gt; 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img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)[</a:t>
            </a:r>
            <a:r>
              <a:rPr lang="en-US" altLang="zh-TW" sz="1800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][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'alt'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ratingdate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'.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ratingDate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)[</a:t>
            </a:r>
            <a:r>
              <a:rPr lang="en-US" altLang="zh-TW" sz="1800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].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get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'title'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ratingdate_tmp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comment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'.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partial_entry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)[</a:t>
            </a:r>
            <a:r>
              <a:rPr lang="en-US" altLang="zh-TW" sz="1800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].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print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quotes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rating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ratingdate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comment</a:t>
            </a:r>
            <a:endParaRPr lang="zh-TW" altLang="en-US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format </a:t>
            </a:r>
            <a:r>
              <a:rPr lang="zh-TW" altLang="en-US" dirty="0" smtClean="0"/>
              <a:t>建立使用者評論</a:t>
            </a:r>
            <a:r>
              <a:rPr lang="en-US" altLang="zh-TW" dirty="0" smtClean="0"/>
              <a:t>URL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484338"/>
      </p:ext>
    </p:extLst>
  </p:cSld>
  <p:clrMapOvr>
    <a:masterClrMapping/>
  </p:clrMapOvr>
  <p:transition spd="slow">
    <p:pull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點選更多展開文章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52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88840"/>
            <a:ext cx="7436382" cy="3338314"/>
          </a:xfrm>
          <a:prstGeom prst="rect">
            <a:avLst/>
          </a:prstGeom>
        </p:spPr>
      </p:pic>
      <p:sp>
        <p:nvSpPr>
          <p:cNvPr id="6" name="內容版面配置區 1"/>
          <p:cNvSpPr txBox="1">
            <a:spLocks/>
          </p:cNvSpPr>
          <p:nvPr/>
        </p:nvSpPr>
        <p:spPr bwMode="auto">
          <a:xfrm>
            <a:off x="4753323" y="4481121"/>
            <a:ext cx="2160240" cy="451942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n"/>
              <a:defRPr kumimoji="1"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p"/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n"/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p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n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 smtClean="0"/>
              <a:t>點選更多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3489747"/>
      </p:ext>
    </p:extLst>
  </p:cSld>
  <p:clrMapOvr>
    <a:masterClrMapping/>
  </p:clrMapOvr>
  <p:transition spd="slow">
    <p:pull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ExpandedUserReviews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</a:t>
            </a:r>
            <a:r>
              <a:rPr lang="en-US" altLang="zh-TW" dirty="0" smtClean="0"/>
              <a:t>reviews</a:t>
            </a:r>
            <a:r>
              <a:rPr lang="zh-TW" altLang="en-US" dirty="0" smtClean="0"/>
              <a:t>後面接文章的</a:t>
            </a:r>
            <a:r>
              <a:rPr lang="en-US" altLang="zh-TW" dirty="0" smtClean="0"/>
              <a:t>review ID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“</a:t>
            </a:r>
            <a:r>
              <a:rPr lang="zh-TW" altLang="en-US" dirty="0" smtClean="0"/>
              <a:t>更多</a:t>
            </a:r>
            <a:r>
              <a:rPr lang="en-US" altLang="zh-TW" dirty="0" smtClean="0"/>
              <a:t>” </a:t>
            </a:r>
            <a:r>
              <a:rPr lang="zh-TW" altLang="en-US" dirty="0" smtClean="0"/>
              <a:t>可以展開評論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53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68" y="3573016"/>
            <a:ext cx="8103840" cy="135713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689281" y="5205342"/>
            <a:ext cx="709409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https://www.tripadvisor.com.tw/ExpandedUserReviews-g293913-d1448765?target=282289363&amp;context=1&amp;reviews=282289363,305947335,267945322,267817921,264375419&amp;servlet=Hotel_Review&amp;expand=1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6297163"/>
      </p:ext>
    </p:extLst>
  </p:cSld>
  <p:clrMapOvr>
    <a:masterClrMapping/>
  </p:clrMapOvr>
  <p:transition spd="slow">
    <p:pull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requests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re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res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requests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get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u="sng" dirty="0">
                <a:solidFill>
                  <a:srgbClr val="005F5F"/>
                </a:solidFill>
                <a:highlight>
                  <a:srgbClr val="FFFFFF"/>
                </a:highlight>
              </a:rPr>
              <a:t>https://www.tripadvisor.com.tw/Hotel_Review-g293913-d1448765-Reviews-Royal_Seasons_Hotel_Hot_Spring_Beitou-Taipei.html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bs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res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in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'.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reviewSelector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):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print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'id'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endParaRPr lang="zh-TW" altLang="en-US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整理出</a:t>
            </a:r>
            <a:r>
              <a:rPr lang="en-US" altLang="zh-TW" dirty="0" smtClean="0"/>
              <a:t>review ID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54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883" y="3573016"/>
            <a:ext cx="4482480" cy="2348697"/>
          </a:xfrm>
          <a:prstGeom prst="rect">
            <a:avLst/>
          </a:prstGeom>
        </p:spPr>
      </p:pic>
      <p:sp>
        <p:nvSpPr>
          <p:cNvPr id="6" name="內容版面配置區 1"/>
          <p:cNvSpPr txBox="1">
            <a:spLocks/>
          </p:cNvSpPr>
          <p:nvPr/>
        </p:nvSpPr>
        <p:spPr bwMode="auto">
          <a:xfrm>
            <a:off x="457200" y="5371594"/>
            <a:ext cx="3508746" cy="451942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n"/>
              <a:defRPr kumimoji="1"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p"/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n"/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p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n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 smtClean="0"/>
              <a:t>如何去掉</a:t>
            </a:r>
            <a:r>
              <a:rPr lang="en-US" altLang="zh-TW" sz="2400" dirty="0" smtClean="0"/>
              <a:t>reviews_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5573731"/>
      </p:ext>
    </p:extLst>
  </p:cSld>
  <p:clrMapOvr>
    <a:masterClrMapping/>
  </p:clrMapOvr>
  <p:transition spd="slow">
    <p:pull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strip</a:t>
            </a:r>
          </a:p>
          <a:p>
            <a:pPr lvl="1"/>
            <a:r>
              <a:rPr lang="en-US" altLang="zh-TW" dirty="0" smtClean="0"/>
              <a:t>strip()</a:t>
            </a:r>
          </a:p>
          <a:p>
            <a:pPr lvl="1"/>
            <a:r>
              <a:rPr lang="en-US" altLang="zh-TW" dirty="0" err="1" smtClean="0"/>
              <a:t>rstrip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 err="1" smtClean="0"/>
              <a:t>lstrip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Strip </a:t>
            </a:r>
            <a:r>
              <a:rPr lang="zh-TW" altLang="en-US" dirty="0" smtClean="0"/>
              <a:t>範例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000087"/>
                </a:solidFill>
                <a:latin typeface="Consolas"/>
              </a:rPr>
              <a:t>s</a:t>
            </a:r>
            <a:r>
              <a:rPr lang="en-US" altLang="zh-TW" sz="20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2000" dirty="0" smtClean="0">
                <a:solidFill>
                  <a:srgbClr val="00005F"/>
                </a:solidFill>
                <a:latin typeface="Consolas"/>
              </a:rPr>
              <a:t>=</a:t>
            </a:r>
            <a:r>
              <a:rPr lang="en-US" altLang="zh-TW" sz="20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2000" dirty="0" smtClean="0">
                <a:solidFill>
                  <a:srgbClr val="005F5F"/>
                </a:solidFill>
                <a:latin typeface="Consolas"/>
              </a:rPr>
              <a:t>" \t string test \t \n\n\r"</a:t>
            </a:r>
            <a:r>
              <a:rPr lang="en-US" altLang="zh-TW" sz="20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2000" dirty="0" smtClean="0">
                <a:solidFill>
                  <a:srgbClr val="005F5F"/>
                </a:solidFill>
                <a:latin typeface="Consolas"/>
              </a:rPr>
              <a:t>' \t string test \t \n\n\r'</a:t>
            </a:r>
            <a:r>
              <a:rPr lang="en-US" altLang="zh-TW" sz="2000" dirty="0" smtClean="0">
                <a:solidFill>
                  <a:srgbClr val="5F5F00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87005F"/>
                </a:solidFill>
                <a:latin typeface="Consolas"/>
              </a:rPr>
              <a:t>print</a:t>
            </a:r>
            <a:r>
              <a:rPr lang="en-US" altLang="zh-TW" sz="20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2000" dirty="0" smtClean="0">
                <a:solidFill>
                  <a:srgbClr val="000087"/>
                </a:solidFill>
                <a:latin typeface="Consolas"/>
              </a:rPr>
              <a:t>s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87005F"/>
                </a:solidFill>
                <a:latin typeface="Consolas"/>
              </a:rPr>
              <a:t>print</a:t>
            </a:r>
            <a:r>
              <a:rPr lang="en-US" altLang="zh-TW" sz="20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2000" dirty="0" err="1" smtClean="0">
                <a:solidFill>
                  <a:srgbClr val="000087"/>
                </a:solidFill>
                <a:latin typeface="Consolas"/>
              </a:rPr>
              <a:t>s</a:t>
            </a:r>
            <a:r>
              <a:rPr lang="en-US" altLang="zh-TW" sz="2000" dirty="0" err="1" smtClean="0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2000" dirty="0" err="1" smtClean="0">
                <a:solidFill>
                  <a:srgbClr val="000087"/>
                </a:solidFill>
                <a:latin typeface="Consolas"/>
              </a:rPr>
              <a:t>strip</a:t>
            </a:r>
            <a:r>
              <a:rPr lang="en-US" altLang="zh-TW" sz="2000" dirty="0" smtClean="0">
                <a:solidFill>
                  <a:srgbClr val="00005F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87005F"/>
                </a:solidFill>
                <a:latin typeface="Consolas"/>
              </a:rPr>
              <a:t>print</a:t>
            </a:r>
            <a:r>
              <a:rPr lang="en-US" altLang="zh-TW" sz="20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2000" dirty="0" err="1" smtClean="0">
                <a:solidFill>
                  <a:srgbClr val="000087"/>
                </a:solidFill>
                <a:latin typeface="Consolas"/>
              </a:rPr>
              <a:t>s</a:t>
            </a:r>
            <a:r>
              <a:rPr lang="en-US" altLang="zh-TW" sz="2000" dirty="0" err="1" smtClean="0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2000" dirty="0" err="1" smtClean="0">
                <a:solidFill>
                  <a:srgbClr val="000087"/>
                </a:solidFill>
                <a:latin typeface="Consolas"/>
              </a:rPr>
              <a:t>rstrip</a:t>
            </a:r>
            <a:r>
              <a:rPr lang="en-US" altLang="zh-TW" sz="2000" dirty="0" smtClean="0">
                <a:solidFill>
                  <a:srgbClr val="00005F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87005F"/>
                </a:solidFill>
                <a:latin typeface="Consolas"/>
              </a:rPr>
              <a:t>print</a:t>
            </a:r>
            <a:r>
              <a:rPr lang="en-US" altLang="zh-TW" sz="20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2000" dirty="0" err="1" smtClean="0">
                <a:solidFill>
                  <a:srgbClr val="000087"/>
                </a:solidFill>
                <a:latin typeface="Consolas"/>
              </a:rPr>
              <a:t>s</a:t>
            </a:r>
            <a:r>
              <a:rPr lang="en-US" altLang="zh-TW" sz="2000" dirty="0" err="1" smtClean="0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2000" dirty="0" err="1" smtClean="0">
                <a:solidFill>
                  <a:srgbClr val="000087"/>
                </a:solidFill>
                <a:latin typeface="Consolas"/>
              </a:rPr>
              <a:t>lstrip</a:t>
            </a:r>
            <a:r>
              <a:rPr lang="en-US" altLang="zh-TW" sz="2000" dirty="0" smtClean="0">
                <a:solidFill>
                  <a:srgbClr val="00005F"/>
                </a:solidFill>
                <a:latin typeface="Consolas"/>
              </a:rPr>
              <a:t>()</a:t>
            </a:r>
          </a:p>
          <a:p>
            <a:endParaRPr lang="zh-TW" altLang="en-US" sz="1600" dirty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如何移除掉字串左右</a:t>
            </a:r>
            <a:r>
              <a:rPr lang="zh-TW" altLang="en-US" dirty="0" smtClean="0"/>
              <a:t>的特定字元</a:t>
            </a:r>
            <a:r>
              <a:rPr lang="en-US" altLang="zh-TW" dirty="0" smtClean="0"/>
              <a:t>?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9548221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in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'.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reviewSelector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):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print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'id'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].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lstrip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'review_'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拿掉</a:t>
            </a:r>
            <a:r>
              <a:rPr lang="en-US" altLang="zh-TW" dirty="0" smtClean="0"/>
              <a:t>review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56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054954"/>
            <a:ext cx="1728192" cy="3086057"/>
          </a:xfrm>
          <a:prstGeom prst="rect">
            <a:avLst/>
          </a:prstGeom>
        </p:spPr>
      </p:pic>
      <p:sp>
        <p:nvSpPr>
          <p:cNvPr id="6" name="內容版面配置區 1"/>
          <p:cNvSpPr txBox="1">
            <a:spLocks/>
          </p:cNvSpPr>
          <p:nvPr/>
        </p:nvSpPr>
        <p:spPr bwMode="auto">
          <a:xfrm>
            <a:off x="3908090" y="4597982"/>
            <a:ext cx="3832261" cy="451942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n"/>
              <a:defRPr kumimoji="1"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p"/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n"/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p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n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 smtClean="0"/>
              <a:t>如何將</a:t>
            </a:r>
            <a:r>
              <a:rPr lang="en-US" altLang="zh-TW" sz="2400" dirty="0" smtClean="0"/>
              <a:t>review ID </a:t>
            </a:r>
            <a:r>
              <a:rPr lang="zh-TW" altLang="en-US" sz="2400" dirty="0" smtClean="0"/>
              <a:t>串聯起來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0718315"/>
      </p:ext>
    </p:extLst>
  </p:cSld>
  <p:clrMapOvr>
    <a:masterClrMapping/>
  </p:clrMapOvr>
  <p:transition spd="slow">
    <p:pull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將陣列單元依</a:t>
            </a:r>
            <a:r>
              <a:rPr lang="zh-TW" altLang="en-US" dirty="0"/>
              <a:t>分隔</a:t>
            </a:r>
            <a:r>
              <a:rPr lang="zh-TW" altLang="en-US" dirty="0" smtClean="0"/>
              <a:t>符號</a:t>
            </a:r>
            <a:r>
              <a:rPr lang="zh-TW" altLang="en-US" dirty="0"/>
              <a:t>合成</a:t>
            </a:r>
            <a:r>
              <a:rPr lang="zh-TW" altLang="en-US" dirty="0" smtClean="0"/>
              <a:t>字串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000087"/>
                </a:solidFill>
                <a:latin typeface="Consolas"/>
              </a:rPr>
              <a:t>a</a:t>
            </a:r>
            <a:r>
              <a:rPr lang="en-US" altLang="zh-TW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dirty="0">
                <a:solidFill>
                  <a:srgbClr val="00005F"/>
                </a:solidFill>
                <a:latin typeface="Consolas"/>
              </a:rPr>
              <a:t>=</a:t>
            </a:r>
            <a:r>
              <a:rPr lang="en-US" altLang="zh-TW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dirty="0">
                <a:solidFill>
                  <a:srgbClr val="005F5F"/>
                </a:solidFill>
                <a:latin typeface="Consolas"/>
              </a:rPr>
              <a:t>'123,555,111,99'</a:t>
            </a:r>
            <a:r>
              <a:rPr lang="en-US" altLang="zh-TW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0087"/>
                </a:solidFill>
                <a:latin typeface="Consolas"/>
              </a:rPr>
              <a:t>ary</a:t>
            </a:r>
            <a:r>
              <a:rPr lang="en-US" altLang="zh-TW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dirty="0">
                <a:solidFill>
                  <a:srgbClr val="00005F"/>
                </a:solidFill>
                <a:latin typeface="Consolas"/>
              </a:rPr>
              <a:t>=</a:t>
            </a:r>
            <a:r>
              <a:rPr lang="en-US" altLang="zh-TW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latin typeface="Consolas"/>
              </a:rPr>
              <a:t>a</a:t>
            </a:r>
            <a:r>
              <a:rPr lang="en-US" altLang="zh-TW" dirty="0" err="1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latin typeface="Consolas"/>
              </a:rPr>
              <a:t>split</a:t>
            </a:r>
            <a:r>
              <a:rPr lang="en-US" altLang="zh-TW" dirty="0">
                <a:solidFill>
                  <a:srgbClr val="00005F"/>
                </a:solidFill>
                <a:latin typeface="Consolas"/>
              </a:rPr>
              <a:t>(</a:t>
            </a:r>
            <a:r>
              <a:rPr lang="en-US" altLang="zh-TW" dirty="0">
                <a:solidFill>
                  <a:srgbClr val="005F5F"/>
                </a:solidFill>
                <a:latin typeface="Consolas"/>
              </a:rPr>
              <a:t>','</a:t>
            </a:r>
            <a:r>
              <a:rPr lang="en-US" altLang="zh-TW" dirty="0">
                <a:solidFill>
                  <a:srgbClr val="00005F"/>
                </a:solidFill>
                <a:latin typeface="Consolas"/>
              </a:rPr>
              <a:t>)</a:t>
            </a:r>
            <a:r>
              <a:rPr lang="en-US" altLang="zh-TW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87005F"/>
                </a:solidFill>
                <a:latin typeface="Consolas"/>
              </a:rPr>
              <a:t>print</a:t>
            </a:r>
            <a:r>
              <a:rPr lang="en-US" altLang="zh-TW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dirty="0">
                <a:solidFill>
                  <a:srgbClr val="005F5F"/>
                </a:solidFill>
                <a:latin typeface="Consolas"/>
              </a:rPr>
              <a:t>'|'</a:t>
            </a:r>
            <a:r>
              <a:rPr lang="en-US" altLang="zh-TW" dirty="0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dirty="0">
                <a:solidFill>
                  <a:srgbClr val="000087"/>
                </a:solidFill>
                <a:latin typeface="Consolas"/>
              </a:rPr>
              <a:t>join</a:t>
            </a:r>
            <a:r>
              <a:rPr lang="en-US" altLang="zh-TW" dirty="0">
                <a:solidFill>
                  <a:srgbClr val="00005F"/>
                </a:solidFill>
                <a:latin typeface="Consolas"/>
              </a:rPr>
              <a:t>(</a:t>
            </a:r>
            <a:r>
              <a:rPr lang="en-US" altLang="zh-TW" dirty="0" err="1">
                <a:solidFill>
                  <a:srgbClr val="000087"/>
                </a:solidFill>
                <a:latin typeface="Consolas"/>
              </a:rPr>
              <a:t>ary</a:t>
            </a:r>
            <a:r>
              <a:rPr lang="en-US" altLang="zh-TW" dirty="0">
                <a:solidFill>
                  <a:srgbClr val="00005F"/>
                </a:solidFill>
                <a:latin typeface="Consolas"/>
              </a:rPr>
              <a:t>)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</a:t>
            </a:r>
            <a:r>
              <a:rPr lang="en-US" altLang="zh-TW" dirty="0" smtClean="0"/>
              <a:t>oin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337687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ary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[]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in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'.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reviewSelector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):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ary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append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'id'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].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lstrip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'review_'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','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join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ary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將</a:t>
            </a:r>
            <a:r>
              <a:rPr lang="en-US" altLang="zh-TW" dirty="0" smtClean="0"/>
              <a:t>review ID </a:t>
            </a:r>
            <a:r>
              <a:rPr lang="zh-TW" altLang="en-US" dirty="0" smtClean="0"/>
              <a:t>串聯起來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73979"/>
      </p:ext>
    </p:extLst>
  </p:cSld>
  <p:clrMapOvr>
    <a:masterClrMapping/>
  </p:clrMapOvr>
  <p:transition spd="slow">
    <p:pull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url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000" u="sng" dirty="0">
                <a:solidFill>
                  <a:srgbClr val="005F5F"/>
                </a:solidFill>
                <a:highlight>
                  <a:srgbClr val="FFFFFF"/>
                </a:highlight>
              </a:rPr>
              <a:t>https://www.tripadvisor.com.tw/ExpandedUserReviews-g293913-d1448765?target={}&amp;context=1&amp;reviews={}&amp;servlet=Hotel_Review&amp;expand=1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review_list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','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join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ary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res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requests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get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url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format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review_list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split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','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)[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],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review_list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87005F"/>
                </a:solidFill>
                <a:highlight>
                  <a:srgbClr val="FFFFFF"/>
                </a:highlight>
              </a:rPr>
              <a:t>print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res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Expand </a:t>
            </a:r>
            <a:r>
              <a:rPr lang="zh-TW" altLang="en-US" dirty="0" smtClean="0"/>
              <a:t>取得所有資訊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59</a:t>
            </a:fld>
            <a:endParaRPr lang="zh-TW" altLang="en-US"/>
          </a:p>
        </p:txBody>
      </p:sp>
      <p:sp>
        <p:nvSpPr>
          <p:cNvPr id="5" name="內容版面配置區 1"/>
          <p:cNvSpPr txBox="1">
            <a:spLocks/>
          </p:cNvSpPr>
          <p:nvPr/>
        </p:nvSpPr>
        <p:spPr bwMode="auto">
          <a:xfrm>
            <a:off x="2987824" y="3350240"/>
            <a:ext cx="3458195" cy="451942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n"/>
              <a:defRPr kumimoji="1"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p"/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n"/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p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n"/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 smtClean="0"/>
              <a:t>Target </a:t>
            </a:r>
            <a:r>
              <a:rPr lang="zh-TW" altLang="en-US" sz="2400" dirty="0" smtClean="0"/>
              <a:t>隨便填一個</a:t>
            </a:r>
            <a:r>
              <a:rPr lang="en-US" altLang="zh-TW" sz="2400" dirty="0" smtClean="0"/>
              <a:t>id</a:t>
            </a:r>
            <a:r>
              <a:rPr lang="zh-TW" altLang="en-US" sz="2400" dirty="0" smtClean="0"/>
              <a:t> 即可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6514766"/>
      </p:ext>
    </p:extLst>
  </p:cSld>
  <p:clrMapOvr>
    <a:masterClrMapping/>
  </p:clrMapOvr>
  <p:transition spd="slow"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 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Ipython</a:t>
            </a:r>
            <a:r>
              <a:rPr lang="en-US" altLang="zh-TW" dirty="0" smtClean="0"/>
              <a:t> Notebook)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712401"/>
            <a:ext cx="2736304" cy="4208155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1115616" y="3573016"/>
            <a:ext cx="1656184" cy="2160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2076907" y="3238288"/>
            <a:ext cx="317524" cy="3175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488" y="2420888"/>
            <a:ext cx="4336161" cy="301503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934188" y="2722628"/>
            <a:ext cx="235583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點選</a:t>
            </a:r>
            <a:r>
              <a:rPr lang="en-US" altLang="zh-TW" dirty="0" err="1" smtClean="0"/>
              <a:t>Ipython</a:t>
            </a:r>
            <a:r>
              <a:rPr lang="en-US" altLang="zh-TW" dirty="0" smtClean="0"/>
              <a:t> Notebook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263764" y="3555812"/>
            <a:ext cx="308103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或在</a:t>
            </a:r>
            <a:r>
              <a:rPr lang="en-US" altLang="zh-TW" dirty="0" smtClean="0"/>
              <a:t>Anaconda Prompt </a:t>
            </a:r>
            <a:r>
              <a:rPr lang="zh-TW" altLang="en-US" dirty="0" smtClean="0"/>
              <a:t>下打入</a:t>
            </a:r>
            <a:endParaRPr lang="en-US" altLang="zh-TW" dirty="0" smtClean="0"/>
          </a:p>
          <a:p>
            <a:r>
              <a:rPr lang="en-US" altLang="zh-TW" dirty="0" err="1" smtClean="0"/>
              <a:t>Ipython</a:t>
            </a:r>
            <a:r>
              <a:rPr lang="en-US" altLang="zh-TW" dirty="0" smtClean="0"/>
              <a:t> notebook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379122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bs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res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in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'.extended'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):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quotes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'.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noQuotes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)[</a:t>
            </a:r>
            <a:r>
              <a:rPr lang="en-US" altLang="zh-TW" sz="1800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].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rating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'.rate &gt; 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img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)[</a:t>
            </a:r>
            <a:r>
              <a:rPr lang="en-US" altLang="zh-TW" sz="1800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][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'alt'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ratingdate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'.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ratingDate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)[</a:t>
            </a:r>
            <a:r>
              <a:rPr lang="en-US" altLang="zh-TW" sz="1800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].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get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'title'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ratingdate_tmp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comment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'.entry'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)[</a:t>
            </a:r>
            <a:r>
              <a:rPr lang="en-US" altLang="zh-TW" sz="1800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].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print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quotes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rating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ratingdate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comment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展開的資料在</a:t>
            </a:r>
            <a:r>
              <a:rPr lang="en-US" altLang="zh-TW" dirty="0" smtClean="0"/>
              <a:t>extended </a:t>
            </a:r>
            <a:r>
              <a:rPr lang="zh-TW" altLang="en-US" dirty="0" smtClean="0"/>
              <a:t>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598527"/>
      </p:ext>
    </p:extLst>
  </p:cSld>
  <p:clrMapOvr>
    <a:masterClrMapping/>
  </p:clrMapOvr>
  <p:transition spd="slow">
    <p:pull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review_list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[]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in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'.extended'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):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quotes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'.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noQuotes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)[</a:t>
            </a:r>
            <a:r>
              <a:rPr lang="en-US" altLang="zh-TW" sz="1800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].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rating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'.rate &gt; 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img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)[</a:t>
            </a:r>
            <a:r>
              <a:rPr lang="en-US" altLang="zh-TW" sz="1800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][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'alt'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ratingdate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'.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ratingDate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)[</a:t>
            </a:r>
            <a:r>
              <a:rPr lang="en-US" altLang="zh-TW" sz="1800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].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get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'title'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ratingdate_tmp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comment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'.entry'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)[</a:t>
            </a:r>
            <a:r>
              <a:rPr lang="en-US" altLang="zh-TW" sz="1800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].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review_list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append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({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'quotes'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quotes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rating'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rating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ratindate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ratingdate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comment'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comment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})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將資料整理到</a:t>
            </a:r>
            <a:r>
              <a:rPr lang="en-US" altLang="zh-TW" dirty="0" smtClean="0"/>
              <a:t>list </a:t>
            </a:r>
            <a:r>
              <a:rPr lang="zh-TW" altLang="en-US" dirty="0" smtClean="0"/>
              <a:t>中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340275"/>
      </p:ext>
    </p:extLst>
  </p:cSld>
  <p:clrMapOvr>
    <a:masterClrMapping/>
  </p:clrMapOvr>
  <p:transition spd="slow">
    <p:pull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pandas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as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pd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df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pd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DataFrame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review_list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df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head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再次使用</a:t>
            </a:r>
            <a:r>
              <a:rPr lang="en-US" altLang="zh-TW" dirty="0" smtClean="0"/>
              <a:t>pandas </a:t>
            </a:r>
            <a:r>
              <a:rPr lang="zh-TW" altLang="en-US" dirty="0" smtClean="0"/>
              <a:t>整理資料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62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52" y="3429000"/>
            <a:ext cx="7910696" cy="209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76150"/>
      </p:ext>
    </p:extLst>
  </p:cSld>
  <p:clrMapOvr>
    <a:masterClrMapping/>
  </p:clrMapOvr>
  <p:transition spd="slow">
    <p:pull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3"/>
          <p:cNvSpPr>
            <a:spLocks noGrp="1"/>
          </p:cNvSpPr>
          <p:nvPr>
            <p:ph type="title"/>
          </p:nvPr>
        </p:nvSpPr>
        <p:spPr>
          <a:xfrm>
            <a:off x="722313" y="2565400"/>
            <a:ext cx="7772400" cy="1362075"/>
          </a:xfrm>
        </p:spPr>
        <p:txBody>
          <a:bodyPr/>
          <a:lstStyle/>
          <a:p>
            <a:r>
              <a:rPr lang="zh-TW" altLang="en-US" cap="none" dirty="0" smtClean="0">
                <a:latin typeface="Arial" charset="0"/>
                <a:cs typeface="Arial" charset="0"/>
              </a:rPr>
              <a:t>抓取多頁資料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1599-7836-4A51-A5A2-5DCA85FFB41C}" type="slidenum">
              <a:rPr lang="zh-TW" altLang="en-US" smtClean="0"/>
              <a:pPr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35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目標：如何抓取多頁評論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64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28800"/>
            <a:ext cx="6912768" cy="4152339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1403648" y="4941168"/>
            <a:ext cx="6120680" cy="123608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2775246" y="4545058"/>
            <a:ext cx="572618" cy="39611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622870" y="4134693"/>
            <a:ext cx="203132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抓取所有頁數資料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881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>
                <a:hlinkClick r:id="rId2"/>
              </a:rPr>
              <a:t>https://</a:t>
            </a:r>
            <a:r>
              <a:rPr lang="en-US" altLang="zh-TW" sz="1800" dirty="0" smtClean="0">
                <a:hlinkClick r:id="rId2"/>
              </a:rPr>
              <a:t>www.tripadvisor.com.tw/Hotel_Review-g293913-d1448765-Reviews-Royal_Seasons_Hotel_Hot_Spring_Beitou-Taipei.html#REVIEWS</a:t>
            </a:r>
            <a:endParaRPr lang="en-US" altLang="zh-TW" sz="1800" dirty="0" smtClean="0"/>
          </a:p>
          <a:p>
            <a:r>
              <a:rPr lang="en-US" altLang="zh-TW" sz="1800" dirty="0">
                <a:hlinkClick r:id="rId3"/>
              </a:rPr>
              <a:t>https://</a:t>
            </a:r>
            <a:r>
              <a:rPr lang="en-US" altLang="zh-TW" sz="1800" dirty="0" smtClean="0">
                <a:hlinkClick r:id="rId3"/>
              </a:rPr>
              <a:t>www.tripadvisor.com.tw/Hotel_Review-g293913-d1448765-Reviews-or10-Royal_Seasons_Hotel_Hot_Spring_Beitou-Taipei.html#REVIEWS</a:t>
            </a:r>
            <a:endParaRPr lang="en-US" altLang="zh-TW" sz="1800" dirty="0" smtClean="0"/>
          </a:p>
          <a:p>
            <a:r>
              <a:rPr lang="en-US" altLang="zh-TW" sz="1800" dirty="0">
                <a:hlinkClick r:id="rId4"/>
              </a:rPr>
              <a:t>https://</a:t>
            </a:r>
            <a:r>
              <a:rPr lang="en-US" altLang="zh-TW" sz="1800" dirty="0" smtClean="0">
                <a:hlinkClick r:id="rId4"/>
              </a:rPr>
              <a:t>www.tripadvisor.com.tw/Hotel_Review-g293913-d1448765-Reviews-or20-Royal_Seasons_Hotel_Hot_Spring_Beitou-Taipei.html#REVIEWS</a:t>
            </a:r>
            <a:endParaRPr lang="en-US" altLang="zh-TW" sz="1800" dirty="0" smtClean="0"/>
          </a:p>
          <a:p>
            <a:endParaRPr lang="zh-TW" altLang="en-US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比較一下連結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65</a:t>
            </a:fld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1043608" y="2420888"/>
            <a:ext cx="360040" cy="108012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547664" y="3665494"/>
            <a:ext cx="19864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800" dirty="0" smtClean="0"/>
              <a:t>每一頁差</a:t>
            </a:r>
            <a:r>
              <a:rPr lang="en-US" altLang="zh-TW" sz="2800" dirty="0" smtClean="0"/>
              <a:t>10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756404" y="4581128"/>
            <a:ext cx="322395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800" dirty="0" smtClean="0"/>
              <a:t>但怎麼知道有幾頁</a:t>
            </a:r>
            <a:r>
              <a:rPr lang="en-US" altLang="zh-TW" sz="2800" dirty="0" smtClean="0"/>
              <a:t>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8850932"/>
      </p:ext>
    </p:extLst>
  </p:cSld>
  <p:clrMapOvr>
    <a:masterClrMapping/>
  </p:clrMapOvr>
  <p:transition spd="slow">
    <p:pull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但如何取得頁數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66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99" y="3212976"/>
            <a:ext cx="7815609" cy="2149813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4211960" y="4448297"/>
            <a:ext cx="360040" cy="108012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716016" y="5692903"/>
            <a:ext cx="392472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2800" dirty="0" smtClean="0"/>
              <a:t>.</a:t>
            </a:r>
            <a:r>
              <a:rPr lang="en-US" altLang="zh-TW" sz="2800" dirty="0" err="1" smtClean="0"/>
              <a:t>pageNum</a:t>
            </a:r>
            <a:r>
              <a:rPr lang="en-US" altLang="zh-TW" sz="2800" dirty="0" smtClean="0"/>
              <a:t> </a:t>
            </a:r>
            <a:r>
              <a:rPr lang="zh-TW" altLang="en-US" sz="2800" dirty="0" smtClean="0"/>
              <a:t>最後一個數字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63451805"/>
      </p:ext>
    </p:extLst>
  </p:cSld>
  <p:clrMapOvr>
    <a:masterClrMapping/>
  </p:clrMapOvr>
  <p:transition spd="slow">
    <p:pull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requests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res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requests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get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u="sng" dirty="0">
                <a:solidFill>
                  <a:srgbClr val="005F5F"/>
                </a:solidFill>
                <a:highlight>
                  <a:srgbClr val="FFFFFF"/>
                </a:highlight>
              </a:rPr>
              <a:t>https://www.tripadvisor.com.tw/Hotel_Review-g293913-d1448765-Reviews-Royal_Seasons_Hotel_Hot_Spring_Beitou-Taipei.html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bs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res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r-FR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pagenum</a:t>
            </a:r>
            <a:r>
              <a:rPr lang="fr-FR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fr-FR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fr-FR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fr-FR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int</a:t>
            </a:r>
            <a:r>
              <a:rPr lang="fr-FR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fr-FR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fr-FR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fr-FR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fr-FR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fr-FR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'.pageNum'</a:t>
            </a:r>
            <a:r>
              <a:rPr lang="fr-FR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)[-</a:t>
            </a:r>
            <a:r>
              <a:rPr lang="fr-FR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fr-FR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].</a:t>
            </a:r>
            <a:r>
              <a:rPr lang="fr-FR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r>
              <a:rPr lang="fr-FR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fr-FR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print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pagenum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抓取最後一個數字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049423"/>
      </p:ext>
    </p:extLst>
  </p:cSld>
  <p:clrMapOvr>
    <a:masterClrMapping/>
  </p:clrMapOvr>
  <p:transition spd="slow">
    <p:pull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pageurl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000" u="sng" dirty="0">
                <a:solidFill>
                  <a:srgbClr val="005F5F"/>
                </a:solidFill>
                <a:highlight>
                  <a:srgbClr val="FFFFFF"/>
                </a:highlight>
              </a:rPr>
              <a:t>https://www.tripadvisor.com.tw/Hotel_Review-g293913-d1448765-Reviews-or{}-Royal_Seasons_Hotel_Hot_Spring_Beitou-Taipei.html#REVIEWS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87005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87005F"/>
                </a:solidFill>
                <a:highlight>
                  <a:srgbClr val="FFFFFF"/>
                </a:highlight>
              </a:rPr>
              <a:t>in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range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pagenum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):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dirty="0">
                <a:solidFill>
                  <a:srgbClr val="87005F"/>
                </a:solidFill>
                <a:highlight>
                  <a:srgbClr val="FFFFFF"/>
                </a:highlight>
              </a:rPr>
              <a:t>print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pageurl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format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str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*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10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))</a:t>
            </a: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產生頁面連結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658564"/>
      </p:ext>
    </p:extLst>
  </p:cSld>
  <p:clrMapOvr>
    <a:masterClrMapping/>
  </p:clrMapOvr>
  <p:transition spd="slow">
    <p:pull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64185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400" dirty="0" err="1">
                <a:solidFill>
                  <a:srgbClr val="87005F"/>
                </a:solidFill>
                <a:highlight>
                  <a:srgbClr val="FFFFFF"/>
                </a:highlight>
              </a:rPr>
              <a:t>def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AF0000"/>
                </a:solidFill>
                <a:highlight>
                  <a:srgbClr val="FFFFFF"/>
                </a:highlight>
              </a:rPr>
              <a:t>getPageReview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url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):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hotelinfo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[]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ary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[]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res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requests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get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url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bs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res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400" dirty="0">
                <a:solidFill>
                  <a:srgbClr val="87005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87005F"/>
                </a:solidFill>
                <a:highlight>
                  <a:srgbClr val="FFFFFF"/>
                </a:highlight>
              </a:rPr>
              <a:t>in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'.</a:t>
            </a:r>
            <a:r>
              <a:rPr lang="en-US" altLang="zh-TW" sz="1400" dirty="0" err="1">
                <a:solidFill>
                  <a:srgbClr val="005F5F"/>
                </a:solidFill>
                <a:highlight>
                  <a:srgbClr val="FFFFFF"/>
                </a:highlight>
              </a:rPr>
              <a:t>reviewSelector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):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ary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append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'id'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].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lstrip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'review_'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))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expandurl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400" u="sng" dirty="0">
                <a:solidFill>
                  <a:srgbClr val="005F5F"/>
                </a:solidFill>
                <a:highlight>
                  <a:srgbClr val="FFFFFF"/>
                </a:highlight>
              </a:rPr>
              <a:t>https://www.tripadvisor.com.tw/ExpandedUserReviews-g293913-d1448765?target={}&amp;context=1&amp;reviews={}&amp;servlet=Hotel_Review&amp;expand=1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review_list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','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join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ary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res2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requests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get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expandurl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format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review_list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split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','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)[</a:t>
            </a:r>
            <a:r>
              <a:rPr lang="en-US" altLang="zh-TW" sz="1400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],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review_list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))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soup2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bs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res2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400" dirty="0">
                <a:solidFill>
                  <a:srgbClr val="87005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87005F"/>
                </a:solidFill>
                <a:highlight>
                  <a:srgbClr val="FFFFFF"/>
                </a:highlight>
              </a:rPr>
              <a:t>in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soup2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'.extended'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):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quotes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'.</a:t>
            </a:r>
            <a:r>
              <a:rPr lang="en-US" altLang="zh-TW" sz="1400" dirty="0" err="1">
                <a:solidFill>
                  <a:srgbClr val="005F5F"/>
                </a:solidFill>
                <a:highlight>
                  <a:srgbClr val="FFFFFF"/>
                </a:highlight>
              </a:rPr>
              <a:t>noQuotes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)[</a:t>
            </a:r>
            <a:r>
              <a:rPr lang="en-US" altLang="zh-TW" sz="1400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].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rating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'.rate &gt; </a:t>
            </a:r>
            <a:r>
              <a:rPr lang="en-US" altLang="zh-TW" sz="1400" dirty="0" err="1">
                <a:solidFill>
                  <a:srgbClr val="005F5F"/>
                </a:solidFill>
                <a:highlight>
                  <a:srgbClr val="FFFFFF"/>
                </a:highlight>
              </a:rPr>
              <a:t>img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)[</a:t>
            </a:r>
            <a:r>
              <a:rPr lang="en-US" altLang="zh-TW" sz="1400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][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'alt'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ratingdate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'.</a:t>
            </a:r>
            <a:r>
              <a:rPr lang="en-US" altLang="zh-TW" sz="1400" dirty="0" err="1">
                <a:solidFill>
                  <a:srgbClr val="005F5F"/>
                </a:solidFill>
                <a:highlight>
                  <a:srgbClr val="FFFFFF"/>
                </a:highlight>
              </a:rPr>
              <a:t>ratingDate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)[</a:t>
            </a:r>
            <a:r>
              <a:rPr lang="en-US" altLang="zh-TW" sz="1400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].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get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'title'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ratingdate_tmp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comment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review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'.entry'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)[</a:t>
            </a:r>
            <a:r>
              <a:rPr lang="en-US" altLang="zh-TW" sz="1400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].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hotelinfo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append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({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'quotes'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quotes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400" dirty="0" err="1">
                <a:solidFill>
                  <a:srgbClr val="005F5F"/>
                </a:solidFill>
                <a:highlight>
                  <a:srgbClr val="FFFFFF"/>
                </a:highlight>
              </a:rPr>
              <a:t>rating'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rating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400" dirty="0" err="1">
                <a:solidFill>
                  <a:srgbClr val="005F5F"/>
                </a:solidFill>
                <a:highlight>
                  <a:srgbClr val="FFFFFF"/>
                </a:highlight>
              </a:rPr>
              <a:t>ratindate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ratingdate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400" dirty="0" err="1">
                <a:solidFill>
                  <a:srgbClr val="005F5F"/>
                </a:solidFill>
                <a:highlight>
                  <a:srgbClr val="FFFFFF"/>
                </a:highlight>
              </a:rPr>
              <a:t>comment'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comment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})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400" dirty="0">
                <a:solidFill>
                  <a:srgbClr val="87005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hotelinfo</a:t>
            </a:r>
            <a:endParaRPr lang="zh-TW" altLang="en-US" sz="1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整理抓取頁面函式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710698"/>
      </p:ext>
    </p:extLst>
  </p:cSld>
  <p:clrMapOvr>
    <a:masterClrMapping/>
  </p:clrMapOvr>
  <p:transition spd="slow"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3"/>
          <p:cNvSpPr>
            <a:spLocks noGrp="1"/>
          </p:cNvSpPr>
          <p:nvPr>
            <p:ph type="title"/>
          </p:nvPr>
        </p:nvSpPr>
        <p:spPr>
          <a:xfrm>
            <a:off x="722313" y="2565400"/>
            <a:ext cx="7772400" cy="1362075"/>
          </a:xfrm>
        </p:spPr>
        <p:txBody>
          <a:bodyPr/>
          <a:lstStyle/>
          <a:p>
            <a:r>
              <a:rPr lang="zh-TW" altLang="en-US" dirty="0" smtClean="0"/>
              <a:t>資料爬取</a:t>
            </a:r>
            <a:endParaRPr lang="zh-TW" altLang="en-US" cap="none" dirty="0" smtClean="0">
              <a:latin typeface="Arial" charset="0"/>
              <a:cs typeface="Arial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1599-7836-4A51-A5A2-5DCA85FFB41C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23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url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400" u="sng" dirty="0">
                <a:solidFill>
                  <a:srgbClr val="005F5F"/>
                </a:solidFill>
                <a:highlight>
                  <a:srgbClr val="FFFFFF"/>
                </a:highlight>
              </a:rPr>
              <a:t>https://www.tripadvisor.com.tw/Hotel_Review-g293913-d1448765-Reviews-Royal_Seasons_Hotel_Hot_Spring_Beitou-Taipei.html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endParaRPr lang="en-US" altLang="zh-TW" sz="2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000087"/>
                </a:solidFill>
                <a:highlight>
                  <a:srgbClr val="FFFFFF"/>
                </a:highlight>
              </a:rPr>
              <a:t>rev1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getPageReview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url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df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pd</a:t>
            </a:r>
            <a:r>
              <a:rPr lang="en-US" altLang="zh-TW" sz="2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DataFrame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>
                <a:solidFill>
                  <a:srgbClr val="000087"/>
                </a:solidFill>
                <a:highlight>
                  <a:srgbClr val="FFFFFF"/>
                </a:highlight>
              </a:rPr>
              <a:t>rev1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df</a:t>
            </a:r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測試函式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231818"/>
      </p:ext>
    </p:extLst>
  </p:cSld>
  <p:clrMapOvr>
    <a:masterClrMapping/>
  </p:clrMapOvr>
  <p:transition spd="slow">
    <p:pull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url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u="sng" dirty="0">
                <a:solidFill>
                  <a:srgbClr val="005F5F"/>
                </a:solidFill>
                <a:highlight>
                  <a:srgbClr val="FFFFFF"/>
                </a:highlight>
              </a:rPr>
              <a:t>https://www.tripadvisor.com.tw/Hotel_Review-g293913-d1448765-Reviews-Royal_Seasons_Hotel_Hot_Spring_Beitou-Taipei.html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pageurl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u="sng" dirty="0">
                <a:solidFill>
                  <a:srgbClr val="005F5F"/>
                </a:solidFill>
                <a:highlight>
                  <a:srgbClr val="FFFFFF"/>
                </a:highlight>
              </a:rPr>
              <a:t>https://www.tripadvisor.com.tw/Hotel_Review-g293913-d1448765-Reviews-or{}-Royal_Seasons_Hotel_Hot_Spring_Beitou-Taipei.html#REVIEWS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bs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res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r-FR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pagenum</a:t>
            </a:r>
            <a:r>
              <a:rPr lang="fr-FR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fr-FR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fr-FR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fr-FR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int</a:t>
            </a:r>
            <a:r>
              <a:rPr lang="fr-FR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fr-FR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fr-FR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fr-FR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fr-FR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fr-FR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'.pageNum'</a:t>
            </a:r>
            <a:r>
              <a:rPr lang="fr-FR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)[-</a:t>
            </a:r>
            <a:r>
              <a:rPr lang="fr-FR" altLang="zh-TW" sz="1800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fr-FR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].</a:t>
            </a:r>
            <a:r>
              <a:rPr lang="fr-FR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r>
              <a:rPr lang="fr-FR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fr-FR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url_list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url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in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range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pagenum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):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url_list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append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pageurl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format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str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*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5F00"/>
                </a:solidFill>
                <a:highlight>
                  <a:srgbClr val="FFFFFF"/>
                </a:highlight>
              </a:rPr>
              <a:t>10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)))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print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url_list</a:t>
            </a:r>
            <a:endParaRPr lang="zh-TW" altLang="en-US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抓取多頁的評論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236296"/>
      </p:ext>
    </p:extLst>
  </p:cSld>
  <p:clrMapOvr>
    <a:masterClrMapping/>
  </p:clrMapOvr>
  <p:transition spd="slow">
    <p:pull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dfall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[]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url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in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url_list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df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pd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DataFrame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getPageReview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url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dfall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append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df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將所有的</a:t>
            </a:r>
            <a:r>
              <a:rPr lang="en-US" altLang="zh-TW" dirty="0" smtClean="0"/>
              <a:t>Data Frame </a:t>
            </a:r>
            <a:r>
              <a:rPr lang="zh-TW" altLang="en-US" dirty="0" smtClean="0"/>
              <a:t>整理成一個</a:t>
            </a:r>
            <a:r>
              <a:rPr lang="en-US" altLang="zh-TW" dirty="0" smtClean="0"/>
              <a:t>list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031614"/>
      </p:ext>
    </p:extLst>
  </p:cSld>
  <p:clrMapOvr>
    <a:masterClrMapping/>
  </p:clrMapOvr>
  <p:transition spd="slow">
    <p:pull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hoteldf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pd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concat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dfall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hoteldf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head</a:t>
            </a:r>
            <a:r>
              <a:rPr lang="en-US" altLang="zh-TW" dirty="0" smtClean="0">
                <a:solidFill>
                  <a:srgbClr val="00005F"/>
                </a:solidFill>
                <a:highlight>
                  <a:srgbClr val="FFFFFF"/>
                </a:highlight>
              </a:rPr>
              <a:t>()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hoteldf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count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concat</a:t>
            </a:r>
            <a:r>
              <a:rPr lang="zh-TW" altLang="en-US" dirty="0"/>
              <a:t> </a:t>
            </a:r>
            <a:r>
              <a:rPr lang="zh-TW" altLang="en-US" dirty="0" smtClean="0"/>
              <a:t>合併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73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05" y="3603104"/>
            <a:ext cx="2971581" cy="195952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360" y="3573016"/>
            <a:ext cx="5425474" cy="248471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572000" y="5568725"/>
            <a:ext cx="252825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800" dirty="0" smtClean="0"/>
              <a:t>抓取</a:t>
            </a:r>
            <a:r>
              <a:rPr lang="en-US" altLang="zh-TW" sz="2800" dirty="0" smtClean="0"/>
              <a:t>101</a:t>
            </a:r>
            <a:r>
              <a:rPr lang="zh-TW" altLang="en-US" sz="2800" dirty="0" smtClean="0"/>
              <a:t>則評論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8005982"/>
      </p:ext>
    </p:extLst>
  </p:cSld>
  <p:clrMapOvr>
    <a:masterClrMapping/>
  </p:clrMapOvr>
  <p:transition spd="slow">
    <p:pull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3"/>
          <p:cNvSpPr>
            <a:spLocks noGrp="1"/>
          </p:cNvSpPr>
          <p:nvPr>
            <p:ph type="title"/>
          </p:nvPr>
        </p:nvSpPr>
        <p:spPr>
          <a:xfrm>
            <a:off x="722313" y="2565400"/>
            <a:ext cx="7772400" cy="1362075"/>
          </a:xfrm>
        </p:spPr>
        <p:txBody>
          <a:bodyPr/>
          <a:lstStyle/>
          <a:p>
            <a:r>
              <a:rPr lang="zh-TW" altLang="en-US" cap="none" dirty="0" smtClean="0">
                <a:latin typeface="Arial" charset="0"/>
                <a:cs typeface="Arial" charset="0"/>
              </a:rPr>
              <a:t>資料儲存 </a:t>
            </a:r>
            <a:r>
              <a:rPr lang="en-US" altLang="zh-TW" cap="none" dirty="0" smtClean="0">
                <a:latin typeface="Arial" charset="0"/>
                <a:cs typeface="Arial" charset="0"/>
              </a:rPr>
              <a:t>(SQLITE)</a:t>
            </a:r>
            <a:endParaRPr lang="zh-TW" altLang="en-US" cap="none" dirty="0" smtClean="0">
              <a:latin typeface="Arial" charset="0"/>
              <a:cs typeface="Arial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1599-7836-4A51-A5A2-5DCA85FFB41C}" type="slidenum">
              <a:rPr lang="zh-TW" altLang="en-US" smtClean="0"/>
              <a:pPr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44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641850"/>
          </a:xfrm>
        </p:spPr>
        <p:txBody>
          <a:bodyPr/>
          <a:lstStyle/>
          <a:p>
            <a:r>
              <a:rPr lang="zh-TW" altLang="zh-TW" dirty="0" smtClean="0"/>
              <a:t>安裝</a:t>
            </a:r>
            <a:r>
              <a:rPr lang="en-US" altLang="zh-TW" dirty="0"/>
              <a:t>SQLite Manager</a:t>
            </a:r>
            <a:endParaRPr lang="zh-TW" altLang="zh-TW" dirty="0"/>
          </a:p>
          <a:p>
            <a:pPr lvl="1"/>
            <a:r>
              <a:rPr lang="zh-TW" altLang="zh-TW" sz="2400" dirty="0"/>
              <a:t>打開</a:t>
            </a:r>
            <a:r>
              <a:rPr lang="en-US" altLang="zh-TW" sz="2400" dirty="0"/>
              <a:t>Firefox </a:t>
            </a:r>
            <a:r>
              <a:rPr lang="zh-TW" altLang="zh-TW" sz="2400" dirty="0"/>
              <a:t>後至下列網址</a:t>
            </a:r>
            <a:r>
              <a:rPr lang="en-US" altLang="zh-TW" sz="2400" dirty="0"/>
              <a:t> </a:t>
            </a:r>
            <a:r>
              <a:rPr lang="en-US" altLang="zh-TW" sz="2400" u="sng" dirty="0">
                <a:hlinkClick r:id="rId2"/>
              </a:rPr>
              <a:t>https://addons.mozilla.org/en-US/firefox/addon/sqlite-manager/</a:t>
            </a:r>
            <a:r>
              <a:rPr lang="zh-TW" altLang="en-US" sz="2400" dirty="0"/>
              <a:t> </a:t>
            </a:r>
            <a:r>
              <a:rPr lang="zh-TW" altLang="zh-TW" sz="2400" dirty="0"/>
              <a:t>下載適合自己作業系統的版本安裝</a:t>
            </a:r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SQLite Manager</a:t>
            </a:r>
            <a:endParaRPr lang="zh-TW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07631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課前知識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特性</a:t>
            </a:r>
            <a:endParaRPr lang="en-US" altLang="zh-TW" dirty="0"/>
          </a:p>
          <a:p>
            <a:pPr lvl="1"/>
            <a:r>
              <a:rPr lang="en-US" altLang="zh-TW" dirty="0" smtClean="0"/>
              <a:t>self-contained</a:t>
            </a:r>
            <a:endParaRPr lang="en-US" altLang="zh-TW" dirty="0"/>
          </a:p>
          <a:p>
            <a:pPr lvl="1"/>
            <a:r>
              <a:rPr lang="en-US" altLang="zh-TW" dirty="0" err="1"/>
              <a:t>serverless</a:t>
            </a:r>
            <a:endParaRPr lang="en-US" altLang="zh-TW" dirty="0"/>
          </a:p>
          <a:p>
            <a:pPr lvl="1"/>
            <a:r>
              <a:rPr lang="en-US" altLang="zh-TW" dirty="0"/>
              <a:t>zero-configuration</a:t>
            </a:r>
          </a:p>
          <a:p>
            <a:pPr lvl="1"/>
            <a:r>
              <a:rPr lang="en-US" altLang="zh-TW" dirty="0" smtClean="0"/>
              <a:t>Transactional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ACID</a:t>
            </a:r>
            <a:r>
              <a:rPr lang="zh-TW" altLang="en-US" dirty="0" smtClean="0"/>
              <a:t> 資料庫</a:t>
            </a:r>
            <a:endParaRPr lang="en-US" altLang="zh-TW" dirty="0"/>
          </a:p>
          <a:p>
            <a:r>
              <a:rPr lang="zh-TW" altLang="en-US" dirty="0" smtClean="0"/>
              <a:t>支援 </a:t>
            </a:r>
            <a:r>
              <a:rPr lang="en-US" altLang="zh-TW" dirty="0" smtClean="0"/>
              <a:t>SQL </a:t>
            </a:r>
            <a:r>
              <a:rPr lang="en-US" altLang="zh-TW" dirty="0"/>
              <a:t>92 </a:t>
            </a:r>
            <a:r>
              <a:rPr lang="zh-TW" altLang="en-US" dirty="0" smtClean="0"/>
              <a:t>語法</a:t>
            </a:r>
            <a:endParaRPr lang="en-US" altLang="zh-TW" dirty="0" smtClean="0"/>
          </a:p>
          <a:p>
            <a:r>
              <a:rPr lang="zh-TW" altLang="en-US" dirty="0" smtClean="0"/>
              <a:t>開源</a:t>
            </a:r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56854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600" dirty="0">
                <a:solidFill>
                  <a:srgbClr val="87005F"/>
                </a:solidFill>
                <a:latin typeface="Consolas"/>
              </a:rPr>
              <a:t>import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dirty="0">
                <a:solidFill>
                  <a:srgbClr val="000087"/>
                </a:solidFill>
                <a:latin typeface="Consolas"/>
              </a:rPr>
              <a:t>sqlite3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dirty="0">
                <a:solidFill>
                  <a:srgbClr val="87005F"/>
                </a:solidFill>
                <a:latin typeface="Consolas"/>
              </a:rPr>
              <a:t>as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dirty="0">
                <a:solidFill>
                  <a:srgbClr val="000087"/>
                </a:solidFill>
                <a:latin typeface="Consolas"/>
              </a:rPr>
              <a:t>lite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6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87005F"/>
                </a:solidFill>
                <a:latin typeface="Consolas"/>
              </a:rPr>
              <a:t>import</a:t>
            </a:r>
            <a:r>
              <a:rPr lang="en-US" altLang="zh-TW" sz="16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dirty="0">
                <a:solidFill>
                  <a:srgbClr val="000087"/>
                </a:solidFill>
                <a:latin typeface="Consolas"/>
              </a:rPr>
              <a:t>sys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6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000087"/>
                </a:solidFill>
                <a:latin typeface="Consolas"/>
              </a:rPr>
              <a:t>con</a:t>
            </a:r>
            <a:r>
              <a:rPr lang="en-US" altLang="zh-TW" sz="16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dirty="0">
                <a:solidFill>
                  <a:srgbClr val="00005F"/>
                </a:solidFill>
                <a:latin typeface="Consolas"/>
              </a:rPr>
              <a:t>=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dirty="0">
                <a:solidFill>
                  <a:srgbClr val="87005F"/>
                </a:solidFill>
                <a:latin typeface="Consolas"/>
              </a:rPr>
              <a:t>None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6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87005F"/>
                </a:solidFill>
                <a:latin typeface="Consolas"/>
              </a:rPr>
              <a:t>try</a:t>
            </a:r>
            <a:r>
              <a:rPr lang="en-US" altLang="zh-TW" sz="1600" dirty="0">
                <a:solidFill>
                  <a:srgbClr val="00005F"/>
                </a:solidFill>
                <a:latin typeface="Consolas"/>
              </a:rPr>
              <a:t>: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6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zh-TW" altLang="en-US" sz="1600" dirty="0" smtClean="0">
                <a:solidFill>
                  <a:srgbClr val="000087"/>
                </a:solidFill>
                <a:latin typeface="Consolas"/>
              </a:rPr>
              <a:t>    </a:t>
            </a:r>
            <a:r>
              <a:rPr lang="en-US" altLang="zh-TW" sz="1600" dirty="0" smtClean="0">
                <a:solidFill>
                  <a:srgbClr val="000087"/>
                </a:solidFill>
                <a:latin typeface="Consolas"/>
              </a:rPr>
              <a:t>con</a:t>
            </a:r>
            <a:r>
              <a:rPr lang="en-US" altLang="zh-TW" sz="16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dirty="0">
                <a:solidFill>
                  <a:srgbClr val="00005F"/>
                </a:solidFill>
                <a:latin typeface="Consolas"/>
              </a:rPr>
              <a:t>=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dirty="0" err="1">
                <a:solidFill>
                  <a:srgbClr val="000087"/>
                </a:solidFill>
                <a:latin typeface="Consolas"/>
              </a:rPr>
              <a:t>lite</a:t>
            </a:r>
            <a:r>
              <a:rPr lang="en-US" altLang="zh-TW" sz="1600" dirty="0" err="1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600" dirty="0" err="1">
                <a:solidFill>
                  <a:srgbClr val="000087"/>
                </a:solidFill>
                <a:latin typeface="Consolas"/>
              </a:rPr>
              <a:t>connect</a:t>
            </a:r>
            <a:r>
              <a:rPr lang="en-US" altLang="zh-TW" sz="1600" dirty="0">
                <a:solidFill>
                  <a:srgbClr val="00005F"/>
                </a:solidFill>
                <a:latin typeface="Consolas"/>
              </a:rPr>
              <a:t>(</a:t>
            </a:r>
            <a:r>
              <a:rPr lang="en-US" altLang="zh-TW" sz="1600" dirty="0" err="1">
                <a:solidFill>
                  <a:srgbClr val="000087"/>
                </a:solidFill>
                <a:latin typeface="Consolas"/>
              </a:rPr>
              <a:t>dbname</a:t>
            </a:r>
            <a:r>
              <a:rPr lang="en-US" altLang="zh-TW" sz="1600" dirty="0">
                <a:solidFill>
                  <a:srgbClr val="00005F"/>
                </a:solidFill>
                <a:latin typeface="Consolas"/>
              </a:rPr>
              <a:t>)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i="1" dirty="0">
                <a:solidFill>
                  <a:srgbClr val="87875F"/>
                </a:solidFill>
                <a:latin typeface="Consolas"/>
              </a:rPr>
              <a:t># connect to database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6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zh-TW" altLang="en-US" sz="1600" dirty="0" smtClean="0">
                <a:solidFill>
                  <a:srgbClr val="000087"/>
                </a:solidFill>
                <a:latin typeface="Consolas"/>
              </a:rPr>
              <a:t>    </a:t>
            </a:r>
            <a:r>
              <a:rPr lang="en-US" altLang="zh-TW" sz="1600" dirty="0" smtClean="0">
                <a:solidFill>
                  <a:srgbClr val="000087"/>
                </a:solidFill>
                <a:latin typeface="Consolas"/>
              </a:rPr>
              <a:t>cur</a:t>
            </a:r>
            <a:r>
              <a:rPr lang="en-US" altLang="zh-TW" sz="16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dirty="0">
                <a:solidFill>
                  <a:srgbClr val="00005F"/>
                </a:solidFill>
                <a:latin typeface="Consolas"/>
              </a:rPr>
              <a:t>=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dirty="0" err="1">
                <a:solidFill>
                  <a:srgbClr val="000087"/>
                </a:solidFill>
                <a:latin typeface="Consolas"/>
              </a:rPr>
              <a:t>con</a:t>
            </a:r>
            <a:r>
              <a:rPr lang="en-US" altLang="zh-TW" sz="1600" dirty="0" err="1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600" dirty="0" err="1">
                <a:solidFill>
                  <a:srgbClr val="000087"/>
                </a:solidFill>
                <a:latin typeface="Consolas"/>
              </a:rPr>
              <a:t>cursor</a:t>
            </a:r>
            <a:r>
              <a:rPr lang="en-US" altLang="zh-TW" sz="1600" dirty="0">
                <a:solidFill>
                  <a:srgbClr val="00005F"/>
                </a:solidFill>
                <a:latin typeface="Consolas"/>
              </a:rPr>
              <a:t>()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i="1" dirty="0">
                <a:solidFill>
                  <a:srgbClr val="87875F"/>
                </a:solidFill>
                <a:latin typeface="Consolas"/>
              </a:rPr>
              <a:t># create cursor </a:t>
            </a:r>
            <a:endParaRPr lang="en-US" altLang="zh-TW" sz="1600" i="1" dirty="0" smtClean="0">
              <a:solidFill>
                <a:srgbClr val="87875F"/>
              </a:solidFill>
              <a:latin typeface="Consolas"/>
            </a:endParaRPr>
          </a:p>
          <a:p>
            <a:pPr marL="0" indent="0">
              <a:buNone/>
            </a:pPr>
            <a:r>
              <a:rPr lang="zh-TW" altLang="en-US" sz="1600" dirty="0" smtClean="0">
                <a:solidFill>
                  <a:srgbClr val="000087"/>
                </a:solidFill>
                <a:latin typeface="Consolas"/>
              </a:rPr>
              <a:t>    </a:t>
            </a:r>
            <a:r>
              <a:rPr lang="en-US" altLang="zh-TW" sz="1600" dirty="0" err="1" smtClean="0">
                <a:solidFill>
                  <a:srgbClr val="000087"/>
                </a:solidFill>
                <a:latin typeface="Consolas"/>
              </a:rPr>
              <a:t>cur</a:t>
            </a:r>
            <a:r>
              <a:rPr lang="en-US" altLang="zh-TW" sz="1600" dirty="0" err="1" smtClean="0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600" dirty="0" err="1" smtClean="0">
                <a:solidFill>
                  <a:srgbClr val="000087"/>
                </a:solidFill>
                <a:latin typeface="Consolas"/>
              </a:rPr>
              <a:t>execute</a:t>
            </a:r>
            <a:r>
              <a:rPr lang="en-US" altLang="zh-TW" sz="1600" dirty="0" smtClean="0">
                <a:solidFill>
                  <a:srgbClr val="00005F"/>
                </a:solidFill>
                <a:latin typeface="Consolas"/>
              </a:rPr>
              <a:t>(</a:t>
            </a:r>
            <a:r>
              <a:rPr lang="en-US" altLang="zh-TW" sz="1600" dirty="0" smtClean="0">
                <a:solidFill>
                  <a:srgbClr val="005F5F"/>
                </a:solidFill>
                <a:latin typeface="Consolas"/>
              </a:rPr>
              <a:t>‘SELECT </a:t>
            </a:r>
            <a:r>
              <a:rPr lang="en-US" altLang="zh-TW" sz="1600" dirty="0">
                <a:solidFill>
                  <a:srgbClr val="005F5F"/>
                </a:solidFill>
                <a:latin typeface="Consolas"/>
              </a:rPr>
              <a:t>SQLITE_VERSION</a:t>
            </a:r>
            <a:r>
              <a:rPr lang="en-US" altLang="zh-TW" sz="1600" dirty="0" smtClean="0">
                <a:solidFill>
                  <a:srgbClr val="005F5F"/>
                </a:solidFill>
                <a:latin typeface="Consolas"/>
              </a:rPr>
              <a:t>()’</a:t>
            </a:r>
            <a:r>
              <a:rPr lang="en-US" altLang="zh-TW" sz="1600" dirty="0" smtClean="0">
                <a:solidFill>
                  <a:srgbClr val="00005F"/>
                </a:solidFill>
                <a:latin typeface="Consolas"/>
              </a:rPr>
              <a:t>)</a:t>
            </a:r>
            <a:r>
              <a:rPr lang="en-US" altLang="zh-TW" sz="16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i="1" dirty="0">
                <a:solidFill>
                  <a:srgbClr val="87875F"/>
                </a:solidFill>
                <a:latin typeface="Consolas"/>
              </a:rPr>
              <a:t># </a:t>
            </a:r>
            <a:r>
              <a:rPr lang="en-US" altLang="zh-TW" sz="1600" i="1" dirty="0" err="1">
                <a:solidFill>
                  <a:srgbClr val="87875F"/>
                </a:solidFill>
                <a:latin typeface="Consolas"/>
              </a:rPr>
              <a:t>selece</a:t>
            </a:r>
            <a:r>
              <a:rPr lang="en-US" altLang="zh-TW" sz="1600" i="1" dirty="0">
                <a:solidFill>
                  <a:srgbClr val="87875F"/>
                </a:solidFill>
                <a:latin typeface="Consolas"/>
              </a:rPr>
              <a:t> database version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zh-TW" altLang="en-US" sz="1600" dirty="0" smtClean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6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zh-TW" altLang="en-US" sz="16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zh-TW" altLang="en-US" sz="1600" dirty="0" smtClean="0">
                <a:solidFill>
                  <a:srgbClr val="5F5F00"/>
                </a:solidFill>
                <a:latin typeface="Consolas"/>
              </a:rPr>
              <a:t>   </a:t>
            </a:r>
            <a:r>
              <a:rPr lang="en-US" altLang="zh-TW" sz="1600" dirty="0" smtClean="0">
                <a:solidFill>
                  <a:srgbClr val="000087"/>
                </a:solidFill>
                <a:latin typeface="Consolas"/>
              </a:rPr>
              <a:t>data</a:t>
            </a:r>
            <a:r>
              <a:rPr lang="en-US" altLang="zh-TW" sz="16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dirty="0">
                <a:solidFill>
                  <a:srgbClr val="00005F"/>
                </a:solidFill>
                <a:latin typeface="Consolas"/>
              </a:rPr>
              <a:t>=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dirty="0" err="1" smtClean="0">
                <a:solidFill>
                  <a:srgbClr val="000087"/>
                </a:solidFill>
                <a:latin typeface="Consolas"/>
              </a:rPr>
              <a:t>cur</a:t>
            </a:r>
            <a:r>
              <a:rPr lang="en-US" altLang="zh-TW" sz="1600" dirty="0" err="1" smtClean="0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600" dirty="0" err="1" smtClean="0">
                <a:solidFill>
                  <a:srgbClr val="000087"/>
                </a:solidFill>
                <a:latin typeface="Consolas"/>
              </a:rPr>
              <a:t>fetchone</a:t>
            </a:r>
            <a:r>
              <a:rPr lang="en-US" altLang="zh-TW" sz="1600" dirty="0">
                <a:solidFill>
                  <a:srgbClr val="00005F"/>
                </a:solidFill>
                <a:latin typeface="Consolas"/>
              </a:rPr>
              <a:t>()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i="1" dirty="0">
                <a:solidFill>
                  <a:srgbClr val="87875F"/>
                </a:solidFill>
                <a:latin typeface="Consolas"/>
              </a:rPr>
              <a:t># fetch one data at a time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6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zh-TW" altLang="en-US" sz="1600" dirty="0" smtClean="0">
                <a:solidFill>
                  <a:srgbClr val="87005F"/>
                </a:solidFill>
                <a:latin typeface="Consolas"/>
              </a:rPr>
              <a:t>    </a:t>
            </a:r>
            <a:r>
              <a:rPr lang="en-US" altLang="zh-TW" sz="1600" dirty="0" smtClean="0">
                <a:solidFill>
                  <a:srgbClr val="87005F"/>
                </a:solidFill>
                <a:latin typeface="Consolas"/>
              </a:rPr>
              <a:t>print</a:t>
            </a:r>
            <a:r>
              <a:rPr lang="en-US" altLang="zh-TW" sz="16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dirty="0">
                <a:solidFill>
                  <a:srgbClr val="005F5F"/>
                </a:solidFill>
                <a:latin typeface="Consolas"/>
              </a:rPr>
              <a:t>"SQLite version: %s"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dirty="0">
                <a:solidFill>
                  <a:srgbClr val="00005F"/>
                </a:solidFill>
                <a:latin typeface="Consolas"/>
              </a:rPr>
              <a:t>%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dirty="0">
                <a:solidFill>
                  <a:srgbClr val="000087"/>
                </a:solidFill>
                <a:latin typeface="Consolas"/>
              </a:rPr>
              <a:t>data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6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87005F"/>
                </a:solidFill>
                <a:latin typeface="Consolas"/>
              </a:rPr>
              <a:t>except</a:t>
            </a:r>
            <a:r>
              <a:rPr lang="en-US" altLang="zh-TW" sz="16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dirty="0" err="1">
                <a:solidFill>
                  <a:srgbClr val="000087"/>
                </a:solidFill>
                <a:latin typeface="Consolas"/>
              </a:rPr>
              <a:t>lite</a:t>
            </a:r>
            <a:r>
              <a:rPr lang="en-US" altLang="zh-TW" sz="1600" dirty="0" err="1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600" dirty="0" err="1">
                <a:solidFill>
                  <a:srgbClr val="000087"/>
                </a:solidFill>
                <a:latin typeface="Consolas"/>
              </a:rPr>
              <a:t>Error</a:t>
            </a:r>
            <a:r>
              <a:rPr lang="en-US" altLang="zh-TW" sz="1600" dirty="0">
                <a:solidFill>
                  <a:srgbClr val="00005F"/>
                </a:solidFill>
                <a:latin typeface="Consolas"/>
              </a:rPr>
              <a:t>,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dirty="0">
                <a:solidFill>
                  <a:srgbClr val="000087"/>
                </a:solidFill>
                <a:latin typeface="Consolas"/>
              </a:rPr>
              <a:t>e</a:t>
            </a:r>
            <a:r>
              <a:rPr lang="en-US" altLang="zh-TW" sz="1600" dirty="0">
                <a:solidFill>
                  <a:srgbClr val="00005F"/>
                </a:solidFill>
                <a:latin typeface="Consolas"/>
              </a:rPr>
              <a:t>: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6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zh-TW" altLang="en-US" sz="1600" dirty="0" smtClean="0">
                <a:solidFill>
                  <a:srgbClr val="87005F"/>
                </a:solidFill>
                <a:latin typeface="Consolas"/>
              </a:rPr>
              <a:t>    </a:t>
            </a:r>
            <a:r>
              <a:rPr lang="en-US" altLang="zh-TW" sz="1600" dirty="0" smtClean="0">
                <a:solidFill>
                  <a:srgbClr val="87005F"/>
                </a:solidFill>
                <a:latin typeface="Consolas"/>
              </a:rPr>
              <a:t>print</a:t>
            </a:r>
            <a:r>
              <a:rPr lang="en-US" altLang="zh-TW" sz="16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dirty="0">
                <a:solidFill>
                  <a:srgbClr val="005F5F"/>
                </a:solidFill>
                <a:latin typeface="Consolas"/>
              </a:rPr>
              <a:t>"Error %s:"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dirty="0">
                <a:solidFill>
                  <a:srgbClr val="00005F"/>
                </a:solidFill>
                <a:latin typeface="Consolas"/>
              </a:rPr>
              <a:t>%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dirty="0" err="1">
                <a:solidFill>
                  <a:srgbClr val="000087"/>
                </a:solidFill>
                <a:latin typeface="Consolas"/>
              </a:rPr>
              <a:t>e</a:t>
            </a:r>
            <a:r>
              <a:rPr lang="en-US" altLang="zh-TW" sz="1600" dirty="0" err="1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600" dirty="0" err="1">
                <a:solidFill>
                  <a:srgbClr val="000087"/>
                </a:solidFill>
                <a:latin typeface="Consolas"/>
              </a:rPr>
              <a:t>args</a:t>
            </a:r>
            <a:r>
              <a:rPr lang="en-US" altLang="zh-TW" sz="1600" dirty="0">
                <a:solidFill>
                  <a:srgbClr val="00005F"/>
                </a:solidFill>
                <a:latin typeface="Consolas"/>
              </a:rPr>
              <a:t>[</a:t>
            </a:r>
            <a:r>
              <a:rPr lang="en-US" altLang="zh-TW" sz="1600" dirty="0">
                <a:solidFill>
                  <a:srgbClr val="005F00"/>
                </a:solidFill>
                <a:latin typeface="Consolas"/>
              </a:rPr>
              <a:t>0</a:t>
            </a:r>
            <a:r>
              <a:rPr lang="en-US" altLang="zh-TW" sz="1600" dirty="0">
                <a:solidFill>
                  <a:srgbClr val="00005F"/>
                </a:solidFill>
                <a:latin typeface="Consolas"/>
              </a:rPr>
              <a:t>]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dirty="0" err="1">
                <a:solidFill>
                  <a:srgbClr val="000087"/>
                </a:solidFill>
                <a:latin typeface="Consolas"/>
              </a:rPr>
              <a:t>sys</a:t>
            </a:r>
            <a:r>
              <a:rPr lang="en-US" altLang="zh-TW" sz="1600" dirty="0" err="1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600" dirty="0" err="1">
                <a:solidFill>
                  <a:srgbClr val="000087"/>
                </a:solidFill>
                <a:latin typeface="Consolas"/>
              </a:rPr>
              <a:t>exit</a:t>
            </a:r>
            <a:r>
              <a:rPr lang="en-US" altLang="zh-TW" sz="1600" dirty="0">
                <a:solidFill>
                  <a:srgbClr val="00005F"/>
                </a:solidFill>
                <a:latin typeface="Consolas"/>
              </a:rPr>
              <a:t>(</a:t>
            </a:r>
            <a:r>
              <a:rPr lang="en-US" altLang="zh-TW" sz="1600" dirty="0">
                <a:solidFill>
                  <a:srgbClr val="005F00"/>
                </a:solidFill>
                <a:latin typeface="Consolas"/>
              </a:rPr>
              <a:t>1</a:t>
            </a:r>
            <a:r>
              <a:rPr lang="en-US" altLang="zh-TW" sz="1600" dirty="0">
                <a:solidFill>
                  <a:srgbClr val="00005F"/>
                </a:solidFill>
                <a:latin typeface="Consolas"/>
              </a:rPr>
              <a:t>)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6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87005F"/>
                </a:solidFill>
                <a:latin typeface="Consolas"/>
              </a:rPr>
              <a:t>finally</a:t>
            </a:r>
            <a:r>
              <a:rPr lang="en-US" altLang="zh-TW" sz="1600" dirty="0">
                <a:solidFill>
                  <a:srgbClr val="00005F"/>
                </a:solidFill>
                <a:latin typeface="Consolas"/>
              </a:rPr>
              <a:t>: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6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zh-TW" altLang="en-US" sz="1600" dirty="0" smtClean="0">
                <a:solidFill>
                  <a:srgbClr val="87005F"/>
                </a:solidFill>
                <a:latin typeface="Consolas"/>
              </a:rPr>
              <a:t>    </a:t>
            </a:r>
            <a:r>
              <a:rPr lang="en-US" altLang="zh-TW" sz="1600" dirty="0" smtClean="0">
                <a:solidFill>
                  <a:srgbClr val="87005F"/>
                </a:solidFill>
                <a:latin typeface="Consolas"/>
              </a:rPr>
              <a:t>if</a:t>
            </a:r>
            <a:r>
              <a:rPr lang="en-US" altLang="zh-TW" sz="16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dirty="0">
                <a:solidFill>
                  <a:srgbClr val="000087"/>
                </a:solidFill>
                <a:latin typeface="Consolas"/>
              </a:rPr>
              <a:t>con</a:t>
            </a:r>
            <a:r>
              <a:rPr lang="en-US" altLang="zh-TW" sz="1600" dirty="0">
                <a:solidFill>
                  <a:srgbClr val="00005F"/>
                </a:solidFill>
                <a:latin typeface="Consolas"/>
              </a:rPr>
              <a:t>: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6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zh-TW" altLang="en-US" sz="16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zh-TW" altLang="en-US" sz="1600" dirty="0" smtClean="0">
                <a:solidFill>
                  <a:srgbClr val="5F5F00"/>
                </a:solidFill>
                <a:latin typeface="Consolas"/>
              </a:rPr>
              <a:t>       </a:t>
            </a:r>
            <a:r>
              <a:rPr lang="en-US" altLang="zh-TW" sz="1600" dirty="0" err="1" smtClean="0">
                <a:solidFill>
                  <a:srgbClr val="000087"/>
                </a:solidFill>
                <a:latin typeface="Consolas"/>
              </a:rPr>
              <a:t>con</a:t>
            </a:r>
            <a:r>
              <a:rPr lang="en-US" altLang="zh-TW" sz="1600" dirty="0" err="1" smtClean="0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600" dirty="0" err="1" smtClean="0">
                <a:solidFill>
                  <a:srgbClr val="000087"/>
                </a:solidFill>
                <a:latin typeface="Consolas"/>
              </a:rPr>
              <a:t>close</a:t>
            </a:r>
            <a:r>
              <a:rPr lang="en-US" altLang="zh-TW" sz="1600" dirty="0">
                <a:solidFill>
                  <a:srgbClr val="00005F"/>
                </a:solidFill>
                <a:latin typeface="Consolas"/>
              </a:rPr>
              <a:t>()</a:t>
            </a:r>
            <a:endParaRPr lang="en-US" altLang="zh-TW" sz="1600" dirty="0"/>
          </a:p>
          <a:p>
            <a:pPr marL="0" indent="0">
              <a:buNone/>
            </a:pPr>
            <a:endParaRPr lang="zh-TW" altLang="en-US" sz="16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python </a:t>
            </a:r>
            <a:r>
              <a:rPr lang="zh-TW" altLang="en-US" dirty="0" smtClean="0"/>
              <a:t>連結</a:t>
            </a:r>
            <a:r>
              <a:rPr lang="en-US" altLang="zh-TW" dirty="0" smtClean="0"/>
              <a:t>SQLite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77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6273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87005F"/>
                </a:solidFill>
                <a:highlight>
                  <a:srgbClr val="FFFFFF"/>
                </a:highlight>
              </a:rPr>
              <a:t>with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con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cur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con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cursor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dirty="0">
                <a:solidFill>
                  <a:srgbClr val="87875F"/>
                </a:solidFill>
                <a:highlight>
                  <a:srgbClr val="FFFFFF"/>
                </a:highlight>
              </a:rPr>
              <a:t># Read Meta Information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cur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execute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"PRAGMA </a:t>
            </a:r>
            <a:r>
              <a:rPr lang="en-US" altLang="zh-TW" sz="2000" dirty="0" err="1">
                <a:solidFill>
                  <a:srgbClr val="005F5F"/>
                </a:solidFill>
                <a:highlight>
                  <a:srgbClr val="FFFFFF"/>
                </a:highlight>
              </a:rPr>
              <a:t>table_info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005F5F"/>
                </a:solidFill>
                <a:highlight>
                  <a:srgbClr val="FFFFFF"/>
                </a:highlight>
              </a:rPr>
              <a:t>PhoneAddress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)"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rows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cur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fetchall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dirty="0">
                <a:solidFill>
                  <a:srgbClr val="87005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row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87005F"/>
                </a:solidFill>
                <a:highlight>
                  <a:srgbClr val="FFFFFF"/>
                </a:highlight>
              </a:rPr>
              <a:t>in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rows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TW" sz="2000" dirty="0">
                <a:solidFill>
                  <a:srgbClr val="87005F"/>
                </a:solidFill>
                <a:highlight>
                  <a:srgbClr val="FFFFFF"/>
                </a:highlight>
              </a:rPr>
              <a:t>print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smtClean="0">
                <a:solidFill>
                  <a:srgbClr val="000087"/>
                </a:solidFill>
                <a:highlight>
                  <a:srgbClr val="FFFFFF"/>
                </a:highlight>
              </a:rPr>
              <a:t>row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python </a:t>
            </a:r>
            <a:r>
              <a:rPr lang="zh-TW" altLang="en-US" dirty="0"/>
              <a:t>連結</a:t>
            </a:r>
            <a:r>
              <a:rPr lang="en-US" altLang="zh-TW" dirty="0"/>
              <a:t>SQLite (2)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78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367749"/>
      </p:ext>
    </p:extLst>
  </p:cSld>
  <p:clrMapOvr>
    <a:masterClrMapping/>
  </p:clrMapOvr>
  <p:transition spd="slow">
    <p:pull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200" dirty="0">
                <a:solidFill>
                  <a:srgbClr val="87005F"/>
                </a:solidFill>
                <a:latin typeface="Consolas"/>
              </a:rPr>
              <a:t>import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srgbClr val="000087"/>
                </a:solidFill>
                <a:latin typeface="Consolas"/>
              </a:rPr>
              <a:t>sqlite3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srgbClr val="87005F"/>
                </a:solidFill>
                <a:latin typeface="Consolas"/>
              </a:rPr>
              <a:t>as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srgbClr val="000087"/>
                </a:solidFill>
                <a:latin typeface="Consolas"/>
              </a:rPr>
              <a:t>lite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2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200" dirty="0" smtClean="0">
                <a:solidFill>
                  <a:srgbClr val="87005F"/>
                </a:solidFill>
                <a:latin typeface="Consolas"/>
              </a:rPr>
              <a:t>import</a:t>
            </a:r>
            <a:r>
              <a:rPr lang="en-US" altLang="zh-TW" sz="12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srgbClr val="000087"/>
                </a:solidFill>
                <a:latin typeface="Consolas"/>
              </a:rPr>
              <a:t>sys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2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200" dirty="0" smtClean="0">
                <a:solidFill>
                  <a:srgbClr val="000087"/>
                </a:solidFill>
                <a:latin typeface="Consolas"/>
              </a:rPr>
              <a:t>con</a:t>
            </a:r>
            <a:r>
              <a:rPr lang="en-US" altLang="zh-TW" sz="12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=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200" dirty="0" err="1">
                <a:solidFill>
                  <a:srgbClr val="000087"/>
                </a:solidFill>
                <a:latin typeface="Consolas"/>
              </a:rPr>
              <a:t>lite</a:t>
            </a:r>
            <a:r>
              <a:rPr lang="en-US" altLang="zh-TW" sz="1200" dirty="0" err="1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200" dirty="0" err="1">
                <a:solidFill>
                  <a:srgbClr val="000087"/>
                </a:solidFill>
                <a:latin typeface="Consolas"/>
              </a:rPr>
              <a:t>connect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(</a:t>
            </a:r>
            <a:r>
              <a:rPr lang="en-US" altLang="zh-TW" sz="1200" dirty="0">
                <a:solidFill>
                  <a:srgbClr val="005F5F"/>
                </a:solidFill>
                <a:latin typeface="Consolas"/>
              </a:rPr>
              <a:t>"</a:t>
            </a:r>
            <a:r>
              <a:rPr lang="en-US" altLang="zh-TW" sz="1200" dirty="0" err="1">
                <a:solidFill>
                  <a:srgbClr val="005F5F"/>
                </a:solidFill>
                <a:latin typeface="Consolas"/>
              </a:rPr>
              <a:t>test.db</a:t>
            </a:r>
            <a:r>
              <a:rPr lang="en-US" altLang="zh-TW" sz="1200" dirty="0">
                <a:solidFill>
                  <a:srgbClr val="005F5F"/>
                </a:solidFill>
                <a:latin typeface="Consolas"/>
              </a:rPr>
              <a:t>"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)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2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200" dirty="0" smtClean="0">
                <a:solidFill>
                  <a:srgbClr val="87005F"/>
                </a:solidFill>
                <a:latin typeface="Consolas"/>
              </a:rPr>
              <a:t>with</a:t>
            </a:r>
            <a:r>
              <a:rPr lang="en-US" altLang="zh-TW" sz="12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srgbClr val="000087"/>
                </a:solidFill>
                <a:latin typeface="Consolas"/>
              </a:rPr>
              <a:t>con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: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2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200" dirty="0" smtClean="0">
                <a:solidFill>
                  <a:srgbClr val="000087"/>
                </a:solidFill>
                <a:latin typeface="Consolas"/>
              </a:rPr>
              <a:t>    cur</a:t>
            </a:r>
            <a:r>
              <a:rPr lang="en-US" altLang="zh-TW" sz="12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=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200" dirty="0" err="1">
                <a:solidFill>
                  <a:srgbClr val="000087"/>
                </a:solidFill>
                <a:latin typeface="Consolas"/>
              </a:rPr>
              <a:t>con</a:t>
            </a:r>
            <a:r>
              <a:rPr lang="en-US" altLang="zh-TW" sz="1200" dirty="0" err="1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200" dirty="0" err="1">
                <a:solidFill>
                  <a:srgbClr val="000087"/>
                </a:solidFill>
                <a:latin typeface="Consolas"/>
              </a:rPr>
              <a:t>cursor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()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200" i="1" dirty="0">
                <a:solidFill>
                  <a:srgbClr val="87875F"/>
                </a:solidFill>
                <a:latin typeface="Consolas"/>
              </a:rPr>
              <a:t># Drop Table If </a:t>
            </a:r>
            <a:r>
              <a:rPr lang="en-US" altLang="zh-TW" sz="1200" i="1" dirty="0" err="1">
                <a:solidFill>
                  <a:srgbClr val="87875F"/>
                </a:solidFill>
                <a:latin typeface="Consolas"/>
              </a:rPr>
              <a:t>Exisits</a:t>
            </a:r>
            <a:r>
              <a:rPr lang="en-US" altLang="zh-TW" sz="1200" i="1" dirty="0">
                <a:solidFill>
                  <a:srgbClr val="87875F"/>
                </a:solidFill>
                <a:latin typeface="Consolas"/>
              </a:rPr>
              <a:t> </a:t>
            </a:r>
            <a:endParaRPr lang="en-US" altLang="zh-TW" sz="1200" i="1" dirty="0" smtClean="0">
              <a:solidFill>
                <a:srgbClr val="87875F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200" dirty="0" smtClean="0">
                <a:solidFill>
                  <a:srgbClr val="000087"/>
                </a:solidFill>
                <a:latin typeface="Consolas"/>
              </a:rPr>
              <a:t>    </a:t>
            </a:r>
            <a:r>
              <a:rPr lang="en-US" altLang="zh-TW" sz="1200" dirty="0" err="1" smtClean="0">
                <a:solidFill>
                  <a:srgbClr val="000087"/>
                </a:solidFill>
                <a:latin typeface="Consolas"/>
              </a:rPr>
              <a:t>cur</a:t>
            </a:r>
            <a:r>
              <a:rPr lang="en-US" altLang="zh-TW" sz="1200" dirty="0" err="1" smtClean="0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200" dirty="0" err="1" smtClean="0">
                <a:solidFill>
                  <a:srgbClr val="000087"/>
                </a:solidFill>
                <a:latin typeface="Consolas"/>
              </a:rPr>
              <a:t>execute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(</a:t>
            </a:r>
            <a:r>
              <a:rPr lang="en-US" altLang="zh-TW" sz="1200" dirty="0">
                <a:solidFill>
                  <a:srgbClr val="005F5F"/>
                </a:solidFill>
                <a:latin typeface="Consolas"/>
              </a:rPr>
              <a:t>"DROP TABLE IF EXISTS </a:t>
            </a:r>
            <a:r>
              <a:rPr lang="en-US" altLang="zh-TW" sz="1200" dirty="0" err="1">
                <a:solidFill>
                  <a:srgbClr val="005F5F"/>
                </a:solidFill>
                <a:latin typeface="Consolas"/>
              </a:rPr>
              <a:t>PhoneAddress</a:t>
            </a:r>
            <a:r>
              <a:rPr lang="en-US" altLang="zh-TW" sz="1200" dirty="0">
                <a:solidFill>
                  <a:srgbClr val="005F5F"/>
                </a:solidFill>
                <a:latin typeface="Consolas"/>
              </a:rPr>
              <a:t>"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)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2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200" dirty="0" smtClean="0">
                <a:solidFill>
                  <a:srgbClr val="000087"/>
                </a:solidFill>
                <a:latin typeface="Consolas"/>
              </a:rPr>
              <a:t>    </a:t>
            </a:r>
            <a:r>
              <a:rPr lang="en-US" altLang="zh-TW" sz="1200" dirty="0" err="1" smtClean="0">
                <a:solidFill>
                  <a:srgbClr val="000087"/>
                </a:solidFill>
                <a:latin typeface="Consolas"/>
              </a:rPr>
              <a:t>cur</a:t>
            </a:r>
            <a:r>
              <a:rPr lang="en-US" altLang="zh-TW" sz="1200" dirty="0" err="1" smtClean="0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200" dirty="0" err="1" smtClean="0">
                <a:solidFill>
                  <a:srgbClr val="000087"/>
                </a:solidFill>
                <a:latin typeface="Consolas"/>
              </a:rPr>
              <a:t>execute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(</a:t>
            </a:r>
            <a:r>
              <a:rPr lang="en-US" altLang="zh-TW" sz="1200" dirty="0">
                <a:solidFill>
                  <a:srgbClr val="005F5F"/>
                </a:solidFill>
                <a:latin typeface="Consolas"/>
              </a:rPr>
              <a:t>"CREATE TABLE </a:t>
            </a:r>
            <a:r>
              <a:rPr lang="en-US" altLang="zh-TW" sz="1200" dirty="0" err="1">
                <a:solidFill>
                  <a:srgbClr val="005F5F"/>
                </a:solidFill>
                <a:latin typeface="Consolas"/>
              </a:rPr>
              <a:t>PhoneAddress</a:t>
            </a:r>
            <a:r>
              <a:rPr lang="en-US" altLang="zh-TW" sz="1200" dirty="0">
                <a:solidFill>
                  <a:srgbClr val="005F5F"/>
                </a:solidFill>
                <a:latin typeface="Consolas"/>
              </a:rPr>
              <a:t>(phone CHAR(10) PRIMARY KEY, address TEXT, name TEXT unique, age INT NOT NULL)"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)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2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200" dirty="0" smtClean="0">
                <a:solidFill>
                  <a:srgbClr val="000087"/>
                </a:solidFill>
                <a:latin typeface="Consolas"/>
              </a:rPr>
              <a:t>    </a:t>
            </a:r>
            <a:r>
              <a:rPr lang="en-US" altLang="zh-TW" sz="1200" dirty="0" err="1" smtClean="0">
                <a:solidFill>
                  <a:srgbClr val="000087"/>
                </a:solidFill>
                <a:latin typeface="Consolas"/>
              </a:rPr>
              <a:t>cur</a:t>
            </a:r>
            <a:r>
              <a:rPr lang="en-US" altLang="zh-TW" sz="1200" dirty="0" err="1" smtClean="0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200" dirty="0" err="1" smtClean="0">
                <a:solidFill>
                  <a:srgbClr val="000087"/>
                </a:solidFill>
                <a:latin typeface="Consolas"/>
              </a:rPr>
              <a:t>execute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(</a:t>
            </a:r>
            <a:r>
              <a:rPr lang="en-US" altLang="zh-TW" sz="1200" dirty="0">
                <a:solidFill>
                  <a:srgbClr val="005F5F"/>
                </a:solidFill>
                <a:latin typeface="Consolas"/>
              </a:rPr>
              <a:t>"INSERT INTO </a:t>
            </a:r>
            <a:r>
              <a:rPr lang="en-US" altLang="zh-TW" sz="1200" dirty="0" err="1">
                <a:solidFill>
                  <a:srgbClr val="005F5F"/>
                </a:solidFill>
                <a:latin typeface="Consolas"/>
              </a:rPr>
              <a:t>PhoneAddress</a:t>
            </a:r>
            <a:r>
              <a:rPr lang="en-US" altLang="zh-TW" sz="1200" dirty="0">
                <a:solidFill>
                  <a:srgbClr val="005F5F"/>
                </a:solidFill>
                <a:latin typeface="Consolas"/>
              </a:rPr>
              <a:t> VALUES('0912173381','United State','</a:t>
            </a:r>
            <a:r>
              <a:rPr lang="en-US" altLang="zh-TW" sz="1200" dirty="0" err="1">
                <a:solidFill>
                  <a:srgbClr val="005F5F"/>
                </a:solidFill>
                <a:latin typeface="Consolas"/>
              </a:rPr>
              <a:t>Jhon</a:t>
            </a:r>
            <a:r>
              <a:rPr lang="en-US" altLang="zh-TW" sz="1200" dirty="0">
                <a:solidFill>
                  <a:srgbClr val="005F5F"/>
                </a:solidFill>
                <a:latin typeface="Consolas"/>
              </a:rPr>
              <a:t> Doe',53)"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)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2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200" dirty="0" smtClean="0">
                <a:solidFill>
                  <a:srgbClr val="000087"/>
                </a:solidFill>
                <a:latin typeface="Consolas"/>
              </a:rPr>
              <a:t>    </a:t>
            </a:r>
            <a:r>
              <a:rPr lang="en-US" altLang="zh-TW" sz="1200" dirty="0" err="1" smtClean="0">
                <a:solidFill>
                  <a:srgbClr val="000087"/>
                </a:solidFill>
                <a:latin typeface="Consolas"/>
              </a:rPr>
              <a:t>cur</a:t>
            </a:r>
            <a:r>
              <a:rPr lang="en-US" altLang="zh-TW" sz="1200" dirty="0" err="1" smtClean="0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200" dirty="0" err="1" smtClean="0">
                <a:solidFill>
                  <a:srgbClr val="000087"/>
                </a:solidFill>
                <a:latin typeface="Consolas"/>
              </a:rPr>
              <a:t>execute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(</a:t>
            </a:r>
            <a:r>
              <a:rPr lang="en-US" altLang="zh-TW" sz="1200" dirty="0">
                <a:solidFill>
                  <a:srgbClr val="005F5F"/>
                </a:solidFill>
                <a:latin typeface="Consolas"/>
              </a:rPr>
              <a:t>"INSERT INTO </a:t>
            </a:r>
            <a:r>
              <a:rPr lang="en-US" altLang="zh-TW" sz="1200" dirty="0" err="1">
                <a:solidFill>
                  <a:srgbClr val="005F5F"/>
                </a:solidFill>
                <a:latin typeface="Consolas"/>
              </a:rPr>
              <a:t>PhoneAddress</a:t>
            </a:r>
            <a:r>
              <a:rPr lang="en-US" altLang="zh-TW" sz="1200" dirty="0">
                <a:solidFill>
                  <a:srgbClr val="005F5F"/>
                </a:solidFill>
                <a:latin typeface="Consolas"/>
              </a:rPr>
              <a:t> VALUES('0928375018','Tokyo Japan','</a:t>
            </a:r>
            <a:r>
              <a:rPr lang="en-US" altLang="zh-TW" sz="1200" dirty="0" err="1">
                <a:solidFill>
                  <a:srgbClr val="005F5F"/>
                </a:solidFill>
                <a:latin typeface="Consolas"/>
              </a:rPr>
              <a:t>MuMu</a:t>
            </a:r>
            <a:r>
              <a:rPr lang="en-US" altLang="zh-TW" sz="1200" dirty="0">
                <a:solidFill>
                  <a:srgbClr val="005F5F"/>
                </a:solidFill>
                <a:latin typeface="Consolas"/>
              </a:rPr>
              <a:t> Cat',6)"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)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2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200" dirty="0" smtClean="0">
                <a:solidFill>
                  <a:srgbClr val="000087"/>
                </a:solidFill>
                <a:latin typeface="Consolas"/>
              </a:rPr>
              <a:t>    </a:t>
            </a:r>
            <a:r>
              <a:rPr lang="en-US" altLang="zh-TW" sz="1200" dirty="0" err="1" smtClean="0">
                <a:solidFill>
                  <a:srgbClr val="000087"/>
                </a:solidFill>
                <a:latin typeface="Consolas"/>
              </a:rPr>
              <a:t>cur</a:t>
            </a:r>
            <a:r>
              <a:rPr lang="en-US" altLang="zh-TW" sz="1200" dirty="0" err="1" smtClean="0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200" dirty="0" err="1" smtClean="0">
                <a:solidFill>
                  <a:srgbClr val="000087"/>
                </a:solidFill>
                <a:latin typeface="Consolas"/>
              </a:rPr>
              <a:t>execute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(</a:t>
            </a:r>
            <a:r>
              <a:rPr lang="en-US" altLang="zh-TW" sz="1200" dirty="0">
                <a:solidFill>
                  <a:srgbClr val="005F5F"/>
                </a:solidFill>
                <a:latin typeface="Consolas"/>
              </a:rPr>
              <a:t>"INSERT INTO </a:t>
            </a:r>
            <a:r>
              <a:rPr lang="en-US" altLang="zh-TW" sz="1200" dirty="0" err="1">
                <a:solidFill>
                  <a:srgbClr val="005F5F"/>
                </a:solidFill>
                <a:latin typeface="Consolas"/>
              </a:rPr>
              <a:t>PhoneAddress</a:t>
            </a:r>
            <a:r>
              <a:rPr lang="en-US" altLang="zh-TW" sz="1200" dirty="0">
                <a:solidFill>
                  <a:srgbClr val="005F5F"/>
                </a:solidFill>
                <a:latin typeface="Consolas"/>
              </a:rPr>
              <a:t> VALUES('0957209108','Taipei','Richard',29)"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)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2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200" dirty="0" smtClean="0">
                <a:solidFill>
                  <a:srgbClr val="000087"/>
                </a:solidFill>
                <a:latin typeface="Consolas"/>
              </a:rPr>
              <a:t>    </a:t>
            </a:r>
            <a:r>
              <a:rPr lang="en-US" altLang="zh-TW" sz="1200" dirty="0" err="1" smtClean="0">
                <a:solidFill>
                  <a:srgbClr val="000087"/>
                </a:solidFill>
                <a:latin typeface="Consolas"/>
              </a:rPr>
              <a:t>cur</a:t>
            </a:r>
            <a:r>
              <a:rPr lang="en-US" altLang="zh-TW" sz="1200" dirty="0" err="1" smtClean="0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200" dirty="0" err="1" smtClean="0">
                <a:solidFill>
                  <a:srgbClr val="000087"/>
                </a:solidFill>
                <a:latin typeface="Consolas"/>
              </a:rPr>
              <a:t>execute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(</a:t>
            </a:r>
            <a:r>
              <a:rPr lang="en-US" altLang="zh-TW" sz="1200" dirty="0">
                <a:solidFill>
                  <a:srgbClr val="005F5F"/>
                </a:solidFill>
                <a:latin typeface="Consolas"/>
              </a:rPr>
              <a:t>"SELECT </a:t>
            </a:r>
            <a:r>
              <a:rPr lang="en-US" altLang="zh-TW" sz="1200" dirty="0" err="1">
                <a:solidFill>
                  <a:srgbClr val="005F5F"/>
                </a:solidFill>
                <a:latin typeface="Consolas"/>
              </a:rPr>
              <a:t>phone,address</a:t>
            </a:r>
            <a:r>
              <a:rPr lang="en-US" altLang="zh-TW" sz="1200" dirty="0">
                <a:solidFill>
                  <a:srgbClr val="005F5F"/>
                </a:solidFill>
                <a:latin typeface="Consolas"/>
              </a:rPr>
              <a:t> FROM </a:t>
            </a:r>
            <a:r>
              <a:rPr lang="en-US" altLang="zh-TW" sz="1200" dirty="0" err="1">
                <a:solidFill>
                  <a:srgbClr val="005F5F"/>
                </a:solidFill>
                <a:latin typeface="Consolas"/>
              </a:rPr>
              <a:t>PhoneAddress</a:t>
            </a:r>
            <a:r>
              <a:rPr lang="en-US" altLang="zh-TW" sz="1200" dirty="0">
                <a:solidFill>
                  <a:srgbClr val="005F5F"/>
                </a:solidFill>
                <a:latin typeface="Consolas"/>
              </a:rPr>
              <a:t>"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)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2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200" dirty="0" smtClean="0">
                <a:solidFill>
                  <a:srgbClr val="000087"/>
                </a:solidFill>
                <a:latin typeface="Consolas"/>
              </a:rPr>
              <a:t>    data</a:t>
            </a:r>
            <a:r>
              <a:rPr lang="en-US" altLang="zh-TW" sz="12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=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200" dirty="0" err="1">
                <a:solidFill>
                  <a:srgbClr val="000087"/>
                </a:solidFill>
                <a:latin typeface="Consolas"/>
              </a:rPr>
              <a:t>cur</a:t>
            </a:r>
            <a:r>
              <a:rPr lang="en-US" altLang="zh-TW" sz="1200" dirty="0" err="1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200" dirty="0" err="1">
                <a:solidFill>
                  <a:srgbClr val="000087"/>
                </a:solidFill>
                <a:latin typeface="Consolas"/>
              </a:rPr>
              <a:t>fetchall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()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2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200" dirty="0" smtClean="0">
                <a:solidFill>
                  <a:srgbClr val="87005F"/>
                </a:solidFill>
                <a:latin typeface="Consolas"/>
              </a:rPr>
              <a:t>    for</a:t>
            </a:r>
            <a:r>
              <a:rPr lang="en-US" altLang="zh-TW" sz="12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srgbClr val="000087"/>
                </a:solidFill>
                <a:latin typeface="Consolas"/>
              </a:rPr>
              <a:t>rec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srgbClr val="87005F"/>
                </a:solidFill>
                <a:latin typeface="Consolas"/>
              </a:rPr>
              <a:t>in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srgbClr val="000087"/>
                </a:solidFill>
                <a:latin typeface="Consolas"/>
              </a:rPr>
              <a:t>data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: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2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200" dirty="0" smtClean="0">
                <a:solidFill>
                  <a:srgbClr val="87005F"/>
                </a:solidFill>
                <a:latin typeface="Consolas"/>
              </a:rPr>
              <a:t>        print</a:t>
            </a:r>
            <a:r>
              <a:rPr lang="en-US" altLang="zh-TW" sz="12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srgbClr val="000087"/>
                </a:solidFill>
                <a:latin typeface="Consolas"/>
              </a:rPr>
              <a:t>rec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[</a:t>
            </a:r>
            <a:r>
              <a:rPr lang="en-US" altLang="zh-TW" sz="1200" dirty="0">
                <a:solidFill>
                  <a:srgbClr val="005F00"/>
                </a:solidFill>
                <a:latin typeface="Consolas"/>
              </a:rPr>
              <a:t>0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],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srgbClr val="000087"/>
                </a:solidFill>
                <a:latin typeface="Consolas"/>
              </a:rPr>
              <a:t>rec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[</a:t>
            </a:r>
            <a:r>
              <a:rPr lang="en-US" altLang="zh-TW" sz="1200" dirty="0">
                <a:solidFill>
                  <a:srgbClr val="005F00"/>
                </a:solidFill>
                <a:latin typeface="Consolas"/>
              </a:rPr>
              <a:t>1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]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2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200" dirty="0" err="1" smtClean="0">
                <a:solidFill>
                  <a:srgbClr val="000087"/>
                </a:solidFill>
                <a:latin typeface="Consolas"/>
              </a:rPr>
              <a:t>con</a:t>
            </a:r>
            <a:r>
              <a:rPr lang="en-US" altLang="zh-TW" sz="1200" dirty="0" err="1" smtClean="0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200" dirty="0" err="1" smtClean="0">
                <a:solidFill>
                  <a:srgbClr val="000087"/>
                </a:solidFill>
                <a:latin typeface="Consolas"/>
              </a:rPr>
              <a:t>close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()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200" dirty="0"/>
          </a:p>
          <a:p>
            <a:pPr marL="0" indent="0">
              <a:buNone/>
            </a:pPr>
            <a:endParaRPr lang="zh-TW" altLang="en-US" sz="1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透過</a:t>
            </a:r>
            <a:r>
              <a:rPr lang="en-US" altLang="zh-TW" dirty="0" smtClean="0"/>
              <a:t>SQLite </a:t>
            </a:r>
            <a:r>
              <a:rPr lang="zh-TW" altLang="en-US" dirty="0" smtClean="0"/>
              <a:t>做資料新增、查詢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90753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但關鍵掌握在使用的數據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必須借重</a:t>
            </a:r>
            <a:r>
              <a:rPr lang="en-US" altLang="zh-TW" sz="2400" dirty="0">
                <a:latin typeface="微軟正黑體" pitchFamily="34" charset="-120"/>
              </a:rPr>
              <a:t>ETL</a:t>
            </a:r>
            <a:r>
              <a:rPr lang="zh-TW" altLang="en-US" sz="2400" dirty="0">
                <a:latin typeface="微軟正黑體" pitchFamily="34" charset="-120"/>
              </a:rPr>
              <a:t> </a:t>
            </a:r>
            <a:r>
              <a:rPr lang="en-US" altLang="zh-TW" sz="2400" dirty="0">
                <a:latin typeface="微軟正黑體" pitchFamily="34" charset="-120"/>
              </a:rPr>
              <a:t>(Extract, Transformation, Loading)</a:t>
            </a:r>
            <a:r>
              <a:rPr lang="zh-TW" altLang="en-US" sz="2400" dirty="0">
                <a:latin typeface="微軟正黑體" pitchFamily="34" charset="-120"/>
              </a:rPr>
              <a:t>程序自動化蒐集資訊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460432" y="6256800"/>
            <a:ext cx="432048" cy="360040"/>
          </a:xfrm>
        </p:spPr>
        <p:txBody>
          <a:bodyPr/>
          <a:lstStyle/>
          <a:p>
            <a:pPr>
              <a:defRPr/>
            </a:pPr>
            <a:fld id="{684DDCC7-69F6-4715-AE46-389A75F9D0B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26" name="Picture 2" descr="http://www.retail-week.com/pictures/636xAny/5/8/2/1281582_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89033" y="3261556"/>
            <a:ext cx="4233277" cy="299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標題 1"/>
          <p:cNvSpPr txBox="1">
            <a:spLocks/>
          </p:cNvSpPr>
          <p:nvPr/>
        </p:nvSpPr>
        <p:spPr bwMode="auto">
          <a:xfrm>
            <a:off x="590872" y="5375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zh-TW" altLang="en-US" sz="3200" dirty="0">
                <a:solidFill>
                  <a:srgbClr val="595959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數據分析很重要</a:t>
            </a:r>
          </a:p>
        </p:txBody>
      </p:sp>
    </p:spTree>
    <p:extLst>
      <p:ext uri="{BB962C8B-B14F-4D97-AF65-F5344CB8AC3E}">
        <p14:creationId xmlns:p14="http://schemas.microsoft.com/office/powerpoint/2010/main" val="34770840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rows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cur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fetchall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row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in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rows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print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smtClean="0">
                <a:solidFill>
                  <a:srgbClr val="000087"/>
                </a:solidFill>
                <a:highlight>
                  <a:srgbClr val="FFFFFF"/>
                </a:highlight>
              </a:rPr>
              <a:t>row</a:t>
            </a:r>
          </a:p>
          <a:p>
            <a:pPr marL="0" indent="0">
              <a:buNone/>
            </a:pPr>
            <a:endParaRPr lang="en-US" altLang="zh-TW" dirty="0" smtClean="0">
              <a:solidFill>
                <a:srgbClr val="000087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data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cur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fetchone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()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print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data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],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data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</a:t>
            </a:r>
            <a:r>
              <a:rPr lang="en-US" altLang="zh-TW" dirty="0" err="1" smtClean="0"/>
              <a:t>etchone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</a:t>
            </a:r>
            <a:r>
              <a:rPr lang="en-US" altLang="zh-TW" dirty="0" err="1" smtClean="0"/>
              <a:t>fetchall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80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81975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sqlite3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as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lite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with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lite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connect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tripadvisor.sqlite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as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db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hoteldf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to_sql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name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'comments'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index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False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con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db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if_exists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'replace'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Pandas </a:t>
            </a:r>
            <a:r>
              <a:rPr lang="zh-TW" altLang="en-US" dirty="0" smtClean="0"/>
              <a:t>將資料塞進資料庫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81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05121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</a:t>
            </a:r>
            <a:r>
              <a:rPr lang="en-US" altLang="zh-TW" dirty="0" smtClean="0"/>
              <a:t>SQLite </a:t>
            </a:r>
            <a:r>
              <a:rPr lang="en-US" altLang="zh-TW" dirty="0"/>
              <a:t>Manager</a:t>
            </a:r>
            <a:endParaRPr lang="zh-TW" altLang="zh-TW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91" y="1460689"/>
            <a:ext cx="7871617" cy="4146599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6948264" y="4077072"/>
            <a:ext cx="720080" cy="72008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932040" y="3314358"/>
            <a:ext cx="361374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SQLite Manager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827600"/>
      </p:ext>
    </p:extLst>
  </p:cSld>
  <p:clrMapOvr>
    <a:masterClrMapping/>
  </p:clrMapOvr>
  <p:transition spd="slow">
    <p:pull dir="r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63" y="2232546"/>
            <a:ext cx="8185800" cy="3680090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smtClean="0"/>
              <a:t>SQLite Manager</a:t>
            </a:r>
            <a:r>
              <a:rPr lang="zh-TW" altLang="en-US" dirty="0" smtClean="0"/>
              <a:t>瀏覽資料</a:t>
            </a:r>
            <a:endParaRPr lang="zh-TW" altLang="zh-TW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635896" y="2492321"/>
            <a:ext cx="720080" cy="43204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104456" y="1942679"/>
            <a:ext cx="341632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檢視所有塞入的資料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83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144400"/>
      </p:ext>
    </p:extLst>
  </p:cSld>
  <p:clrMapOvr>
    <a:masterClrMapping/>
  </p:clrMapOvr>
  <p:transition spd="slow">
    <p:pull dir="r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sqlite3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as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lite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with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lite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connect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tripadvisor.sqlite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as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db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df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pd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read_sql_query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'SELECT count(1) FROM comment;'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db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df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Pandas </a:t>
            </a:r>
            <a:r>
              <a:rPr lang="zh-TW" altLang="en-US" dirty="0" smtClean="0"/>
              <a:t>下</a:t>
            </a:r>
            <a:r>
              <a:rPr lang="en-US" altLang="zh-TW" dirty="0" smtClean="0"/>
              <a:t>SQL </a:t>
            </a:r>
            <a:r>
              <a:rPr lang="zh-TW" altLang="en-US" dirty="0" smtClean="0"/>
              <a:t>查詢資料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84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6950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3"/>
          <p:cNvSpPr>
            <a:spLocks noGrp="1"/>
          </p:cNvSpPr>
          <p:nvPr>
            <p:ph type="title"/>
          </p:nvPr>
        </p:nvSpPr>
        <p:spPr>
          <a:xfrm>
            <a:off x="722313" y="2565400"/>
            <a:ext cx="7772400" cy="1362075"/>
          </a:xfrm>
        </p:spPr>
        <p:txBody>
          <a:bodyPr/>
          <a:lstStyle/>
          <a:p>
            <a:r>
              <a:rPr lang="en-US" altLang="zh-TW" cap="none" dirty="0" smtClean="0">
                <a:latin typeface="Arial" charset="0"/>
                <a:cs typeface="Arial" charset="0"/>
              </a:rPr>
              <a:t>AJAX </a:t>
            </a:r>
            <a:r>
              <a:rPr lang="zh-TW" altLang="en-US" cap="none" dirty="0" smtClean="0">
                <a:latin typeface="Arial" charset="0"/>
                <a:cs typeface="Arial" charset="0"/>
              </a:rPr>
              <a:t>資</a:t>
            </a:r>
            <a:r>
              <a:rPr lang="zh-TW" altLang="en-US" cap="none" dirty="0">
                <a:latin typeface="Arial" charset="0"/>
                <a:cs typeface="Arial" charset="0"/>
              </a:rPr>
              <a:t>料</a:t>
            </a:r>
            <a:r>
              <a:rPr lang="zh-TW" altLang="en-US" cap="none" dirty="0" smtClean="0">
                <a:latin typeface="Arial" charset="0"/>
                <a:cs typeface="Arial" charset="0"/>
              </a:rPr>
              <a:t>抓取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1599-7836-4A51-A5A2-5DCA85FFB41C}" type="slidenum">
              <a:rPr lang="zh-TW" altLang="en-US" smtClean="0"/>
              <a:pPr/>
              <a:t>85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99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688" y="1484784"/>
            <a:ext cx="8229600" cy="3795746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抓取財報狗的資訊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86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951566" y="5095864"/>
            <a:ext cx="469872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https://statementdog.com/analysis/tpe#2330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221288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找出呼叫資料的進入點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87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0808"/>
            <a:ext cx="8505692" cy="3843214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2051911" y="3037156"/>
            <a:ext cx="638953" cy="30547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629759" y="3345829"/>
            <a:ext cx="567958" cy="34481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457200" y="4077072"/>
            <a:ext cx="873190" cy="26288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2690864" y="2719632"/>
            <a:ext cx="317524" cy="3175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189830" y="2371909"/>
            <a:ext cx="1928297" cy="4071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點選</a:t>
            </a:r>
            <a:r>
              <a:rPr lang="en-US" altLang="zh-TW" dirty="0" smtClean="0"/>
              <a:t>Network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2886005" y="2953754"/>
            <a:ext cx="317524" cy="3175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219422" y="2896600"/>
            <a:ext cx="126348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點選</a:t>
            </a:r>
            <a:r>
              <a:rPr lang="en-US" altLang="zh-TW" dirty="0" smtClean="0"/>
              <a:t>XHR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1438349" y="3920497"/>
            <a:ext cx="317524" cy="3175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854208" y="3735831"/>
            <a:ext cx="133562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點選連結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032893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requests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headers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{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'X-Requested-With'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000" dirty="0" err="1">
                <a:solidFill>
                  <a:srgbClr val="005F5F"/>
                </a:solidFill>
                <a:highlight>
                  <a:srgbClr val="FFFFFF"/>
                </a:highlight>
              </a:rPr>
              <a:t>XMLHttpRequest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000" dirty="0" err="1">
                <a:solidFill>
                  <a:srgbClr val="005F5F"/>
                </a:solidFill>
                <a:highlight>
                  <a:srgbClr val="FFFFFF"/>
                </a:highlight>
              </a:rPr>
              <a:t>User-Agent'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2000" dirty="0" err="1">
                <a:solidFill>
                  <a:srgbClr val="005F5F"/>
                </a:solidFill>
                <a:highlight>
                  <a:srgbClr val="FFFFFF"/>
                </a:highlight>
              </a:rPr>
              <a:t>'Mozilla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/5.0 (Windows NT 6.1; WOW64) </a:t>
            </a:r>
            <a:r>
              <a:rPr lang="en-US" altLang="zh-TW" sz="2000" dirty="0" err="1">
                <a:solidFill>
                  <a:srgbClr val="005F5F"/>
                </a:solidFill>
                <a:highlight>
                  <a:srgbClr val="FFFFFF"/>
                </a:highlight>
              </a:rPr>
              <a:t>AppleWebKit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/537.36 (KHTML, like Gecko) Chrome/49.0.2623.87 Safari/537.36'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}</a:t>
            </a:r>
            <a:endParaRPr lang="zh-TW" altLang="en-US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rs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requests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session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res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rs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get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000" u="sng" dirty="0">
                <a:solidFill>
                  <a:srgbClr val="005F5F"/>
                </a:solidFill>
                <a:highlight>
                  <a:srgbClr val="FFFFFF"/>
                </a:highlight>
              </a:rPr>
              <a:t>https://statementdog.com/analysis/</a:t>
            </a:r>
            <a:r>
              <a:rPr lang="en-US" altLang="zh-TW" sz="2000" u="sng" dirty="0" err="1">
                <a:solidFill>
                  <a:srgbClr val="005F5F"/>
                </a:solidFill>
                <a:highlight>
                  <a:srgbClr val="FFFFFF"/>
                </a:highlight>
              </a:rPr>
              <a:t>analysis_ajax</a:t>
            </a:r>
            <a:r>
              <a:rPr lang="en-US" altLang="zh-TW" sz="2000" u="sng" dirty="0">
                <a:solidFill>
                  <a:srgbClr val="005F5F"/>
                </a:solidFill>
                <a:highlight>
                  <a:srgbClr val="FFFFFF"/>
                </a:highlight>
              </a:rPr>
              <a:t>/2330/2011/1/2016/4/1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headers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headers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json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res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抓取圖表資料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88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81132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jdf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pd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read_json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json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jdf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Pandas</a:t>
            </a:r>
            <a:r>
              <a:rPr lang="zh-TW" altLang="en-US" dirty="0" smtClean="0"/>
              <a:t>讀取</a:t>
            </a:r>
            <a:r>
              <a:rPr lang="en-US" altLang="zh-TW" dirty="0" smtClean="0"/>
              <a:t>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89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92" y="2780928"/>
            <a:ext cx="8507611" cy="28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6800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460432" y="6256800"/>
            <a:ext cx="432048" cy="360040"/>
          </a:xfrm>
        </p:spPr>
        <p:txBody>
          <a:bodyPr/>
          <a:lstStyle/>
          <a:p>
            <a:pPr>
              <a:defRPr/>
            </a:pPr>
            <a:fld id="{684DDCC7-69F6-4715-AE46-389A75F9D0B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 bwMode="auto">
          <a:xfrm>
            <a:off x="590872" y="5375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zh-TW" altLang="en-US" sz="3200" dirty="0" smtClean="0">
                <a:solidFill>
                  <a:srgbClr val="595959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將非結構化數據轉變為結構化數據</a:t>
            </a:r>
            <a:endParaRPr lang="zh-TW" altLang="en-US" sz="3200" dirty="0">
              <a:solidFill>
                <a:srgbClr val="595959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128005" y="2322553"/>
            <a:ext cx="226215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透由簡單的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語句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從結構化資料中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達到簡單的分析目的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1" name="Picture 2" descr="http://www.3idatascraping.com/images/web-data-craw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67859">
            <a:off x="2470340" y="3710872"/>
            <a:ext cx="1876293" cy="187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603" y="3746387"/>
            <a:ext cx="3892397" cy="2323623"/>
          </a:xfrm>
          <a:prstGeom prst="rect">
            <a:avLst/>
          </a:prstGeom>
        </p:spPr>
      </p:pic>
      <p:sp>
        <p:nvSpPr>
          <p:cNvPr id="10" name="圖案 9"/>
          <p:cNvSpPr/>
          <p:nvPr/>
        </p:nvSpPr>
        <p:spPr>
          <a:xfrm rot="3318264">
            <a:off x="3338088" y="2906514"/>
            <a:ext cx="2088874" cy="1456729"/>
          </a:xfrm>
          <a:prstGeom prst="swooshArrow">
            <a:avLst>
              <a:gd name="adj1" fmla="val 16310"/>
              <a:gd name="adj2" fmla="val 3137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1" y="1204525"/>
            <a:ext cx="4720679" cy="193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1437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3"/>
          <p:cNvSpPr>
            <a:spLocks noGrp="1"/>
          </p:cNvSpPr>
          <p:nvPr>
            <p:ph type="title"/>
          </p:nvPr>
        </p:nvSpPr>
        <p:spPr>
          <a:xfrm>
            <a:off x="722313" y="2565400"/>
            <a:ext cx="7772400" cy="1362075"/>
          </a:xfrm>
        </p:spPr>
        <p:txBody>
          <a:bodyPr/>
          <a:lstStyle/>
          <a:p>
            <a:r>
              <a:rPr lang="zh-TW" altLang="en-US" cap="none" dirty="0" smtClean="0">
                <a:latin typeface="Arial" charset="0"/>
                <a:cs typeface="Arial" charset="0"/>
              </a:rPr>
              <a:t>使用</a:t>
            </a:r>
            <a:r>
              <a:rPr lang="en-US" altLang="zh-TW" cap="none" dirty="0" smtClean="0">
                <a:latin typeface="Arial" charset="0"/>
                <a:cs typeface="Arial" charset="0"/>
              </a:rPr>
              <a:t>Selenium </a:t>
            </a:r>
            <a:r>
              <a:rPr lang="zh-TW" altLang="en-US" cap="none" dirty="0" smtClean="0">
                <a:latin typeface="Arial" charset="0"/>
                <a:cs typeface="Arial" charset="0"/>
              </a:rPr>
              <a:t>抓資料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1599-7836-4A51-A5A2-5DCA85FFB41C}" type="slidenum">
              <a:rPr lang="zh-TW" altLang="en-US" smtClean="0"/>
              <a:pPr/>
              <a:t>90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20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99" y="1530014"/>
            <a:ext cx="7292177" cy="3967906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Selenium Plugin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91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578107" y="5322693"/>
            <a:ext cx="609275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https://addons.mozilla.org/en-US/firefox/addon/selenium-ide/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5185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Selenium Plugin </a:t>
            </a:r>
            <a:r>
              <a:rPr lang="zh-TW" altLang="en-US" dirty="0" smtClean="0"/>
              <a:t>錄製動作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92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356520"/>
            <a:ext cx="5095041" cy="476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8148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匯出</a:t>
            </a:r>
            <a:r>
              <a:rPr lang="en-US" altLang="zh-TW" dirty="0" smtClean="0"/>
              <a:t>Selenium </a:t>
            </a:r>
            <a:r>
              <a:rPr lang="zh-TW" altLang="en-US" dirty="0" smtClean="0"/>
              <a:t>腳本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93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636502"/>
            <a:ext cx="4537780" cy="433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5795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400" dirty="0">
                <a:solidFill>
                  <a:srgbClr val="87875F"/>
                </a:solidFill>
                <a:highlight>
                  <a:srgbClr val="FFFFFF"/>
                </a:highlight>
              </a:rPr>
              <a:t># -*- coding: utf-8 -*-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87005F"/>
                </a:solidFill>
                <a:highlight>
                  <a:srgbClr val="FFFFFF"/>
                </a:highlight>
              </a:rPr>
              <a:t>from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selenium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webdriver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87005F"/>
                </a:solidFill>
                <a:highlight>
                  <a:srgbClr val="FFFFFF"/>
                </a:highlight>
              </a:rPr>
              <a:t>from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selenium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webdriver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common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by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By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87005F"/>
                </a:solidFill>
                <a:highlight>
                  <a:srgbClr val="FFFFFF"/>
                </a:highlight>
              </a:rPr>
              <a:t>from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selenium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webdriver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common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keys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Keys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87005F"/>
                </a:solidFill>
                <a:highlight>
                  <a:srgbClr val="FFFFFF"/>
                </a:highlight>
              </a:rPr>
              <a:t>from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selenium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webdriver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support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ui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87005F"/>
                </a:solidFill>
                <a:highlight>
                  <a:srgbClr val="FFFFFF"/>
                </a:highlight>
              </a:rPr>
              <a:t>from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selenium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common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exceptions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NoSuchElementException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87005F"/>
                </a:solidFill>
                <a:highlight>
                  <a:srgbClr val="FFFFFF"/>
                </a:highlight>
              </a:rPr>
              <a:t>from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selenium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common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exceptions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NoAlertPresentException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87005F"/>
                </a:solidFill>
                <a:highlight>
                  <a:srgbClr val="FFFFFF"/>
                </a:highlight>
              </a:rPr>
              <a:t>from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bs4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BeautifulSoup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unittest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time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re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driver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webdriver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Firefox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()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driver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implicitly_wait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>
                <a:solidFill>
                  <a:srgbClr val="005F00"/>
                </a:solidFill>
                <a:highlight>
                  <a:srgbClr val="FFFFFF"/>
                </a:highlight>
              </a:rPr>
              <a:t>30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driver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get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1400" u="sng" dirty="0">
                <a:solidFill>
                  <a:srgbClr val="005F5F"/>
                </a:solidFill>
                <a:highlight>
                  <a:srgbClr val="FFFFFF"/>
                </a:highlight>
              </a:rPr>
              <a:t>http://justdata.yuanta.com.tw/z/</a:t>
            </a:r>
            <a:r>
              <a:rPr lang="en-US" altLang="zh-TW" sz="1400" u="sng" dirty="0" err="1">
                <a:solidFill>
                  <a:srgbClr val="005F5F"/>
                </a:solidFill>
                <a:highlight>
                  <a:srgbClr val="FFFFFF"/>
                </a:highlight>
              </a:rPr>
              <a:t>zk</a:t>
            </a:r>
            <a:r>
              <a:rPr lang="en-US" altLang="zh-TW" sz="1400" u="sng" dirty="0">
                <a:solidFill>
                  <a:srgbClr val="005F5F"/>
                </a:solidFill>
                <a:highlight>
                  <a:srgbClr val="FFFFFF"/>
                </a:highlight>
              </a:rPr>
              <a:t>/zk00-f.asp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BeautifulSoup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driver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page_source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87005F"/>
                </a:solidFill>
                <a:highlight>
                  <a:srgbClr val="FFFFFF"/>
                </a:highlight>
              </a:rPr>
              <a:t>print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driver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close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()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sz="1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</a:t>
            </a:r>
            <a:r>
              <a:rPr lang="en-US" altLang="zh-TW" dirty="0" smtClean="0"/>
              <a:t>Selenium </a:t>
            </a:r>
            <a:r>
              <a:rPr lang="zh-TW" altLang="en-US" dirty="0" smtClean="0"/>
              <a:t>腳本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94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595823" y="5229200"/>
            <a:ext cx="305724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需要執行</a:t>
            </a:r>
            <a:r>
              <a:rPr lang="en-US" altLang="zh-TW" dirty="0" smtClean="0"/>
              <a:t>pip install selenium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38371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9A88-FC47-430C-AD16-62CD555985CC}" type="slidenum">
              <a:rPr lang="zh-TW" altLang="en-US" smtClean="0"/>
              <a:pPr/>
              <a:t>95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20531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訂設計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29222</TotalTime>
  <Words>3291</Words>
  <Application>Microsoft Office PowerPoint</Application>
  <PresentationFormat>如螢幕大小 (4:3)</PresentationFormat>
  <Paragraphs>677</Paragraphs>
  <Slides>95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95</vt:i4>
      </vt:variant>
    </vt:vector>
  </HeadingPairs>
  <TitlesOfParts>
    <vt:vector size="102" baseType="lpstr">
      <vt:lpstr>微軟正黑體</vt:lpstr>
      <vt:lpstr>新細明體</vt:lpstr>
      <vt:lpstr>Arial</vt:lpstr>
      <vt:lpstr>Calibri</vt:lpstr>
      <vt:lpstr>Consolas</vt:lpstr>
      <vt:lpstr>Wingdings</vt:lpstr>
      <vt:lpstr>1_自訂設計</vt:lpstr>
      <vt:lpstr> 網路爬蟲技術實作研習- 抓取旅遊資訊為例 </vt:lpstr>
      <vt:lpstr>關於我</vt:lpstr>
      <vt:lpstr>課程資料</vt:lpstr>
      <vt:lpstr>課前預備</vt:lpstr>
      <vt:lpstr>PowerPoint 簡報</vt:lpstr>
      <vt:lpstr>使用 Jupyter (Ipython Notebook)</vt:lpstr>
      <vt:lpstr>資料爬取</vt:lpstr>
      <vt:lpstr>PowerPoint 簡報</vt:lpstr>
      <vt:lpstr>PowerPoint 簡報</vt:lpstr>
      <vt:lpstr>爬蟲是怎麼運作的</vt:lpstr>
      <vt:lpstr>使用開發人員工具</vt:lpstr>
      <vt:lpstr>觀察HTTP 請求與返回內容</vt:lpstr>
      <vt:lpstr>什麼是GET?</vt:lpstr>
      <vt:lpstr>Python 抓取網頁的主流套件</vt:lpstr>
      <vt:lpstr>使用GET 抓取頁面資訊</vt:lpstr>
      <vt:lpstr>抓取不同日期區間資料</vt:lpstr>
      <vt:lpstr>找尋更新資訊</vt:lpstr>
      <vt:lpstr>什麼是POST?</vt:lpstr>
      <vt:lpstr>使用requests.post 取得旅館資訊</vt:lpstr>
      <vt:lpstr>GET V.S. POST</vt:lpstr>
      <vt:lpstr>資料剖析</vt:lpstr>
      <vt:lpstr>DOM Tree</vt:lpstr>
      <vt:lpstr>使用BeautifulSoup4</vt:lpstr>
      <vt:lpstr>BeautifulSoup 範例</vt:lpstr>
      <vt:lpstr>找出所有含a tag 的HTML 元素</vt:lpstr>
      <vt:lpstr>取得含有特定ID的元素</vt:lpstr>
      <vt:lpstr>取得含有特定class的元素</vt:lpstr>
      <vt:lpstr>取得所有a tag 內的連結</vt:lpstr>
      <vt:lpstr>尋找CSS 的定位</vt:lpstr>
      <vt:lpstr>TripAdvisor 抓取實戰</vt:lpstr>
      <vt:lpstr>目標：如何抓取TripAdvisor 所有評論</vt:lpstr>
      <vt:lpstr>觀察網路Log</vt:lpstr>
      <vt:lpstr>使用GET 抓取評論</vt:lpstr>
      <vt:lpstr>找尋區隔元素</vt:lpstr>
      <vt:lpstr>找尋評論資料位置</vt:lpstr>
      <vt:lpstr>解析內部內容</vt:lpstr>
      <vt:lpstr>使用get 取值</vt:lpstr>
      <vt:lpstr>部分評論找不到noQuotes</vt:lpstr>
      <vt:lpstr>發現部分評論是在xhr</vt:lpstr>
      <vt:lpstr>增加檢查機制</vt:lpstr>
      <vt:lpstr>使用Pandas整理資料</vt:lpstr>
      <vt:lpstr>使用Pandas整理資料</vt:lpstr>
      <vt:lpstr>使用DataFrame</vt:lpstr>
      <vt:lpstr>使用pandas清理資料</vt:lpstr>
      <vt:lpstr>補完其餘評論</vt:lpstr>
      <vt:lpstr>有包含Review ID 跟locid資訊</vt:lpstr>
      <vt:lpstr>正規表達式 (符號與意義)</vt:lpstr>
      <vt:lpstr>正規表達式範例</vt:lpstr>
      <vt:lpstr>找到review id 與 locid</vt:lpstr>
      <vt:lpstr>抓取非同步評論</vt:lpstr>
      <vt:lpstr>使用format 建立使用者評論URL</vt:lpstr>
      <vt:lpstr>點選更多展開文章</vt:lpstr>
      <vt:lpstr>“更多” 可以展開評論</vt:lpstr>
      <vt:lpstr>整理出review ID</vt:lpstr>
      <vt:lpstr>如何移除掉字串左右的特定字元?</vt:lpstr>
      <vt:lpstr>拿掉review</vt:lpstr>
      <vt:lpstr>join </vt:lpstr>
      <vt:lpstr>將review ID 串聯起來</vt:lpstr>
      <vt:lpstr>使用Expand 取得所有資訊</vt:lpstr>
      <vt:lpstr>展開的資料在extended 下</vt:lpstr>
      <vt:lpstr>將資料整理到list 中</vt:lpstr>
      <vt:lpstr>再次使用pandas 整理資料</vt:lpstr>
      <vt:lpstr>抓取多頁資料</vt:lpstr>
      <vt:lpstr>目標：如何抓取多頁評論</vt:lpstr>
      <vt:lpstr>比較一下連結</vt:lpstr>
      <vt:lpstr>但如何取得頁數</vt:lpstr>
      <vt:lpstr>抓取最後一個數字</vt:lpstr>
      <vt:lpstr>產生頁面連結</vt:lpstr>
      <vt:lpstr>整理抓取頁面函式</vt:lpstr>
      <vt:lpstr>測試函式</vt:lpstr>
      <vt:lpstr>抓取多頁的評論</vt:lpstr>
      <vt:lpstr>將所有的Data Frame 整理成一個list</vt:lpstr>
      <vt:lpstr>使用concat 合併DataFrame資料</vt:lpstr>
      <vt:lpstr>資料儲存 (SQLITE)</vt:lpstr>
      <vt:lpstr>SQLite Manager</vt:lpstr>
      <vt:lpstr>課前知識</vt:lpstr>
      <vt:lpstr>使用python 連結SQLite</vt:lpstr>
      <vt:lpstr>使用python 連結SQLite (2)</vt:lpstr>
      <vt:lpstr>透過SQLite 做資料新增、查詢</vt:lpstr>
      <vt:lpstr>fetchone v.s. fetchall</vt:lpstr>
      <vt:lpstr>使用Pandas 將資料塞進資料庫</vt:lpstr>
      <vt:lpstr>開啟SQLite Manager</vt:lpstr>
      <vt:lpstr>使用SQLite Manager瀏覽資料</vt:lpstr>
      <vt:lpstr>使用Pandas 下SQL 查詢資料</vt:lpstr>
      <vt:lpstr>AJAX 資料抓取</vt:lpstr>
      <vt:lpstr>抓取財報狗的資訊</vt:lpstr>
      <vt:lpstr>找出呼叫資料的進入點</vt:lpstr>
      <vt:lpstr>抓取圖表資料</vt:lpstr>
      <vt:lpstr>使用Pandas讀取JSON</vt:lpstr>
      <vt:lpstr>使用Selenium 抓資料</vt:lpstr>
      <vt:lpstr>使用Selenium Plugin</vt:lpstr>
      <vt:lpstr>使用Selenium Plugin 錄製動作</vt:lpstr>
      <vt:lpstr>匯出Selenium 腳本</vt:lpstr>
      <vt:lpstr>執行Selenium 腳本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David Chiu</dc:creator>
  <cp:lastModifiedBy>User</cp:lastModifiedBy>
  <cp:revision>1709</cp:revision>
  <dcterms:created xsi:type="dcterms:W3CDTF">2011-01-06T03:56:16Z</dcterms:created>
  <dcterms:modified xsi:type="dcterms:W3CDTF">2016-04-10T01:02:01Z</dcterms:modified>
</cp:coreProperties>
</file>