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E62A54-A056-45C9-B106-02C317ED0E60}">
  <a:tblStyle styleId="{DEE62A54-A056-45C9-B106-02C317ED0E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53c3773404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53c377340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3c377340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3c377340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07ac610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07ac610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415e8c9f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415e8c9f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3c3773404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3c377340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3c3773404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3c3773404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3c3773404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3c3773404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3c3773404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53c3773404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ac4e431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2ac4e431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3c3773404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3c3773404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3c3773404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3c3773404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415e8c9f5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5415e8c9f5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415e8c9f5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415e8c9f5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5415e8c9f5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5415e8c9f5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5415e8c9f5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5415e8c9f5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4137824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4137824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3c377340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3c37734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415e8c9f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415e8c9f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415e8c9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415e8c9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3c377340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3c377340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3c377340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3c377340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3c377340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3c377340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12820" l="31483" r="15815" t="10131"/>
          <a:stretch/>
        </p:blipFill>
        <p:spPr>
          <a:xfrm>
            <a:off x="7964625" y="4602875"/>
            <a:ext cx="1155927" cy="528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vinodiOS/two-factor-auth-FastAPI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bccha/LG_Security_Team1" TargetMode="External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youtu.be/_a4pD-4Qlj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25.png"/><Relationship Id="rId7" Type="http://schemas.openxmlformats.org/officeDocument/2006/relationships/image" Target="../media/image18.jp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1 - </a:t>
            </a:r>
            <a:r>
              <a:rPr lang="en"/>
              <a:t>Quiet People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 Security Specialist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after Mitigation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ensure secure communication between the backend server and the client, HTTPS is implemented.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secure communication between clients, RSA and AES encryption are applied.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2-factor authentication is implemented to enhance the security of the login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verification and count checking are applied to prevent SQL injection and DoS attacks.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3"/>
          <p:cNvGrpSpPr/>
          <p:nvPr/>
        </p:nvGrpSpPr>
        <p:grpSpPr>
          <a:xfrm>
            <a:off x="61225" y="259575"/>
            <a:ext cx="9617125" cy="4630700"/>
            <a:chOff x="61225" y="107175"/>
            <a:chExt cx="9617125" cy="4630700"/>
          </a:xfrm>
        </p:grpSpPr>
        <p:sp>
          <p:nvSpPr>
            <p:cNvPr id="172" name="Google Shape;172;p23"/>
            <p:cNvSpPr/>
            <p:nvPr/>
          </p:nvSpPr>
          <p:spPr>
            <a:xfrm>
              <a:off x="3070450" y="2855075"/>
              <a:ext cx="3160800" cy="1882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Account Management Server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(Web Server)</a:t>
              </a:r>
              <a:endParaRPr sz="1200"/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-"/>
              </a:pPr>
              <a:r>
                <a:rPr lang="en" sz="1000"/>
                <a:t>HTTPS enabled</a:t>
              </a:r>
              <a:br>
                <a:rPr lang="en" sz="1000"/>
              </a:br>
              <a:r>
                <a:rPr lang="en" sz="800"/>
                <a:t>(Self-signed cert. while development)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/>
                <a:t>Database for Login account</a:t>
              </a:r>
              <a:br>
                <a:rPr lang="en" sz="1000"/>
              </a:br>
              <a:r>
                <a:rPr lang="en" sz="800">
                  <a:solidFill>
                    <a:schemeClr val="dk1"/>
                  </a:solidFill>
                </a:rPr>
                <a:t>(Passwords are encrypted)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/>
                <a:t>Render QR Code for 2FA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/>
                <a:t>REST API for Video Chat App.</a:t>
              </a:r>
              <a:endParaRPr sz="1000"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466875" y="107175"/>
              <a:ext cx="3383400" cy="2036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Client 1</a:t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627950" y="620000"/>
              <a:ext cx="1421100" cy="130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Web Browser</a:t>
              </a:r>
              <a:endParaRPr sz="1000"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2303850" y="620000"/>
              <a:ext cx="1132800" cy="130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Video Chat App.</a:t>
              </a:r>
              <a:endParaRPr sz="1000"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5411400" y="107175"/>
              <a:ext cx="3383400" cy="20361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 2</a:t>
              </a: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794475" y="620000"/>
              <a:ext cx="1132800" cy="130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Video Chat App.</a:t>
              </a:r>
              <a:endParaRPr sz="1000"/>
            </a:p>
          </p:txBody>
        </p:sp>
        <p:sp>
          <p:nvSpPr>
            <p:cNvPr id="178" name="Google Shape;178;p23"/>
            <p:cNvSpPr txBox="1"/>
            <p:nvPr/>
          </p:nvSpPr>
          <p:spPr>
            <a:xfrm>
              <a:off x="61225" y="2227500"/>
              <a:ext cx="2655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AutoNum type="arabicPeriod"/>
              </a:pPr>
              <a:r>
                <a:rPr lang="en" sz="900"/>
                <a:t>Create an account with 2FA</a:t>
              </a:r>
              <a:br>
                <a:rPr lang="en" sz="900"/>
              </a:br>
              <a:r>
                <a:rPr lang="en" sz="800"/>
                <a:t>(Google OTP with client’s smartphones)</a:t>
              </a:r>
              <a:endParaRPr sz="800"/>
            </a:p>
          </p:txBody>
        </p:sp>
        <p:cxnSp>
          <p:nvCxnSpPr>
            <p:cNvPr id="179" name="Google Shape;179;p23"/>
            <p:cNvCxnSpPr/>
            <p:nvPr/>
          </p:nvCxnSpPr>
          <p:spPr>
            <a:xfrm>
              <a:off x="3436650" y="893450"/>
              <a:ext cx="2357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0" name="Google Shape;180;p23"/>
            <p:cNvSpPr txBox="1"/>
            <p:nvPr/>
          </p:nvSpPr>
          <p:spPr>
            <a:xfrm>
              <a:off x="3837900" y="377750"/>
              <a:ext cx="17733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7</a:t>
              </a:r>
              <a:r>
                <a:rPr lang="en" sz="900"/>
                <a:t>. Send Client1’s hash ID</a:t>
              </a:r>
              <a:br>
                <a:rPr lang="en" sz="900"/>
              </a:br>
              <a:r>
                <a:rPr lang="en" sz="900"/>
                <a:t>    encrypted by Client2’s</a:t>
              </a:r>
              <a:br>
                <a:rPr lang="en" sz="900"/>
              </a:br>
              <a:r>
                <a:rPr lang="en" sz="900"/>
                <a:t>    RSA public key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9. Send Client2’s AES key    encrypted by </a:t>
              </a:r>
              <a:r>
                <a:rPr lang="en" sz="900">
                  <a:solidFill>
                    <a:schemeClr val="dk1"/>
                  </a:solidFill>
                </a:rPr>
                <a:t>Client1’s</a:t>
              </a:r>
              <a:br>
                <a:rPr lang="en" sz="900">
                  <a:solidFill>
                    <a:schemeClr val="dk1"/>
                  </a:solidFill>
                </a:rPr>
              </a:br>
              <a:r>
                <a:rPr lang="en" sz="900">
                  <a:solidFill>
                    <a:schemeClr val="dk1"/>
                  </a:solidFill>
                </a:rPr>
                <a:t>   </a:t>
              </a:r>
              <a:r>
                <a:rPr lang="en" sz="900"/>
                <a:t> RSA public key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10. Send video/audio data encrypted by Client2’s AES key to each other</a:t>
              </a:r>
              <a:endParaRPr sz="900"/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1950350" y="2144188"/>
              <a:ext cx="30000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9144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2.</a:t>
              </a:r>
              <a:r>
                <a:rPr lang="en" sz="900">
                  <a:solidFill>
                    <a:schemeClr val="dk1"/>
                  </a:solidFill>
                </a:rPr>
                <a:t>Login with 2FA method</a:t>
              </a:r>
              <a:endParaRPr sz="900">
                <a:solidFill>
                  <a:schemeClr val="dk1"/>
                </a:solidFill>
              </a:endParaRPr>
            </a:p>
            <a:p>
              <a:pPr indent="0" lvl="0" marL="9144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3.Register Client 1’s Public Key</a:t>
              </a:r>
              <a:endParaRPr sz="900">
                <a:solidFill>
                  <a:schemeClr val="dk1"/>
                </a:solidFill>
              </a:endParaRPr>
            </a:p>
            <a:p>
              <a:pPr indent="0" lvl="0" marL="9144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6. Get available contacts list</a:t>
              </a:r>
              <a:br>
                <a:rPr lang="en" sz="900">
                  <a:solidFill>
                    <a:schemeClr val="dk1"/>
                  </a:solidFill>
                </a:rPr>
              </a:br>
              <a:r>
                <a:rPr lang="en" sz="900">
                  <a:solidFill>
                    <a:schemeClr val="dk1"/>
                  </a:solidFill>
                </a:rPr>
                <a:t>(Client hash ID, IP addr., Public key, …)</a:t>
              </a:r>
              <a:endParaRPr sz="900">
                <a:solidFill>
                  <a:schemeClr val="dk1"/>
                </a:solidFill>
              </a:endParaRPr>
            </a:p>
          </p:txBody>
        </p:sp>
        <p:cxnSp>
          <p:nvCxnSpPr>
            <p:cNvPr id="182" name="Google Shape;182;p23"/>
            <p:cNvCxnSpPr>
              <a:stCxn id="174" idx="2"/>
              <a:endCxn id="172" idx="1"/>
            </p:cNvCxnSpPr>
            <p:nvPr/>
          </p:nvCxnSpPr>
          <p:spPr>
            <a:xfrm flipH="1" rot="-5400000">
              <a:off x="1270700" y="1996700"/>
              <a:ext cx="1867500" cy="17319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23"/>
            <p:cNvCxnSpPr>
              <a:stCxn id="175" idx="2"/>
              <a:endCxn id="172" idx="1"/>
            </p:cNvCxnSpPr>
            <p:nvPr/>
          </p:nvCxnSpPr>
          <p:spPr>
            <a:xfrm flipH="1" rot="-5400000">
              <a:off x="2036550" y="2762600"/>
              <a:ext cx="1867500" cy="2001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23"/>
            <p:cNvCxnSpPr/>
            <p:nvPr/>
          </p:nvCxnSpPr>
          <p:spPr>
            <a:xfrm rot="10800000">
              <a:off x="3423150" y="1004125"/>
              <a:ext cx="2371200" cy="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5" name="Google Shape;185;p23"/>
            <p:cNvCxnSpPr>
              <a:stCxn id="177" idx="2"/>
              <a:endCxn id="172" idx="3"/>
            </p:cNvCxnSpPr>
            <p:nvPr/>
          </p:nvCxnSpPr>
          <p:spPr>
            <a:xfrm rot="5400000">
              <a:off x="5362325" y="2797850"/>
              <a:ext cx="1867500" cy="1296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23"/>
            <p:cNvCxnSpPr>
              <a:stCxn id="187" idx="2"/>
              <a:endCxn id="172" idx="3"/>
            </p:cNvCxnSpPr>
            <p:nvPr/>
          </p:nvCxnSpPr>
          <p:spPr>
            <a:xfrm rot="5400000">
              <a:off x="6168700" y="1991600"/>
              <a:ext cx="1867500" cy="17421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" name="Google Shape;188;p23"/>
            <p:cNvSpPr txBox="1"/>
            <p:nvPr/>
          </p:nvSpPr>
          <p:spPr>
            <a:xfrm>
              <a:off x="7022450" y="2974625"/>
              <a:ext cx="2655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4. </a:t>
              </a:r>
              <a:r>
                <a:rPr lang="en" sz="900"/>
                <a:t>Create an account and Login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   with same method as Client 1</a:t>
              </a:r>
              <a:endParaRPr sz="800"/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2279432" y="842650"/>
              <a:ext cx="12639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Generate keys</a:t>
              </a:r>
              <a:br>
                <a:rPr lang="en" sz="700"/>
              </a:br>
              <a:r>
                <a:rPr lang="en" sz="700"/>
                <a:t>  - RSA public key</a:t>
              </a:r>
              <a:br>
                <a:rPr lang="en" sz="700"/>
              </a:br>
              <a:r>
                <a:rPr lang="en" sz="700"/>
                <a:t>  - RSA private key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  - AES key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Encrypt/Decrypt data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Send/Receive Data</a:t>
              </a:r>
              <a:br>
                <a:rPr lang="en" sz="700"/>
              </a:br>
              <a:r>
                <a:rPr lang="en" sz="700"/>
                <a:t>  via TCP/UDP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Capture and display... </a:t>
              </a:r>
              <a:endParaRPr sz="700"/>
            </a:p>
          </p:txBody>
        </p:sp>
        <p:pic>
          <p:nvPicPr>
            <p:cNvPr id="190" name="Google Shape;19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37275" y="1348675"/>
              <a:ext cx="443375" cy="4096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8800" y="2758125"/>
              <a:ext cx="1336180" cy="179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4159" y="3116617"/>
              <a:ext cx="752917" cy="8328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019644" y="918081"/>
              <a:ext cx="276825" cy="146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11749" y="3907237"/>
              <a:ext cx="573450" cy="70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3"/>
            <p:cNvSpPr txBox="1"/>
            <p:nvPr/>
          </p:nvSpPr>
          <p:spPr>
            <a:xfrm>
              <a:off x="644450" y="822825"/>
              <a:ext cx="13362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Account Management GUI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Create Account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Change E-mail, Password, …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Show QR Code</a:t>
              </a:r>
              <a:endParaRPr sz="700"/>
            </a:p>
          </p:txBody>
        </p:sp>
        <p:sp>
          <p:nvSpPr>
            <p:cNvPr id="196" name="Google Shape;196;p23"/>
            <p:cNvSpPr txBox="1"/>
            <p:nvPr/>
          </p:nvSpPr>
          <p:spPr>
            <a:xfrm>
              <a:off x="5794350" y="865375"/>
              <a:ext cx="12747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Generate keys</a:t>
              </a:r>
              <a:br>
                <a:rPr lang="en" sz="700"/>
              </a:br>
              <a:r>
                <a:rPr lang="en" sz="700"/>
                <a:t>  - RSA public key</a:t>
              </a:r>
              <a:br>
                <a:rPr lang="en" sz="700"/>
              </a:br>
              <a:r>
                <a:rPr lang="en" sz="700"/>
                <a:t>  - RSA private key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  - AES key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Encrypt/Decrypt data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Send/Receive Data</a:t>
              </a:r>
              <a:br>
                <a:rPr lang="en" sz="700"/>
              </a:br>
              <a:r>
                <a:rPr lang="en" sz="700"/>
                <a:t>  via TCP/UDP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Capture and display... </a:t>
              </a:r>
              <a:endParaRPr sz="700"/>
            </a:p>
          </p:txBody>
        </p:sp>
        <p:pic>
          <p:nvPicPr>
            <p:cNvPr id="197" name="Google Shape;197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45344" y="940806"/>
              <a:ext cx="276825" cy="146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3"/>
            <p:cNvSpPr/>
            <p:nvPr/>
          </p:nvSpPr>
          <p:spPr>
            <a:xfrm>
              <a:off x="7262950" y="620000"/>
              <a:ext cx="1421100" cy="130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Web Browser</a:t>
              </a:r>
              <a:endParaRPr sz="1000"/>
            </a:p>
          </p:txBody>
        </p:sp>
        <p:pic>
          <p:nvPicPr>
            <p:cNvPr id="198" name="Google Shape;19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72278" y="1348674"/>
              <a:ext cx="443375" cy="409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23"/>
            <p:cNvSpPr txBox="1"/>
            <p:nvPr/>
          </p:nvSpPr>
          <p:spPr>
            <a:xfrm>
              <a:off x="7279450" y="822825"/>
              <a:ext cx="13362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Account Management GUI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Create Account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Change E-mail, Password, …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Show QR Code</a:t>
              </a:r>
              <a:endParaRPr sz="700"/>
            </a:p>
          </p:txBody>
        </p:sp>
      </p:grpSp>
      <p:sp>
        <p:nvSpPr>
          <p:cNvPr id="200" name="Google Shape;200;p23"/>
          <p:cNvSpPr txBox="1"/>
          <p:nvPr/>
        </p:nvSpPr>
        <p:spPr>
          <a:xfrm>
            <a:off x="5326400" y="2344075"/>
            <a:ext cx="265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5. Set server for contact list in AMS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8. Check peer with Client1’s hash ID</a:t>
            </a:r>
            <a:br>
              <a:rPr lang="en" sz="900"/>
            </a:br>
            <a:r>
              <a:rPr lang="en" sz="900"/>
              <a:t>    And get Client1’s Public key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24"/>
          <p:cNvCxnSpPr>
            <a:stCxn id="206" idx="3"/>
            <a:endCxn id="207" idx="1"/>
          </p:cNvCxnSpPr>
          <p:nvPr/>
        </p:nvCxnSpPr>
        <p:spPr>
          <a:xfrm flipH="1" rot="10800000">
            <a:off x="7601100" y="1398168"/>
            <a:ext cx="257100" cy="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4"/>
          <p:cNvSpPr/>
          <p:nvPr/>
        </p:nvSpPr>
        <p:spPr>
          <a:xfrm>
            <a:off x="1432000" y="3949475"/>
            <a:ext cx="6334200" cy="68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3944250" y="226925"/>
            <a:ext cx="1255500" cy="46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with SSL</a:t>
            </a:r>
            <a:endParaRPr sz="1200"/>
          </a:p>
        </p:txBody>
      </p:sp>
      <p:sp>
        <p:nvSpPr>
          <p:cNvPr id="210" name="Google Shape;210;p24"/>
          <p:cNvSpPr/>
          <p:nvPr/>
        </p:nvSpPr>
        <p:spPr>
          <a:xfrm>
            <a:off x="915225" y="226925"/>
            <a:ext cx="1255500" cy="46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(VoIP 	Client)</a:t>
            </a:r>
            <a:endParaRPr sz="1200"/>
          </a:p>
        </p:txBody>
      </p:sp>
      <p:sp>
        <p:nvSpPr>
          <p:cNvPr id="211" name="Google Shape;211;p24"/>
          <p:cNvSpPr/>
          <p:nvPr/>
        </p:nvSpPr>
        <p:spPr>
          <a:xfrm>
            <a:off x="6973275" y="226925"/>
            <a:ext cx="1255500" cy="461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Client2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(VoIP Server)</a:t>
            </a:r>
            <a:endParaRPr sz="1200"/>
          </a:p>
        </p:txBody>
      </p:sp>
      <p:cxnSp>
        <p:nvCxnSpPr>
          <p:cNvPr id="212" name="Google Shape;212;p24"/>
          <p:cNvCxnSpPr/>
          <p:nvPr/>
        </p:nvCxnSpPr>
        <p:spPr>
          <a:xfrm>
            <a:off x="1542975" y="688325"/>
            <a:ext cx="0" cy="425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4"/>
          <p:cNvCxnSpPr/>
          <p:nvPr/>
        </p:nvCxnSpPr>
        <p:spPr>
          <a:xfrm>
            <a:off x="4572000" y="688325"/>
            <a:ext cx="0" cy="425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4"/>
          <p:cNvCxnSpPr/>
          <p:nvPr/>
        </p:nvCxnSpPr>
        <p:spPr>
          <a:xfrm>
            <a:off x="7601025" y="688325"/>
            <a:ext cx="0" cy="425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5" name="Google Shape;215;p24"/>
          <p:cNvSpPr/>
          <p:nvPr/>
        </p:nvSpPr>
        <p:spPr>
          <a:xfrm>
            <a:off x="1493775" y="907675"/>
            <a:ext cx="98400" cy="25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113450" y="801775"/>
            <a:ext cx="1142100" cy="25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Generate RSA Keys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(Public/Private)</a:t>
            </a:r>
            <a:endParaRPr/>
          </a:p>
        </p:txBody>
      </p:sp>
      <p:cxnSp>
        <p:nvCxnSpPr>
          <p:cNvPr id="217" name="Google Shape;217;p24"/>
          <p:cNvCxnSpPr>
            <a:stCxn id="216" idx="3"/>
            <a:endCxn id="215" idx="1"/>
          </p:cNvCxnSpPr>
          <p:nvPr/>
        </p:nvCxnSpPr>
        <p:spPr>
          <a:xfrm>
            <a:off x="1255550" y="930325"/>
            <a:ext cx="238200" cy="1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4"/>
          <p:cNvSpPr/>
          <p:nvPr/>
        </p:nvSpPr>
        <p:spPr>
          <a:xfrm>
            <a:off x="4522800" y="1164775"/>
            <a:ext cx="98400" cy="25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4"/>
          <p:cNvCxnSpPr>
            <a:stCxn id="215" idx="2"/>
            <a:endCxn id="218" idx="0"/>
          </p:cNvCxnSpPr>
          <p:nvPr/>
        </p:nvCxnSpPr>
        <p:spPr>
          <a:xfrm>
            <a:off x="1542975" y="1164775"/>
            <a:ext cx="302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0" name="Google Shape;220;p24"/>
          <p:cNvSpPr txBox="1"/>
          <p:nvPr/>
        </p:nvSpPr>
        <p:spPr>
          <a:xfrm>
            <a:off x="1542975" y="1007868"/>
            <a:ext cx="30291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REST API(/api/login, Login Info.)</a:t>
            </a:r>
            <a:endParaRPr sz="800"/>
          </a:p>
        </p:txBody>
      </p:sp>
      <p:sp>
        <p:nvSpPr>
          <p:cNvPr id="221" name="Google Shape;221;p24"/>
          <p:cNvSpPr/>
          <p:nvPr/>
        </p:nvSpPr>
        <p:spPr>
          <a:xfrm>
            <a:off x="1496194" y="3606868"/>
            <a:ext cx="98400" cy="25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115875" y="3289000"/>
            <a:ext cx="1142100" cy="52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Decrypt encrypted Client2’s AES key using Client1 private key</a:t>
            </a:r>
            <a:endParaRPr/>
          </a:p>
        </p:txBody>
      </p:sp>
      <p:cxnSp>
        <p:nvCxnSpPr>
          <p:cNvPr id="223" name="Google Shape;223;p24"/>
          <p:cNvCxnSpPr>
            <a:stCxn id="222" idx="3"/>
            <a:endCxn id="221" idx="1"/>
          </p:cNvCxnSpPr>
          <p:nvPr/>
        </p:nvCxnSpPr>
        <p:spPr>
          <a:xfrm>
            <a:off x="1257975" y="3551950"/>
            <a:ext cx="2382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4"/>
          <p:cNvSpPr/>
          <p:nvPr/>
        </p:nvSpPr>
        <p:spPr>
          <a:xfrm>
            <a:off x="2399425" y="461275"/>
            <a:ext cx="1316125" cy="525900"/>
          </a:xfrm>
          <a:prstGeom prst="flowChartProcess">
            <a:avLst/>
          </a:prstGeom>
          <a:solidFill>
            <a:srgbClr val="FFD9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Login Information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ID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Password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RSA Public Key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IP Address</a:t>
            </a:r>
            <a:endParaRPr sz="600"/>
          </a:p>
        </p:txBody>
      </p:sp>
      <p:cxnSp>
        <p:nvCxnSpPr>
          <p:cNvPr id="225" name="Google Shape;225;p24"/>
          <p:cNvCxnSpPr/>
          <p:nvPr/>
        </p:nvCxnSpPr>
        <p:spPr>
          <a:xfrm rot="10800000">
            <a:off x="1548950" y="4211475"/>
            <a:ext cx="6056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4"/>
          <p:cNvCxnSpPr/>
          <p:nvPr/>
        </p:nvCxnSpPr>
        <p:spPr>
          <a:xfrm>
            <a:off x="1541600" y="4481775"/>
            <a:ext cx="60567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4"/>
          <p:cNvSpPr/>
          <p:nvPr/>
        </p:nvSpPr>
        <p:spPr>
          <a:xfrm>
            <a:off x="7551825" y="1269475"/>
            <a:ext cx="98400" cy="25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4522800" y="1526575"/>
            <a:ext cx="98400" cy="25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4"/>
          <p:cNvCxnSpPr>
            <a:stCxn id="227" idx="2"/>
            <a:endCxn id="228" idx="0"/>
          </p:cNvCxnSpPr>
          <p:nvPr/>
        </p:nvCxnSpPr>
        <p:spPr>
          <a:xfrm rot="10800000">
            <a:off x="4571925" y="1526575"/>
            <a:ext cx="302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4"/>
          <p:cNvSpPr txBox="1"/>
          <p:nvPr/>
        </p:nvSpPr>
        <p:spPr>
          <a:xfrm>
            <a:off x="4572000" y="1390368"/>
            <a:ext cx="30291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REST API(/api/login, Login Info.)</a:t>
            </a:r>
            <a:endParaRPr sz="800"/>
          </a:p>
        </p:txBody>
      </p:sp>
      <p:sp>
        <p:nvSpPr>
          <p:cNvPr id="230" name="Google Shape;230;p24"/>
          <p:cNvSpPr/>
          <p:nvPr/>
        </p:nvSpPr>
        <p:spPr>
          <a:xfrm>
            <a:off x="7551825" y="4161376"/>
            <a:ext cx="984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1493775" y="4161379"/>
            <a:ext cx="984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1493775" y="2483375"/>
            <a:ext cx="98400" cy="25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4522800" y="2231575"/>
            <a:ext cx="98400" cy="25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1542900" y="2069268"/>
            <a:ext cx="30291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REST API(/api/contacts)</a:t>
            </a:r>
            <a:endParaRPr sz="800"/>
          </a:p>
        </p:txBody>
      </p:sp>
      <p:sp>
        <p:nvSpPr>
          <p:cNvPr id="235" name="Google Shape;235;p24"/>
          <p:cNvSpPr/>
          <p:nvPr/>
        </p:nvSpPr>
        <p:spPr>
          <a:xfrm>
            <a:off x="7858300" y="3990225"/>
            <a:ext cx="11421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Encrypt video/audio data using Client2’s AES key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7858300" y="4421325"/>
            <a:ext cx="1142100" cy="52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Decrypt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received</a:t>
            </a: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</a:rPr>
              <a:t> video/audio data using Client2’s AES key </a:t>
            </a:r>
            <a:endParaRPr sz="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237" name="Google Shape;237;p24"/>
          <p:cNvCxnSpPr/>
          <p:nvPr/>
        </p:nvCxnSpPr>
        <p:spPr>
          <a:xfrm>
            <a:off x="1542900" y="2224068"/>
            <a:ext cx="302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8" name="Google Shape;238;p24"/>
          <p:cNvSpPr/>
          <p:nvPr/>
        </p:nvSpPr>
        <p:spPr>
          <a:xfrm>
            <a:off x="137850" y="4464425"/>
            <a:ext cx="11421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Encrypt video/audio data using Client2’s AES key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137850" y="3938525"/>
            <a:ext cx="1142100" cy="52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Decrypt received video/audio data using Client2’s AES key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4949408" y="3978693"/>
            <a:ext cx="241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Send encrypt video/audio data (TCP/UDP)</a:t>
            </a:r>
            <a:endParaRPr sz="900"/>
          </a:p>
        </p:txBody>
      </p:sp>
      <p:sp>
        <p:nvSpPr>
          <p:cNvPr id="241" name="Google Shape;241;p24"/>
          <p:cNvSpPr txBox="1"/>
          <p:nvPr/>
        </p:nvSpPr>
        <p:spPr>
          <a:xfrm>
            <a:off x="1541608" y="4243318"/>
            <a:ext cx="241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Send encrypt video/audio data (TCP/UDP)</a:t>
            </a:r>
            <a:endParaRPr sz="900"/>
          </a:p>
        </p:txBody>
      </p:sp>
      <p:cxnSp>
        <p:nvCxnSpPr>
          <p:cNvPr id="242" name="Google Shape;242;p24"/>
          <p:cNvCxnSpPr/>
          <p:nvPr/>
        </p:nvCxnSpPr>
        <p:spPr>
          <a:xfrm flipH="1" rot="10800000">
            <a:off x="7650225" y="4129576"/>
            <a:ext cx="2082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4"/>
          <p:cNvCxnSpPr/>
          <p:nvPr/>
        </p:nvCxnSpPr>
        <p:spPr>
          <a:xfrm>
            <a:off x="7650225" y="4434376"/>
            <a:ext cx="208200" cy="3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4"/>
          <p:cNvCxnSpPr/>
          <p:nvPr/>
        </p:nvCxnSpPr>
        <p:spPr>
          <a:xfrm>
            <a:off x="1279950" y="4125275"/>
            <a:ext cx="213900" cy="1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4"/>
          <p:cNvCxnSpPr/>
          <p:nvPr/>
        </p:nvCxnSpPr>
        <p:spPr>
          <a:xfrm flipH="1" rot="10800000">
            <a:off x="1279950" y="4434275"/>
            <a:ext cx="2139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4"/>
          <p:cNvSpPr/>
          <p:nvPr/>
        </p:nvSpPr>
        <p:spPr>
          <a:xfrm>
            <a:off x="7858300" y="1269475"/>
            <a:ext cx="1142100" cy="25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Generate RSA Keys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(Public/Private)</a:t>
            </a:r>
            <a:endParaRPr/>
          </a:p>
        </p:txBody>
      </p:sp>
      <p:cxnSp>
        <p:nvCxnSpPr>
          <p:cNvPr id="246" name="Google Shape;246;p24"/>
          <p:cNvCxnSpPr>
            <a:stCxn id="232" idx="0"/>
            <a:endCxn id="233" idx="2"/>
          </p:cNvCxnSpPr>
          <p:nvPr/>
        </p:nvCxnSpPr>
        <p:spPr>
          <a:xfrm>
            <a:off x="1542975" y="2483375"/>
            <a:ext cx="30291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47" name="Google Shape;247;p24"/>
          <p:cNvSpPr txBox="1"/>
          <p:nvPr/>
        </p:nvSpPr>
        <p:spPr>
          <a:xfrm>
            <a:off x="1542900" y="2332043"/>
            <a:ext cx="30291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Send client list</a:t>
            </a:r>
            <a:endParaRPr sz="800"/>
          </a:p>
        </p:txBody>
      </p:sp>
      <p:sp>
        <p:nvSpPr>
          <p:cNvPr id="248" name="Google Shape;248;p24"/>
          <p:cNvSpPr/>
          <p:nvPr/>
        </p:nvSpPr>
        <p:spPr>
          <a:xfrm>
            <a:off x="1496194" y="2816518"/>
            <a:ext cx="98400" cy="25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24"/>
          <p:cNvCxnSpPr/>
          <p:nvPr/>
        </p:nvCxnSpPr>
        <p:spPr>
          <a:xfrm>
            <a:off x="1594594" y="2945068"/>
            <a:ext cx="595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4"/>
          <p:cNvSpPr/>
          <p:nvPr/>
        </p:nvSpPr>
        <p:spPr>
          <a:xfrm>
            <a:off x="7549400" y="2947425"/>
            <a:ext cx="98400" cy="20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 txBox="1"/>
          <p:nvPr/>
        </p:nvSpPr>
        <p:spPr>
          <a:xfrm>
            <a:off x="1566650" y="2699550"/>
            <a:ext cx="44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Send ‘Call’ Protocol(Client1’s hash ID) to Client 2 (encrypted with Client 2’s public key)</a:t>
            </a:r>
            <a:endParaRPr sz="900"/>
          </a:p>
        </p:txBody>
      </p:sp>
      <p:cxnSp>
        <p:nvCxnSpPr>
          <p:cNvPr id="252" name="Google Shape;252;p24"/>
          <p:cNvCxnSpPr/>
          <p:nvPr/>
        </p:nvCxnSpPr>
        <p:spPr>
          <a:xfrm rot="10800000">
            <a:off x="1594694" y="3630868"/>
            <a:ext cx="595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4"/>
          <p:cNvSpPr txBox="1"/>
          <p:nvPr/>
        </p:nvSpPr>
        <p:spPr>
          <a:xfrm>
            <a:off x="4740977" y="3591000"/>
            <a:ext cx="300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Send AES key </a:t>
            </a:r>
            <a:r>
              <a:rPr lang="en" sz="900">
                <a:solidFill>
                  <a:schemeClr val="dk1"/>
                </a:solidFill>
              </a:rPr>
              <a:t>(encrypted with Client 1’s public key)</a:t>
            </a:r>
            <a:endParaRPr sz="900"/>
          </a:p>
        </p:txBody>
      </p:sp>
      <p:sp>
        <p:nvSpPr>
          <p:cNvPr id="254" name="Google Shape;254;p24"/>
          <p:cNvSpPr/>
          <p:nvPr/>
        </p:nvSpPr>
        <p:spPr>
          <a:xfrm>
            <a:off x="4522825" y="1905673"/>
            <a:ext cx="98400" cy="25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7551850" y="2164568"/>
            <a:ext cx="98400" cy="25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 txBox="1"/>
          <p:nvPr/>
        </p:nvSpPr>
        <p:spPr>
          <a:xfrm>
            <a:off x="4571950" y="1735281"/>
            <a:ext cx="30291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REST API(/api/set_server)</a:t>
            </a:r>
            <a:endParaRPr sz="800"/>
          </a:p>
        </p:txBody>
      </p:sp>
      <p:cxnSp>
        <p:nvCxnSpPr>
          <p:cNvPr id="257" name="Google Shape;257;p24"/>
          <p:cNvCxnSpPr/>
          <p:nvPr/>
        </p:nvCxnSpPr>
        <p:spPr>
          <a:xfrm>
            <a:off x="4571950" y="1890081"/>
            <a:ext cx="302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58" name="Google Shape;258;p24"/>
          <p:cNvCxnSpPr/>
          <p:nvPr/>
        </p:nvCxnSpPr>
        <p:spPr>
          <a:xfrm flipH="1" rot="10800000">
            <a:off x="4593475" y="2154600"/>
            <a:ext cx="3007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9" name="Google Shape;259;p24"/>
          <p:cNvSpPr txBox="1"/>
          <p:nvPr/>
        </p:nvSpPr>
        <p:spPr>
          <a:xfrm>
            <a:off x="4571950" y="1998056"/>
            <a:ext cx="30291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Send result</a:t>
            </a:r>
            <a:endParaRPr sz="800"/>
          </a:p>
        </p:txBody>
      </p:sp>
      <p:sp>
        <p:nvSpPr>
          <p:cNvPr id="260" name="Google Shape;260;p24"/>
          <p:cNvSpPr/>
          <p:nvPr/>
        </p:nvSpPr>
        <p:spPr>
          <a:xfrm>
            <a:off x="7822800" y="2753150"/>
            <a:ext cx="1255500" cy="52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Check Client 1’s Information (Hash ID)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Accept the call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61" name="Google Shape;261;p24"/>
          <p:cNvCxnSpPr>
            <a:endCxn id="260" idx="1"/>
          </p:cNvCxnSpPr>
          <p:nvPr/>
        </p:nvCxnSpPr>
        <p:spPr>
          <a:xfrm flipH="1" rot="10800000">
            <a:off x="7650300" y="3016100"/>
            <a:ext cx="1725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2" name="Google Shape;262;p24"/>
          <p:cNvGrpSpPr/>
          <p:nvPr/>
        </p:nvGrpSpPr>
        <p:grpSpPr>
          <a:xfrm>
            <a:off x="1355793" y="3880069"/>
            <a:ext cx="402900" cy="292500"/>
            <a:chOff x="591943" y="1459031"/>
            <a:chExt cx="402900" cy="292500"/>
          </a:xfrm>
        </p:grpSpPr>
        <p:sp>
          <p:nvSpPr>
            <p:cNvPr id="263" name="Google Shape;263;p24"/>
            <p:cNvSpPr txBox="1"/>
            <p:nvPr/>
          </p:nvSpPr>
          <p:spPr>
            <a:xfrm>
              <a:off x="591943" y="1459031"/>
              <a:ext cx="4029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loop</a:t>
              </a:r>
              <a:endParaRPr sz="700"/>
            </a:p>
          </p:txBody>
        </p:sp>
        <p:sp>
          <p:nvSpPr>
            <p:cNvPr id="264" name="Google Shape;264;p24"/>
            <p:cNvSpPr/>
            <p:nvPr/>
          </p:nvSpPr>
          <p:spPr>
            <a:xfrm rot="10800000">
              <a:off x="664850" y="1526975"/>
              <a:ext cx="257100" cy="156600"/>
            </a:xfrm>
            <a:prstGeom prst="flowChartPunchedCard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4"/>
          <p:cNvSpPr txBox="1"/>
          <p:nvPr/>
        </p:nvSpPr>
        <p:spPr>
          <a:xfrm>
            <a:off x="4579388" y="2988049"/>
            <a:ext cx="30291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REST API(/api/check_peer with </a:t>
            </a:r>
            <a:r>
              <a:rPr lang="en" sz="900">
                <a:solidFill>
                  <a:schemeClr val="dk1"/>
                </a:solidFill>
              </a:rPr>
              <a:t>Client1’s hash ID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66" name="Google Shape;266;p24"/>
          <p:cNvCxnSpPr/>
          <p:nvPr/>
        </p:nvCxnSpPr>
        <p:spPr>
          <a:xfrm>
            <a:off x="4616425" y="3141625"/>
            <a:ext cx="29334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67" name="Google Shape;267;p24"/>
          <p:cNvSpPr/>
          <p:nvPr/>
        </p:nvSpPr>
        <p:spPr>
          <a:xfrm flipH="1">
            <a:off x="7549400" y="3345931"/>
            <a:ext cx="984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 flipH="1">
            <a:off x="4522800" y="3099288"/>
            <a:ext cx="98400" cy="20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24"/>
          <p:cNvCxnSpPr/>
          <p:nvPr/>
        </p:nvCxnSpPr>
        <p:spPr>
          <a:xfrm>
            <a:off x="4572000" y="3298475"/>
            <a:ext cx="30192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0" name="Google Shape;270;p24"/>
          <p:cNvSpPr txBox="1"/>
          <p:nvPr/>
        </p:nvSpPr>
        <p:spPr>
          <a:xfrm>
            <a:off x="4644000" y="3302668"/>
            <a:ext cx="30291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Send Client1’s info and public key</a:t>
            </a:r>
            <a:endParaRPr sz="800"/>
          </a:p>
        </p:txBody>
      </p:sp>
      <p:sp>
        <p:nvSpPr>
          <p:cNvPr id="271" name="Google Shape;271;p24"/>
          <p:cNvSpPr/>
          <p:nvPr/>
        </p:nvSpPr>
        <p:spPr>
          <a:xfrm>
            <a:off x="3050875" y="3025025"/>
            <a:ext cx="1255500" cy="52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Check Client 1’s Information (Hash ID)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In the login list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And return info and key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72" name="Google Shape;272;p24"/>
          <p:cNvCxnSpPr/>
          <p:nvPr/>
        </p:nvCxnSpPr>
        <p:spPr>
          <a:xfrm flipH="1" rot="10800000">
            <a:off x="4328338" y="3177875"/>
            <a:ext cx="1725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4"/>
          <p:cNvSpPr/>
          <p:nvPr/>
        </p:nvSpPr>
        <p:spPr>
          <a:xfrm>
            <a:off x="7825150" y="3351300"/>
            <a:ext cx="1255500" cy="52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Encrypt Client2’s AES key with Client1’s public key</a:t>
            </a:r>
            <a:r>
              <a:rPr lang="en" sz="800">
                <a:solidFill>
                  <a:schemeClr val="dk1"/>
                </a:solidFill>
              </a:rPr>
              <a:t>l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74" name="Google Shape;274;p24"/>
          <p:cNvCxnSpPr>
            <a:endCxn id="273" idx="1"/>
          </p:cNvCxnSpPr>
          <p:nvPr/>
        </p:nvCxnSpPr>
        <p:spPr>
          <a:xfrm>
            <a:off x="7649350" y="3536250"/>
            <a:ext cx="175800" cy="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n"/>
              <a:t>System Design -</a:t>
            </a:r>
            <a:r>
              <a:rPr lang="en" sz="2244"/>
              <a:t> Key management</a:t>
            </a:r>
            <a:endParaRPr sz="2244"/>
          </a:p>
        </p:txBody>
      </p:sp>
      <p:sp>
        <p:nvSpPr>
          <p:cNvPr id="280" name="Google Shape;280;p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Every time a login occurs, RSA public/private keys are generated.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RSA public key is transferred to and managed by the server.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Only clients registered on the server can obtain the public key of the other client.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each call, an AES key is generated.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AES key is encrypted by the receiving client using the public key received from the server, ensuring that it is the intended client registered on the server.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RSA private key is managed exclusively within the client, and the public key is only transmitted through the server.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keys are not stored as files.</a:t>
            </a:r>
            <a:endParaRPr sz="1400"/>
          </a:p>
        </p:txBody>
      </p:sp>
      <p:sp>
        <p:nvSpPr>
          <p:cNvPr id="281" name="Google Shape;281;p25"/>
          <p:cNvSpPr/>
          <p:nvPr/>
        </p:nvSpPr>
        <p:spPr>
          <a:xfrm>
            <a:off x="3625850" y="3667325"/>
            <a:ext cx="1892400" cy="1127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Account Management Server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(Web Server)</a:t>
            </a:r>
            <a:endParaRPr sz="1000"/>
          </a:p>
        </p:txBody>
      </p:sp>
      <p:sp>
        <p:nvSpPr>
          <p:cNvPr id="282" name="Google Shape;282;p25"/>
          <p:cNvSpPr/>
          <p:nvPr/>
        </p:nvSpPr>
        <p:spPr>
          <a:xfrm>
            <a:off x="6336950" y="3667313"/>
            <a:ext cx="1892400" cy="1127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Client2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Generate RSA Pub/Priv Key(login)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Generate AES Key(call)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Keep in memory of process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913250" y="3667313"/>
            <a:ext cx="1892400" cy="1127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Client1</a:t>
            </a:r>
            <a:br>
              <a:rPr lang="en" sz="1200"/>
            </a:b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Generate RSA Pub/Priv Key(login)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Generate AES Key(call)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Keep in memory of process</a:t>
            </a:r>
            <a:endParaRPr sz="800"/>
          </a:p>
        </p:txBody>
      </p:sp>
      <p:cxnSp>
        <p:nvCxnSpPr>
          <p:cNvPr id="284" name="Google Shape;284;p25"/>
          <p:cNvCxnSpPr>
            <a:stCxn id="283" idx="3"/>
            <a:endCxn id="281" idx="1"/>
          </p:cNvCxnSpPr>
          <p:nvPr/>
        </p:nvCxnSpPr>
        <p:spPr>
          <a:xfrm>
            <a:off x="2805650" y="4231013"/>
            <a:ext cx="8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5"/>
          <p:cNvCxnSpPr>
            <a:stCxn id="282" idx="1"/>
            <a:endCxn id="281" idx="3"/>
          </p:cNvCxnSpPr>
          <p:nvPr/>
        </p:nvCxnSpPr>
        <p:spPr>
          <a:xfrm rot="10800000">
            <a:off x="5518250" y="4231013"/>
            <a:ext cx="8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5"/>
          <p:cNvSpPr txBox="1"/>
          <p:nvPr/>
        </p:nvSpPr>
        <p:spPr>
          <a:xfrm>
            <a:off x="2759750" y="3800825"/>
            <a:ext cx="9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C1 Pub key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(login)</a:t>
            </a:r>
            <a:endParaRPr sz="1000"/>
          </a:p>
        </p:txBody>
      </p:sp>
      <p:sp>
        <p:nvSpPr>
          <p:cNvPr id="287" name="Google Shape;287;p25"/>
          <p:cNvSpPr txBox="1"/>
          <p:nvPr/>
        </p:nvSpPr>
        <p:spPr>
          <a:xfrm>
            <a:off x="5518400" y="3800825"/>
            <a:ext cx="9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C2 Pub key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(login)</a:t>
            </a:r>
            <a:endParaRPr sz="1000"/>
          </a:p>
        </p:txBody>
      </p:sp>
      <p:sp>
        <p:nvSpPr>
          <p:cNvPr id="288" name="Google Shape;288;p25"/>
          <p:cNvSpPr txBox="1"/>
          <p:nvPr/>
        </p:nvSpPr>
        <p:spPr>
          <a:xfrm>
            <a:off x="2812956" y="4365493"/>
            <a:ext cx="9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C2 Pub key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(connect)</a:t>
            </a:r>
            <a:endParaRPr sz="1000"/>
          </a:p>
        </p:txBody>
      </p:sp>
      <p:cxnSp>
        <p:nvCxnSpPr>
          <p:cNvPr id="289" name="Google Shape;289;p25"/>
          <p:cNvCxnSpPr/>
          <p:nvPr/>
        </p:nvCxnSpPr>
        <p:spPr>
          <a:xfrm rot="10800000">
            <a:off x="2812725" y="4427500"/>
            <a:ext cx="8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5"/>
          <p:cNvSpPr txBox="1"/>
          <p:nvPr/>
        </p:nvSpPr>
        <p:spPr>
          <a:xfrm>
            <a:off x="5471600" y="4372799"/>
            <a:ext cx="9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C1 Pub key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(check peer)</a:t>
            </a:r>
            <a:endParaRPr sz="1000"/>
          </a:p>
        </p:txBody>
      </p:sp>
      <p:cxnSp>
        <p:nvCxnSpPr>
          <p:cNvPr id="291" name="Google Shape;291;p25"/>
          <p:cNvCxnSpPr/>
          <p:nvPr/>
        </p:nvCxnSpPr>
        <p:spPr>
          <a:xfrm rot="10800000">
            <a:off x="5518400" y="4427500"/>
            <a:ext cx="8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2" name="Google Shape;292;p25"/>
          <p:cNvCxnSpPr>
            <a:stCxn id="283" idx="0"/>
            <a:endCxn id="282" idx="0"/>
          </p:cNvCxnSpPr>
          <p:nvPr/>
        </p:nvCxnSpPr>
        <p:spPr>
          <a:xfrm flipH="1" rot="-5400000">
            <a:off x="4571000" y="955763"/>
            <a:ext cx="600" cy="5423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3" name="Google Shape;293;p25"/>
          <p:cNvSpPr txBox="1"/>
          <p:nvPr/>
        </p:nvSpPr>
        <p:spPr>
          <a:xfrm>
            <a:off x="3354050" y="3158968"/>
            <a:ext cx="262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C2 AES Key encrypted by C1 Pub key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 App.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Sample program (C++)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Library - Supply chain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Login, Connect/Disconnect, Start/Stop Server, Missed Call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trying to connect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</a:t>
            </a:r>
            <a:r>
              <a:rPr lang="en"/>
              <a:t>between</a:t>
            </a:r>
            <a:r>
              <a:rPr lang="en"/>
              <a:t> Login Server, Chat App use Cpprestsdk and OpenSSL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between other Chat App, Chat App use crypto api of OpenSSL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05" name="Google Shape;305;p27"/>
          <p:cNvSpPr txBox="1"/>
          <p:nvPr>
            <p:ph idx="1" type="body"/>
          </p:nvPr>
        </p:nvSpPr>
        <p:spPr>
          <a:xfrm>
            <a:off x="311700" y="1000075"/>
            <a:ext cx="8520600" cy="3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Python with FastAPI</a:t>
            </a:r>
            <a:br>
              <a:rPr lang="en"/>
            </a:br>
            <a:r>
              <a:rPr lang="en"/>
              <a:t>(Reference: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https://github.com/vinodiOS/two-factor-auth-FastAPI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 up, Change/Reset password is web based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between Chat App. and Login server is based on REST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Library - requirements.txt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Video Call App. call REST API for following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FastAPI framework provides test case GUI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Google Shape;306;p27"/>
          <p:cNvGrpSpPr/>
          <p:nvPr/>
        </p:nvGrpSpPr>
        <p:grpSpPr>
          <a:xfrm>
            <a:off x="6228332" y="2506283"/>
            <a:ext cx="2575640" cy="2453687"/>
            <a:chOff x="2728300" y="1513275"/>
            <a:chExt cx="2398175" cy="2284625"/>
          </a:xfrm>
        </p:grpSpPr>
        <p:pic>
          <p:nvPicPr>
            <p:cNvPr id="307" name="Google Shape;307;p27"/>
            <p:cNvPicPr preferRelativeResize="0"/>
            <p:nvPr/>
          </p:nvPicPr>
          <p:blipFill rotWithShape="1">
            <a:blip r:embed="rId4">
              <a:alphaModFix/>
            </a:blip>
            <a:srcRect b="41200" l="0" r="0" t="0"/>
            <a:stretch/>
          </p:blipFill>
          <p:spPr>
            <a:xfrm>
              <a:off x="2728300" y="1513275"/>
              <a:ext cx="2398175" cy="171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27"/>
            <p:cNvPicPr preferRelativeResize="0"/>
            <p:nvPr/>
          </p:nvPicPr>
          <p:blipFill rotWithShape="1">
            <a:blip r:embed="rId4">
              <a:alphaModFix/>
            </a:blip>
            <a:srcRect b="0" l="0" r="0" t="80328"/>
            <a:stretch/>
          </p:blipFill>
          <p:spPr>
            <a:xfrm>
              <a:off x="2728300" y="3225200"/>
              <a:ext cx="2398175" cy="5727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09" name="Google Shape;309;p27"/>
          <p:cNvGraphicFramePr/>
          <p:nvPr/>
        </p:nvGraphicFramePr>
        <p:xfrm>
          <a:off x="1112975" y="380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{DEE62A54-A056-45C9-B106-02C317ED0E60}</a:tableStyleId>
              </a:tblPr>
              <a:tblGrid>
                <a:gridCol w="1106300"/>
                <a:gridCol w="3205575"/>
              </a:tblGrid>
              <a:tr h="21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login_from_app</a:t>
                      </a:r>
                      <a:endParaRPr b="1" sz="9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 in with email, password, TOTP</a:t>
                      </a:r>
                      <a:endParaRPr sz="900"/>
                    </a:p>
                  </a:txBody>
                  <a:tcPr marT="0" marB="0" marR="91425" marL="91425"/>
                </a:tc>
              </a:tr>
              <a:tr h="21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contacts</a:t>
                      </a:r>
                      <a:endParaRPr b="1" sz="9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Get contact who are logged in</a:t>
                      </a:r>
                      <a:endParaRPr sz="900"/>
                    </a:p>
                  </a:txBody>
                  <a:tcPr marT="0" marB="0" marR="91425" marL="91425"/>
                </a:tc>
              </a:tr>
              <a:tr h="41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set_server</a:t>
                      </a:r>
                      <a:endParaRPr b="1" sz="9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Set status information to let other users know that the user is available to receive calls</a:t>
                      </a:r>
                      <a:endParaRPr sz="900"/>
                    </a:p>
                  </a:txBody>
                  <a:tcPr marT="0" marB="0" marR="91425" marL="91425"/>
                </a:tc>
              </a:tr>
              <a:tr h="21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check_peer</a:t>
                      </a:r>
                      <a:endParaRPr b="1" sz="9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Based on unique user id, get information of the user.</a:t>
                      </a:r>
                      <a:endParaRPr sz="900"/>
                    </a:p>
                  </a:txBody>
                  <a:tcPr marT="0" marB="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15" name="Google Shape;315;p2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 enabled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Self-signed certificate is used due to budget issue.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REST API is encrypted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is saved as hashed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Factor Authentication u</a:t>
            </a:r>
            <a:r>
              <a:rPr lang="en"/>
              <a:t>sing TOTP (Time-based one-time password)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Authenticator or Chrome Authentication tool can be used.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Verification email is sent via temporary gmail account.</a:t>
            </a:r>
            <a:endParaRPr/>
          </a:p>
        </p:txBody>
      </p:sp>
      <p:pic>
        <p:nvPicPr>
          <p:cNvPr id="316" name="Google Shape;3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745" y="3368575"/>
            <a:ext cx="1854600" cy="15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370" y="3368575"/>
            <a:ext cx="1788575" cy="16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management</a:t>
            </a:r>
            <a:endParaRPr/>
          </a:p>
        </p:txBody>
      </p:sp>
      <p:sp>
        <p:nvSpPr>
          <p:cNvPr id="323" name="Google Shape;323;p2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of both Chat app. and Login server is on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https://github.com/bccha/LG_Security_Team1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950" y="2071925"/>
            <a:ext cx="5004301" cy="30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Analysis by SonarCloud on GitHub</a:t>
            </a:r>
            <a:endParaRPr/>
          </a:p>
        </p:txBody>
      </p:sp>
      <p:pic>
        <p:nvPicPr>
          <p:cNvPr id="330" name="Google Shape;3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97" y="1830050"/>
            <a:ext cx="5833975" cy="22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 txBox="1"/>
          <p:nvPr/>
        </p:nvSpPr>
        <p:spPr>
          <a:xfrm>
            <a:off x="629000" y="1115125"/>
            <a:ext cx="722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Analysis on Python Login Server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23 bugs, 34 Code Smells, 2 Security Hotspots are found and will be fixed.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DevOps on GitHub</a:t>
            </a:r>
            <a:endParaRPr/>
          </a:p>
        </p:txBody>
      </p:sp>
      <p:pic>
        <p:nvPicPr>
          <p:cNvPr id="337" name="Google Shape;3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00" y="1972950"/>
            <a:ext cx="5850199" cy="27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1"/>
          <p:cNvSpPr txBox="1"/>
          <p:nvPr/>
        </p:nvSpPr>
        <p:spPr>
          <a:xfrm>
            <a:off x="453175" y="1017725"/>
            <a:ext cx="786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Supply Chain Risk Analysis reported by GitHub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‘Dependabot’ checks vulnerabilities in library used.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Automatically resolves them by submit ‘Pull-request’ which upgrades the version of the libraries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Requirement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 System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Threat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Mitigations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- </a:t>
            </a:r>
            <a:r>
              <a:rPr lang="en" sz="2244"/>
              <a:t>Test Case</a:t>
            </a:r>
            <a:endParaRPr sz="2244"/>
          </a:p>
        </p:txBody>
      </p:sp>
      <p:sp>
        <p:nvSpPr>
          <p:cNvPr id="344" name="Google Shape;344;p32"/>
          <p:cNvSpPr txBox="1"/>
          <p:nvPr/>
        </p:nvSpPr>
        <p:spPr>
          <a:xfrm>
            <a:off x="453175" y="1017725"/>
            <a:ext cx="786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Indexing the requirements and using them as a foundation for creating test cases.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45" name="Google Shape;345;p32"/>
          <p:cNvPicPr preferRelativeResize="0"/>
          <p:nvPr/>
        </p:nvPicPr>
        <p:blipFill rotWithShape="1">
          <a:blip r:embed="rId3">
            <a:alphaModFix/>
          </a:blip>
          <a:srcRect b="-1852" l="489" r="19273" t="20239"/>
          <a:stretch/>
        </p:blipFill>
        <p:spPr>
          <a:xfrm>
            <a:off x="957050" y="1503000"/>
            <a:ext cx="5421149" cy="29639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32"/>
          <p:cNvPicPr preferRelativeResize="0"/>
          <p:nvPr/>
        </p:nvPicPr>
        <p:blipFill rotWithShape="1">
          <a:blip r:embed="rId4">
            <a:alphaModFix/>
          </a:blip>
          <a:srcRect b="38513" l="0" r="53082" t="20457"/>
          <a:stretch/>
        </p:blipFill>
        <p:spPr>
          <a:xfrm>
            <a:off x="3502325" y="2856650"/>
            <a:ext cx="4290048" cy="2016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- </a:t>
            </a:r>
            <a:r>
              <a:rPr lang="en" sz="2244"/>
              <a:t>Installation Guide</a:t>
            </a:r>
            <a:endParaRPr sz="2244"/>
          </a:p>
        </p:txBody>
      </p:sp>
      <p:sp>
        <p:nvSpPr>
          <p:cNvPr id="352" name="Google Shape;35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Documenting a guide on how to install and build the program</a:t>
            </a:r>
            <a:endParaRPr/>
          </a:p>
        </p:txBody>
      </p:sp>
      <p:pic>
        <p:nvPicPr>
          <p:cNvPr id="353" name="Google Shape;353;p33"/>
          <p:cNvPicPr preferRelativeResize="0"/>
          <p:nvPr/>
        </p:nvPicPr>
        <p:blipFill rotWithShape="1">
          <a:blip r:embed="rId3">
            <a:alphaModFix/>
          </a:blip>
          <a:srcRect b="0" l="27725" r="29927" t="19231"/>
          <a:stretch/>
        </p:blipFill>
        <p:spPr>
          <a:xfrm>
            <a:off x="803125" y="1666962"/>
            <a:ext cx="3106474" cy="3184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4" name="Google Shape;354;p33"/>
          <p:cNvPicPr preferRelativeResize="0"/>
          <p:nvPr/>
        </p:nvPicPr>
        <p:blipFill rotWithShape="1">
          <a:blip r:embed="rId4">
            <a:alphaModFix/>
          </a:blip>
          <a:srcRect b="2559" l="27655" r="29836" t="19400"/>
          <a:stretch/>
        </p:blipFill>
        <p:spPr>
          <a:xfrm>
            <a:off x="4484586" y="1666950"/>
            <a:ext cx="3227266" cy="31848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60" name="Google Shape;36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https://youtu.be/_a4pD-4QljE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</a:t>
            </a:r>
            <a:r>
              <a:rPr lang="en" sz="2244"/>
              <a:t>Members</a:t>
            </a:r>
            <a:endParaRPr sz="2244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6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Jeeseung Jung</a:t>
            </a:r>
            <a:br>
              <a:rPr lang="en"/>
            </a:br>
            <a:r>
              <a:rPr lang="en"/>
              <a:t>(Photographer)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Truan Truong Ph</a:t>
            </a:r>
            <a:r>
              <a:rPr lang="en"/>
              <a:t>u</a:t>
            </a:r>
            <a:r>
              <a:rPr lang="en"/>
              <a:t> Ho</a:t>
            </a:r>
            <a:br>
              <a:rPr lang="en"/>
            </a:br>
            <a:r>
              <a:rPr lang="en"/>
              <a:t>( Learning Manager)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Byungchang Cha</a:t>
            </a:r>
            <a:br>
              <a:rPr lang="en"/>
            </a:br>
            <a:r>
              <a:rPr lang="en"/>
              <a:t>(Time Manager)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900" y="1828700"/>
            <a:ext cx="3515300" cy="3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125400" y="1195300"/>
            <a:ext cx="36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Kyungjun Shin</a:t>
            </a:r>
            <a:br>
              <a:rPr lang="en"/>
            </a:br>
            <a:r>
              <a:rPr lang="en"/>
              <a:t>(Team Leader)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Jeonghyen Lee</a:t>
            </a:r>
            <a:br>
              <a:rPr lang="en"/>
            </a:br>
            <a:r>
              <a:rPr lang="en"/>
              <a:t>(Launch Manager)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2053025" y="1432000"/>
            <a:ext cx="1546200" cy="396600"/>
          </a:xfrm>
          <a:prstGeom prst="bentConnector3">
            <a:avLst>
              <a:gd fmla="val 992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 flipH="1" rot="10800000">
            <a:off x="5384600" y="1468350"/>
            <a:ext cx="1746300" cy="380100"/>
          </a:xfrm>
          <a:prstGeom prst="bentConnector3">
            <a:avLst>
              <a:gd fmla="val -4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>
            <a:off x="1475800" y="2856812"/>
            <a:ext cx="1307700" cy="292200"/>
          </a:xfrm>
          <a:prstGeom prst="bentConnector3">
            <a:avLst>
              <a:gd fmla="val -11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1240975" y="3937087"/>
            <a:ext cx="1557300" cy="461100"/>
          </a:xfrm>
          <a:prstGeom prst="bentConnector3">
            <a:avLst>
              <a:gd fmla="val -4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6283175" y="3146987"/>
            <a:ext cx="1561500" cy="330600"/>
          </a:xfrm>
          <a:prstGeom prst="bentConnector3">
            <a:avLst>
              <a:gd fmla="val 3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2805550" y="4398475"/>
            <a:ext cx="876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1489300" y="1217025"/>
            <a:ext cx="190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 development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Crypto, Call </a:t>
            </a:r>
            <a:r>
              <a:rPr lang="en" sz="800"/>
              <a:t>implementation</a:t>
            </a:r>
            <a:endParaRPr sz="800"/>
          </a:p>
        </p:txBody>
      </p:sp>
      <p:sp>
        <p:nvSpPr>
          <p:cNvPr id="78" name="Google Shape;78;p15"/>
          <p:cNvSpPr txBox="1"/>
          <p:nvPr/>
        </p:nvSpPr>
        <p:spPr>
          <a:xfrm>
            <a:off x="5026601" y="1253550"/>
            <a:ext cx="213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 development</a:t>
            </a:r>
            <a:endParaRPr sz="8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UI,</a:t>
            </a:r>
            <a:r>
              <a:rPr lang="en" sz="800">
                <a:solidFill>
                  <a:schemeClr val="dk1"/>
                </a:solidFill>
              </a:rPr>
              <a:t>REST API I/F </a:t>
            </a:r>
            <a:r>
              <a:rPr lang="en" sz="800"/>
              <a:t> implementation</a:t>
            </a:r>
            <a:endParaRPr sz="800"/>
          </a:p>
        </p:txBody>
      </p:sp>
      <p:sp>
        <p:nvSpPr>
          <p:cNvPr id="79" name="Google Shape;79;p15"/>
          <p:cNvSpPr txBox="1"/>
          <p:nvPr/>
        </p:nvSpPr>
        <p:spPr>
          <a:xfrm>
            <a:off x="959100" y="2928769"/>
            <a:ext cx="190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Server</a:t>
            </a:r>
            <a:r>
              <a:rPr lang="en" sz="800"/>
              <a:t> development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Web server implementation</a:t>
            </a:r>
            <a:endParaRPr sz="800"/>
          </a:p>
        </p:txBody>
      </p:sp>
      <p:sp>
        <p:nvSpPr>
          <p:cNvPr id="80" name="Google Shape;80;p15"/>
          <p:cNvSpPr txBox="1"/>
          <p:nvPr/>
        </p:nvSpPr>
        <p:spPr>
          <a:xfrm>
            <a:off x="897475" y="4177194"/>
            <a:ext cx="190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Server development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Web server implementation</a:t>
            </a:r>
            <a:endParaRPr sz="800"/>
          </a:p>
        </p:txBody>
      </p:sp>
      <p:sp>
        <p:nvSpPr>
          <p:cNvPr id="81" name="Google Shape;81;p15"/>
          <p:cNvSpPr txBox="1"/>
          <p:nvPr/>
        </p:nvSpPr>
        <p:spPr>
          <a:xfrm>
            <a:off x="5747276" y="3261719"/>
            <a:ext cx="213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Client development</a:t>
            </a:r>
            <a:endParaRPr sz="8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Crypto, Call implementation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</a:t>
            </a:r>
            <a:r>
              <a:rPr lang="en" sz="2244"/>
              <a:t>Tartan Secure Video Call Application</a:t>
            </a:r>
            <a:endParaRPr sz="2244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Voice Communication: The App enables real-time voice communication over IP networks, allowing users to have voice conversations through their computers.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Network Compatibility: The </a:t>
            </a:r>
            <a:r>
              <a:rPr lang="en" sz="1300"/>
              <a:t>App </a:t>
            </a:r>
            <a:r>
              <a:rPr lang="en" sz="1300"/>
              <a:t>is compatible with IP networks, enabling communication between PCs connected to the Internet or local networks.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Call Management: The </a:t>
            </a:r>
            <a:r>
              <a:rPr lang="en" sz="1300"/>
              <a:t>App </a:t>
            </a:r>
            <a:r>
              <a:rPr lang="en" sz="1300"/>
              <a:t>provides basic call management functionalities, such as initiating and ending calls, accepting or declining incoming calls.</a:t>
            </a:r>
            <a:endParaRPr sz="13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625" y="3407924"/>
            <a:ext cx="1767425" cy="13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425" y="3407924"/>
            <a:ext cx="1767425" cy="13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013" y="3314900"/>
            <a:ext cx="1490425" cy="149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>
            <a:stCxn id="88" idx="3"/>
            <a:endCxn id="90" idx="1"/>
          </p:cNvCxnSpPr>
          <p:nvPr/>
        </p:nvCxnSpPr>
        <p:spPr>
          <a:xfrm>
            <a:off x="2654050" y="4060111"/>
            <a:ext cx="10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" name="Google Shape;92;p16"/>
          <p:cNvCxnSpPr>
            <a:stCxn id="90" idx="3"/>
            <a:endCxn id="89" idx="1"/>
          </p:cNvCxnSpPr>
          <p:nvPr/>
        </p:nvCxnSpPr>
        <p:spPr>
          <a:xfrm>
            <a:off x="5180438" y="4060113"/>
            <a:ext cx="10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6841" y="3720797"/>
            <a:ext cx="386285" cy="3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4666" y="3720797"/>
            <a:ext cx="386285" cy="3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5825" y="3749613"/>
            <a:ext cx="621025" cy="6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3650" y="3720788"/>
            <a:ext cx="621025" cy="6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9413" y="2728525"/>
            <a:ext cx="499374" cy="49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3760" y="2751085"/>
            <a:ext cx="499374" cy="4542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6"/>
          <p:cNvCxnSpPr/>
          <p:nvPr/>
        </p:nvCxnSpPr>
        <p:spPr>
          <a:xfrm flipH="1">
            <a:off x="1234610" y="3205350"/>
            <a:ext cx="90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/>
          <p:nvPr/>
        </p:nvCxnSpPr>
        <p:spPr>
          <a:xfrm flipH="1">
            <a:off x="1838947" y="3205350"/>
            <a:ext cx="90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1062" y="2728525"/>
            <a:ext cx="499374" cy="49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55410" y="2751085"/>
            <a:ext cx="499374" cy="4542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6"/>
          <p:cNvCxnSpPr/>
          <p:nvPr/>
        </p:nvCxnSpPr>
        <p:spPr>
          <a:xfrm flipH="1">
            <a:off x="6596260" y="3205350"/>
            <a:ext cx="90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/>
          <p:nvPr/>
        </p:nvCxnSpPr>
        <p:spPr>
          <a:xfrm flipH="1">
            <a:off x="7200597" y="3205350"/>
            <a:ext cx="90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159300" y="101772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Functional Requirements</a:t>
            </a:r>
            <a:br>
              <a:rPr lang="en" sz="1600"/>
            </a:b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Registration: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Email address and secure password.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Two-factor authentication.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Password reset and recovery options.</a:t>
            </a:r>
            <a:br>
              <a:rPr lang="en" sz="1200"/>
            </a:br>
            <a:br>
              <a:rPr lang="en" sz="1200"/>
            </a:b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Contact Management: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Unique contact identifiers for users.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Contact list with names and</a:t>
            </a:r>
            <a:br>
              <a:rPr lang="en" sz="1200"/>
            </a:br>
            <a:r>
              <a:rPr lang="en" sz="1200"/>
              <a:t>contact identifiers.</a:t>
            </a:r>
            <a:br>
              <a:rPr lang="en" sz="1200"/>
            </a:br>
            <a:endParaRPr sz="1200"/>
          </a:p>
        </p:txBody>
      </p:sp>
      <p:sp>
        <p:nvSpPr>
          <p:cNvPr id="111" name="Google Shape;111;p17"/>
          <p:cNvSpPr txBox="1"/>
          <p:nvPr/>
        </p:nvSpPr>
        <p:spPr>
          <a:xfrm>
            <a:off x="3541350" y="1298450"/>
            <a:ext cx="5532900" cy="3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Call Functionality:</a:t>
            </a:r>
            <a:endParaRPr sz="1300">
              <a:solidFill>
                <a:schemeClr val="dk2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en" sz="1300">
                <a:solidFill>
                  <a:schemeClr val="dk2"/>
                </a:solidFill>
              </a:rPr>
              <a:t>Initiate calls using contact identifiers or contact list.</a:t>
            </a:r>
            <a:endParaRPr sz="1300">
              <a:solidFill>
                <a:schemeClr val="dk2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en" sz="1300">
                <a:solidFill>
                  <a:schemeClr val="dk2"/>
                </a:solidFill>
              </a:rPr>
              <a:t>Display call status and allow call termination.</a:t>
            </a:r>
            <a:endParaRPr sz="1300">
              <a:solidFill>
                <a:schemeClr val="dk2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en" sz="1300">
                <a:solidFill>
                  <a:schemeClr val="dk2"/>
                </a:solidFill>
              </a:rPr>
              <a:t>Accept or reject incoming calls.</a:t>
            </a:r>
            <a:endParaRPr sz="1300">
              <a:solidFill>
                <a:schemeClr val="dk2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en" sz="1300">
                <a:solidFill>
                  <a:schemeClr val="dk2"/>
                </a:solidFill>
              </a:rPr>
              <a:t>Missed call notification.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Call Handling:</a:t>
            </a:r>
            <a:endParaRPr sz="1300">
              <a:solidFill>
                <a:schemeClr val="dk2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en" sz="1300">
                <a:solidFill>
                  <a:schemeClr val="dk2"/>
                </a:solidFill>
              </a:rPr>
              <a:t>Terminate calls at any time.</a:t>
            </a:r>
            <a:endParaRPr sz="1300">
              <a:solidFill>
                <a:schemeClr val="dk2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en" sz="1300">
                <a:solidFill>
                  <a:schemeClr val="dk2"/>
                </a:solidFill>
              </a:rPr>
              <a:t>Display caller's contact identifier or name.</a:t>
            </a:r>
            <a:endParaRPr sz="1300">
              <a:solidFill>
                <a:schemeClr val="dk2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en" sz="1300">
                <a:solidFill>
                  <a:schemeClr val="dk2"/>
                </a:solidFill>
              </a:rPr>
              <a:t>Foreground application during incoming calls.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Point-to-Point Communication:</a:t>
            </a:r>
            <a:endParaRPr sz="1300">
              <a:solidFill>
                <a:schemeClr val="dk2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</a:pPr>
            <a:r>
              <a:rPr lang="en" sz="1300">
                <a:solidFill>
                  <a:schemeClr val="dk2"/>
                </a:solidFill>
              </a:rPr>
              <a:t>Each endpoint functions as both a server and a client.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Performance:The system must deliver real-time video/audio for calls.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Authentication:Two-factor authentication is used for sign-on, and user credentials must be protected. Lost or compromised credentials must be handled appropriately.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Privacy:Calls must remain private, preventing snooping or spying by intermediaries.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 of Identity (Nonrepudiation):Users should be confident in the identity of the entity they are communicating with during a call.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Reliability:The system ensures reliable calls, recovering from networking errors and dropped calls promptly while maintaining a secure and performant connection.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System Design</a:t>
            </a:r>
            <a:endParaRPr/>
          </a:p>
        </p:txBody>
      </p:sp>
      <p:grpSp>
        <p:nvGrpSpPr>
          <p:cNvPr id="123" name="Google Shape;123;p19"/>
          <p:cNvGrpSpPr/>
          <p:nvPr/>
        </p:nvGrpSpPr>
        <p:grpSpPr>
          <a:xfrm>
            <a:off x="373050" y="1074075"/>
            <a:ext cx="8650775" cy="4002200"/>
            <a:chOff x="366025" y="564375"/>
            <a:chExt cx="8650775" cy="4002200"/>
          </a:xfrm>
        </p:grpSpPr>
        <p:sp>
          <p:nvSpPr>
            <p:cNvPr id="124" name="Google Shape;124;p19"/>
            <p:cNvSpPr/>
            <p:nvPr/>
          </p:nvSpPr>
          <p:spPr>
            <a:xfrm>
              <a:off x="3070450" y="3312275"/>
              <a:ext cx="3160800" cy="1254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Account Management Server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(Web Server)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/>
                <a:t>Database for Login account</a:t>
              </a:r>
              <a:br>
                <a:rPr lang="en" sz="1000"/>
              </a:br>
              <a:r>
                <a:rPr lang="en" sz="800">
                  <a:solidFill>
                    <a:schemeClr val="dk1"/>
                  </a:solidFill>
                </a:rPr>
                <a:t>(ID, Email , Passwords)</a:t>
              </a:r>
              <a:endParaRPr sz="1000"/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/>
                <a:t>REST API for Video Chat App.</a:t>
              </a:r>
              <a:endParaRPr sz="1000"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466875" y="564375"/>
              <a:ext cx="3383400" cy="17862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Client 1</a:t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627950" y="1077200"/>
              <a:ext cx="1421100" cy="1138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Web Browser</a:t>
              </a:r>
              <a:endParaRPr sz="1000"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303850" y="1077200"/>
              <a:ext cx="1132800" cy="1138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Video Chat App.</a:t>
              </a:r>
              <a:endParaRPr sz="1000"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5411400" y="564375"/>
              <a:ext cx="3383400" cy="1786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 2</a:t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5794475" y="1077200"/>
              <a:ext cx="1132800" cy="109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Video Chat App.</a:t>
              </a:r>
              <a:endParaRPr sz="1000"/>
            </a:p>
          </p:txBody>
        </p:sp>
        <p:sp>
          <p:nvSpPr>
            <p:cNvPr id="130" name="Google Shape;130;p19"/>
            <p:cNvSpPr txBox="1"/>
            <p:nvPr/>
          </p:nvSpPr>
          <p:spPr>
            <a:xfrm>
              <a:off x="366025" y="2456100"/>
              <a:ext cx="265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1.Create an account</a:t>
              </a:r>
              <a:endParaRPr sz="800"/>
            </a:p>
          </p:txBody>
        </p:sp>
        <p:cxnSp>
          <p:nvCxnSpPr>
            <p:cNvPr id="131" name="Google Shape;131;p19"/>
            <p:cNvCxnSpPr/>
            <p:nvPr/>
          </p:nvCxnSpPr>
          <p:spPr>
            <a:xfrm>
              <a:off x="3436650" y="1274450"/>
              <a:ext cx="2357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2" name="Google Shape;132;p19"/>
            <p:cNvSpPr txBox="1"/>
            <p:nvPr/>
          </p:nvSpPr>
          <p:spPr>
            <a:xfrm>
              <a:off x="3842100" y="1706598"/>
              <a:ext cx="177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6. Send Video/Audio data</a:t>
              </a:r>
              <a:br>
                <a:rPr lang="en" sz="900"/>
              </a:br>
              <a:r>
                <a:rPr lang="en" sz="900"/>
                <a:t>    to each other.</a:t>
              </a:r>
              <a:endParaRPr sz="900"/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1950350" y="2372788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9144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2.Login with ID and PW</a:t>
              </a:r>
              <a:endParaRPr sz="900">
                <a:solidFill>
                  <a:schemeClr val="dk1"/>
                </a:solidFill>
              </a:endParaRPr>
            </a:p>
            <a:p>
              <a:pPr indent="0" lvl="0" marL="9144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3.Get connect list</a:t>
              </a:r>
              <a:endParaRPr sz="900">
                <a:solidFill>
                  <a:schemeClr val="dk1"/>
                </a:solidFill>
              </a:endParaRPr>
            </a:p>
          </p:txBody>
        </p:sp>
        <p:cxnSp>
          <p:nvCxnSpPr>
            <p:cNvPr id="134" name="Google Shape;134;p19"/>
            <p:cNvCxnSpPr>
              <a:stCxn id="126" idx="2"/>
              <a:endCxn id="124" idx="1"/>
            </p:cNvCxnSpPr>
            <p:nvPr/>
          </p:nvCxnSpPr>
          <p:spPr>
            <a:xfrm flipH="1" rot="-5400000">
              <a:off x="1342400" y="2211500"/>
              <a:ext cx="1724100" cy="17319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9"/>
            <p:cNvCxnSpPr>
              <a:stCxn id="127" idx="2"/>
              <a:endCxn id="124" idx="1"/>
            </p:cNvCxnSpPr>
            <p:nvPr/>
          </p:nvCxnSpPr>
          <p:spPr>
            <a:xfrm flipH="1" rot="-5400000">
              <a:off x="2108250" y="2977400"/>
              <a:ext cx="1724100" cy="2001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9"/>
            <p:cNvCxnSpPr/>
            <p:nvPr/>
          </p:nvCxnSpPr>
          <p:spPr>
            <a:xfrm rot="10800000">
              <a:off x="3423150" y="1582225"/>
              <a:ext cx="2371200" cy="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" name="Google Shape;137;p19"/>
            <p:cNvCxnSpPr>
              <a:stCxn id="129" idx="2"/>
              <a:endCxn id="124" idx="3"/>
            </p:cNvCxnSpPr>
            <p:nvPr/>
          </p:nvCxnSpPr>
          <p:spPr>
            <a:xfrm rot="5400000">
              <a:off x="5410475" y="2989100"/>
              <a:ext cx="1771200" cy="1296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9"/>
            <p:cNvCxnSpPr>
              <a:stCxn id="139" idx="2"/>
              <a:endCxn id="124" idx="3"/>
            </p:cNvCxnSpPr>
            <p:nvPr/>
          </p:nvCxnSpPr>
          <p:spPr>
            <a:xfrm rot="5400000">
              <a:off x="6216850" y="2182850"/>
              <a:ext cx="1771200" cy="17421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0" name="Google Shape;140;p19"/>
            <p:cNvSpPr txBox="1"/>
            <p:nvPr/>
          </p:nvSpPr>
          <p:spPr>
            <a:xfrm>
              <a:off x="6360900" y="2456100"/>
              <a:ext cx="26559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chemeClr val="lt1"/>
                  </a:highlight>
                </a:rPr>
                <a:t>* </a:t>
              </a:r>
              <a:r>
                <a:rPr lang="en" sz="900">
                  <a:highlight>
                    <a:schemeClr val="lt1"/>
                  </a:highlight>
                </a:rPr>
                <a:t>Create an account and Login</a:t>
              </a:r>
              <a:endParaRPr sz="900">
                <a:highlight>
                  <a:schemeClr val="lt1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chemeClr val="lt1"/>
                  </a:highlight>
                </a:rPr>
                <a:t>    with same method as Client 1</a:t>
              </a:r>
              <a:endParaRPr sz="900">
                <a:highlight>
                  <a:schemeClr val="lt1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highlight>
                    <a:schemeClr val="lt1"/>
                  </a:highlight>
                </a:rPr>
                <a:t>* Set server status to True to let other users know that Client2 can receive calls</a:t>
              </a:r>
              <a:endParaRPr sz="900">
                <a:highlight>
                  <a:schemeClr val="lt1"/>
                </a:highlight>
              </a:endParaRPr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2279432" y="1299850"/>
              <a:ext cx="1263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Login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Server Start/Stop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Connect/Disconnect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Send/Receive Data</a:t>
              </a:r>
              <a:br>
                <a:rPr lang="en" sz="700"/>
              </a:br>
              <a:r>
                <a:rPr lang="en" sz="700"/>
                <a:t>  via TCP/UDP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Capture and display... </a:t>
              </a:r>
              <a:endParaRPr sz="700"/>
            </a:p>
          </p:txBody>
        </p:sp>
        <p:pic>
          <p:nvPicPr>
            <p:cNvPr id="142" name="Google Shape;14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43549" y="3699937"/>
              <a:ext cx="573450" cy="70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9"/>
            <p:cNvSpPr txBox="1"/>
            <p:nvPr/>
          </p:nvSpPr>
          <p:spPr>
            <a:xfrm>
              <a:off x="644450" y="1280025"/>
              <a:ext cx="13362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Account Management GUI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Create Account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 Change E-mail, Password, </a:t>
              </a:r>
              <a:endParaRPr sz="700"/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5794350" y="1322575"/>
              <a:ext cx="1274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700">
                  <a:solidFill>
                    <a:schemeClr val="dk1"/>
                  </a:solidFill>
                </a:rPr>
                <a:t>- Login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700">
                  <a:solidFill>
                    <a:schemeClr val="dk1"/>
                  </a:solidFill>
                </a:rPr>
                <a:t>- Server Start/Stop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700">
                  <a:solidFill>
                    <a:schemeClr val="dk1"/>
                  </a:solidFill>
                </a:rPr>
                <a:t>- Connect/Disconnect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700">
                  <a:solidFill>
                    <a:schemeClr val="dk1"/>
                  </a:solidFill>
                </a:rPr>
                <a:t>- Send/Receive Data</a:t>
              </a:r>
              <a:br>
                <a:rPr lang="en" sz="700">
                  <a:solidFill>
                    <a:schemeClr val="dk1"/>
                  </a:solidFill>
                </a:rPr>
              </a:br>
              <a:r>
                <a:rPr lang="en" sz="700">
                  <a:solidFill>
                    <a:schemeClr val="dk1"/>
                  </a:solidFill>
                </a:rPr>
                <a:t>  via TCP/UDP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</a:rPr>
                <a:t>- Capture and display... </a:t>
              </a:r>
              <a:r>
                <a:rPr lang="en" sz="700"/>
                <a:t> </a:t>
              </a:r>
              <a:endParaRPr sz="700"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7262950" y="1077200"/>
              <a:ext cx="1421100" cy="109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Web Browser</a:t>
              </a:r>
              <a:endParaRPr sz="1000"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7279450" y="1280025"/>
              <a:ext cx="13362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700">
                  <a:solidFill>
                    <a:schemeClr val="dk1"/>
                  </a:solidFill>
                </a:rPr>
                <a:t>Account Management GUI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700">
                  <a:solidFill>
                    <a:schemeClr val="dk1"/>
                  </a:solidFill>
                </a:rPr>
                <a:t>- Create Account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700">
                  <a:solidFill>
                    <a:schemeClr val="dk1"/>
                  </a:solidFill>
                </a:rPr>
                <a:t>- Change E-mail, Password</a:t>
              </a:r>
              <a:endParaRPr sz="700"/>
            </a:p>
          </p:txBody>
        </p:sp>
        <p:sp>
          <p:nvSpPr>
            <p:cNvPr id="146" name="Google Shape;146;p19"/>
            <p:cNvSpPr txBox="1"/>
            <p:nvPr/>
          </p:nvSpPr>
          <p:spPr>
            <a:xfrm>
              <a:off x="3842100" y="1033875"/>
              <a:ext cx="17733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4. Request Call State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5. Received Call State</a:t>
              </a:r>
              <a:endParaRPr sz="900"/>
            </a:p>
          </p:txBody>
        </p:sp>
        <p:cxnSp>
          <p:nvCxnSpPr>
            <p:cNvPr id="147" name="Google Shape;147;p19"/>
            <p:cNvCxnSpPr/>
            <p:nvPr/>
          </p:nvCxnSpPr>
          <p:spPr>
            <a:xfrm>
              <a:off x="3429900" y="2112650"/>
              <a:ext cx="2357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Modeling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75" y="1017725"/>
            <a:ext cx="655699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311700" y="821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Select top 10 most important threats.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50" y="1218425"/>
            <a:ext cx="7587600" cy="34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