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5" autoAdjust="0"/>
    <p:restoredTop sz="94660"/>
  </p:normalViewPr>
  <p:slideViewPr>
    <p:cSldViewPr snapToGrid="0">
      <p:cViewPr>
        <p:scale>
          <a:sx n="110" d="100"/>
          <a:sy n="110" d="100"/>
        </p:scale>
        <p:origin x="3156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2466E-5F34-40FA-A151-FF560FD819AF}" type="datetimeFigureOut">
              <a:rPr lang="en-CA" smtClean="0"/>
              <a:t>2018-05-23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312DE-BC0A-4EDA-B210-AC8C83BB05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72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71713" y="1143000"/>
            <a:ext cx="231457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1F3E28-433A-47DA-80B7-4662DC5F9A6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5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3" descr="half pic cover.jpg"/>
          <p:cNvSpPr>
            <a:spLocks noChangeAspect="1"/>
          </p:cNvSpPr>
          <p:nvPr userDrawn="1"/>
        </p:nvSpPr>
        <p:spPr bwMode="auto"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altLang="en-US" sz="1800" dirty="0">
              <a:solidFill>
                <a:prstClr val="black"/>
              </a:solidFill>
            </a:endParaRPr>
          </a:p>
        </p:txBody>
      </p:sp>
      <p:sp>
        <p:nvSpPr>
          <p:cNvPr id="7" name="Content Placeholder 4" descr="C:\Users\haj004\AppData\Local\Microsoft\Windows\Temporary Internet Files\Content.IE5\QX9YVKQ6\MP900401292[1].jpg"/>
          <p:cNvSpPr>
            <a:spLocks/>
          </p:cNvSpPr>
          <p:nvPr userDrawn="1"/>
        </p:nvSpPr>
        <p:spPr bwMode="auto">
          <a:xfrm>
            <a:off x="0" y="2"/>
            <a:ext cx="6858000" cy="740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altLang="en-US" sz="1800" dirty="0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70002" y="5928416"/>
            <a:ext cx="6032897" cy="421584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51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063"/>
              </a:spcAft>
              <a:buNone/>
              <a:defRPr sz="33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3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33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3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3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3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3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3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858000" cy="4128000"/>
          </a:xfrm>
          <a:solidFill>
            <a:schemeClr val="bg1"/>
          </a:solidFill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70000" y="7728000"/>
            <a:ext cx="3564000" cy="192000"/>
          </a:xfrm>
        </p:spPr>
        <p:txBody>
          <a:bodyPr anchor="ctr">
            <a:noAutofit/>
          </a:bodyPr>
          <a:lstStyle>
            <a:lvl1pPr>
              <a:defRPr sz="9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9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9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9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9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9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9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9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9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5"/>
          <p:cNvSpPr>
            <a:spLocks noGrp="1"/>
          </p:cNvSpPr>
          <p:nvPr>
            <p:ph type="title"/>
          </p:nvPr>
        </p:nvSpPr>
        <p:spPr>
          <a:xfrm>
            <a:off x="270002" y="4401600"/>
            <a:ext cx="6032897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948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00" y="1872000"/>
            <a:ext cx="6345000" cy="5904000"/>
          </a:xfrm>
        </p:spPr>
        <p:txBody>
          <a:bodyPr numCol="3" spcCol="360000"/>
          <a:lstStyle>
            <a:lvl2pPr marL="188995" indent="-188114">
              <a:defRPr/>
            </a:lvl2pPr>
            <a:lvl5pPr>
              <a:buClr>
                <a:srgbClr val="4F4C4D"/>
              </a:buClr>
              <a:defRPr>
                <a:solidFill>
                  <a:srgbClr val="4846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0272" y="360000"/>
            <a:ext cx="6345000" cy="12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12"/>
              </a:spcAft>
              <a:buNone/>
              <a:defRPr sz="2100" b="1">
                <a:solidFill>
                  <a:srgbClr val="00A9CE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1651" b="1">
                <a:solidFill>
                  <a:schemeClr val="accent2"/>
                </a:solidFill>
              </a:defRPr>
            </a:lvl2pPr>
            <a:lvl3pPr>
              <a:buNone/>
              <a:defRPr sz="2100">
                <a:solidFill>
                  <a:srgbClr val="00A9CE"/>
                </a:solidFill>
              </a:defRPr>
            </a:lvl3pPr>
            <a:lvl4pPr>
              <a:buNone/>
              <a:defRPr sz="2100">
                <a:solidFill>
                  <a:srgbClr val="00A9CE"/>
                </a:solidFill>
              </a:defRPr>
            </a:lvl4pPr>
            <a:lvl5pPr>
              <a:buNone/>
              <a:defRPr sz="21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69876" y="8688389"/>
            <a:ext cx="4589463" cy="144463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AU" dirty="0">
                <a:solidFill>
                  <a:prstClr val="black"/>
                </a:solidFill>
              </a:rPr>
              <a:t>ICT in Minerals 2025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6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00" y="1872000"/>
            <a:ext cx="6345000" cy="5904000"/>
          </a:xfrm>
        </p:spPr>
        <p:txBody>
          <a:bodyPr/>
          <a:lstStyle>
            <a:lvl1pPr marL="283493" indent="-283493">
              <a:buFont typeface="+mj-lt"/>
              <a:buAutoNum type="arabicPeriod"/>
              <a:defRPr/>
            </a:lvl1pPr>
            <a:lvl2pPr marL="472488" indent="-188114">
              <a:defRPr/>
            </a:lvl2pPr>
            <a:lvl3pPr marL="566986">
              <a:defRPr/>
            </a:lvl3pPr>
            <a:lvl4pPr marL="755981">
              <a:defRPr/>
            </a:lvl4pPr>
            <a:lvl5pPr marL="944976">
              <a:buClr>
                <a:srgbClr val="4F4C4D"/>
              </a:buClr>
              <a:defRPr>
                <a:solidFill>
                  <a:srgbClr val="4F4C4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0272" y="360000"/>
            <a:ext cx="6345000" cy="12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12"/>
              </a:spcAft>
              <a:buNone/>
              <a:defRPr sz="2100" b="1">
                <a:solidFill>
                  <a:srgbClr val="00A9CE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1651" b="1">
                <a:solidFill>
                  <a:schemeClr val="accent2"/>
                </a:solidFill>
              </a:defRPr>
            </a:lvl2pPr>
            <a:lvl3pPr>
              <a:buNone/>
              <a:defRPr sz="2100">
                <a:solidFill>
                  <a:srgbClr val="00A9CE"/>
                </a:solidFill>
              </a:defRPr>
            </a:lvl3pPr>
            <a:lvl4pPr>
              <a:buNone/>
              <a:defRPr sz="2100">
                <a:solidFill>
                  <a:srgbClr val="00A9CE"/>
                </a:solidFill>
              </a:defRPr>
            </a:lvl4pPr>
            <a:lvl5pPr>
              <a:buNone/>
              <a:defRPr sz="21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69876" y="8688389"/>
            <a:ext cx="4589463" cy="144463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AU" dirty="0">
                <a:solidFill>
                  <a:prstClr val="black"/>
                </a:solidFill>
              </a:rPr>
              <a:t>ICT in Minerals 2025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1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00" y="1824001"/>
            <a:ext cx="6345000" cy="59568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3000" b="1">
                <a:solidFill>
                  <a:schemeClr val="accent2"/>
                </a:solidFill>
              </a:defRPr>
            </a:lvl2pPr>
            <a:lvl3pPr marL="0" indent="0">
              <a:spcBef>
                <a:spcPts val="1651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0272" y="360000"/>
            <a:ext cx="6345000" cy="12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12"/>
              </a:spcAft>
              <a:buNone/>
              <a:defRPr sz="2100" b="1">
                <a:solidFill>
                  <a:srgbClr val="00A9CE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1651" b="1">
                <a:solidFill>
                  <a:schemeClr val="accent2"/>
                </a:solidFill>
              </a:defRPr>
            </a:lvl2pPr>
            <a:lvl3pPr>
              <a:buNone/>
              <a:defRPr sz="2100">
                <a:solidFill>
                  <a:srgbClr val="00A9CE"/>
                </a:solidFill>
              </a:defRPr>
            </a:lvl3pPr>
            <a:lvl4pPr>
              <a:buNone/>
              <a:defRPr sz="2100">
                <a:solidFill>
                  <a:srgbClr val="00A9CE"/>
                </a:solidFill>
              </a:defRPr>
            </a:lvl4pPr>
            <a:lvl5pPr>
              <a:buNone/>
              <a:defRPr sz="21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69876" y="8688389"/>
            <a:ext cx="4589463" cy="144463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AU" dirty="0">
                <a:solidFill>
                  <a:prstClr val="black"/>
                </a:solidFill>
              </a:rPr>
              <a:t>ICT in Minerals 2025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11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70272" y="1872001"/>
            <a:ext cx="6345000" cy="5908867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0272" y="360000"/>
            <a:ext cx="6345000" cy="12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12"/>
              </a:spcAft>
              <a:buNone/>
              <a:defRPr sz="2100" b="1">
                <a:solidFill>
                  <a:srgbClr val="00A9CE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1651" b="1">
                <a:solidFill>
                  <a:schemeClr val="accent2"/>
                </a:solidFill>
              </a:defRPr>
            </a:lvl2pPr>
            <a:lvl3pPr>
              <a:buNone/>
              <a:defRPr sz="2100">
                <a:solidFill>
                  <a:srgbClr val="00A9CE"/>
                </a:solidFill>
              </a:defRPr>
            </a:lvl3pPr>
            <a:lvl4pPr>
              <a:buNone/>
              <a:defRPr sz="2100">
                <a:solidFill>
                  <a:srgbClr val="00A9CE"/>
                </a:solidFill>
              </a:defRPr>
            </a:lvl4pPr>
            <a:lvl5pPr>
              <a:buNone/>
              <a:defRPr sz="21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69876" y="8688389"/>
            <a:ext cx="4589463" cy="144463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AU" dirty="0">
                <a:solidFill>
                  <a:prstClr val="black"/>
                </a:solidFill>
              </a:rPr>
              <a:t>ICT in Minerals 2025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72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5" descr="divider.jpg"/>
          <p:cNvSpPr>
            <a:spLocks noChangeAspect="1"/>
          </p:cNvSpPr>
          <p:nvPr userDrawn="1"/>
        </p:nvSpPr>
        <p:spPr bwMode="auto"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altLang="en-US" sz="1800" dirty="0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70000" y="1836373"/>
            <a:ext cx="5607844" cy="6104467"/>
          </a:xfrm>
        </p:spPr>
        <p:txBody>
          <a:bodyPr/>
          <a:lstStyle>
            <a:lvl1pPr>
              <a:spcAft>
                <a:spcPts val="0"/>
              </a:spcAft>
              <a:defRPr sz="33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639"/>
              </a:spcAft>
              <a:buNone/>
              <a:defRPr sz="3300" b="1">
                <a:solidFill>
                  <a:schemeClr val="bg1"/>
                </a:solidFill>
              </a:defRPr>
            </a:lvl2pPr>
            <a:lvl3pPr marL="0" indent="0">
              <a:buNone/>
              <a:defRPr sz="1651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9876" y="8688389"/>
            <a:ext cx="4589463" cy="144463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AU" dirty="0">
                <a:solidFill>
                  <a:prstClr val="black"/>
                </a:solidFill>
              </a:rPr>
              <a:t>ICT in Minerals 2025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92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0272" y="360000"/>
            <a:ext cx="6345000" cy="12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12"/>
              </a:spcAft>
              <a:buNone/>
              <a:defRPr sz="2100" b="1">
                <a:solidFill>
                  <a:srgbClr val="00A9CE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1651" b="1">
                <a:solidFill>
                  <a:schemeClr val="accent2"/>
                </a:solidFill>
              </a:defRPr>
            </a:lvl2pPr>
            <a:lvl3pPr>
              <a:buNone/>
              <a:defRPr sz="2100">
                <a:solidFill>
                  <a:srgbClr val="00A9CE"/>
                </a:solidFill>
              </a:defRPr>
            </a:lvl3pPr>
            <a:lvl4pPr>
              <a:buNone/>
              <a:defRPr sz="2100">
                <a:solidFill>
                  <a:srgbClr val="00A9CE"/>
                </a:solidFill>
              </a:defRPr>
            </a:lvl4pPr>
            <a:lvl5pPr>
              <a:buNone/>
              <a:defRPr sz="21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269876" y="8688389"/>
            <a:ext cx="4589463" cy="144463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AU" dirty="0">
                <a:solidFill>
                  <a:prstClr val="black"/>
                </a:solidFill>
              </a:rPr>
              <a:t>ICT in Minerals 2025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15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69876" y="8688389"/>
            <a:ext cx="4589463" cy="144463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AU" dirty="0">
                <a:solidFill>
                  <a:prstClr val="black"/>
                </a:solidFill>
              </a:rPr>
              <a:t>ICT in Minerals 2025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34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5" descr="cover.jpg"/>
          <p:cNvSpPr>
            <a:spLocks noChangeAspect="1"/>
          </p:cNvSpPr>
          <p:nvPr userDrawn="1"/>
        </p:nvSpPr>
        <p:spPr bwMode="auto"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altLang="en-US" sz="1800" dirty="0">
              <a:solidFill>
                <a:prstClr val="black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0001" y="4104000"/>
            <a:ext cx="5602163" cy="9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412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70000" y="5232000"/>
            <a:ext cx="2079000" cy="2040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Aft>
                <a:spcPts val="425"/>
              </a:spcAft>
              <a:buNone/>
              <a:defRPr sz="1200">
                <a:solidFill>
                  <a:srgbClr val="FFFFFF"/>
                </a:solidFill>
              </a:defRPr>
            </a:lvl2pPr>
            <a:lvl3pPr marL="200020" indent="-200020">
              <a:lnSpc>
                <a:spcPct val="90000"/>
              </a:lnSpc>
              <a:spcAft>
                <a:spcPts val="0"/>
              </a:spcAft>
              <a:buNone/>
              <a:tabLst>
                <a:tab pos="200020" algn="l"/>
              </a:tabLst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700000" y="5232000"/>
            <a:ext cx="2079000" cy="2040000"/>
          </a:xfrm>
        </p:spPr>
        <p:txBody>
          <a:bodyPr>
            <a:noAutofit/>
          </a:bodyPr>
          <a:lstStyle>
            <a:lvl1pPr marL="203592" indent="-203592">
              <a:lnSpc>
                <a:spcPct val="90000"/>
              </a:lnSpc>
              <a:spcAft>
                <a:spcPts val="0"/>
              </a:spcAft>
              <a:tabLst>
                <a:tab pos="266693" algn="l"/>
              </a:tabLst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Aft>
                <a:spcPts val="425"/>
              </a:spcAft>
              <a:buNone/>
              <a:defRPr sz="1200">
                <a:solidFill>
                  <a:srgbClr val="FFFFFF"/>
                </a:solidFill>
              </a:defRPr>
            </a:lvl2pPr>
            <a:lvl3pPr marL="203592" indent="-203592">
              <a:lnSpc>
                <a:spcPct val="90000"/>
              </a:lnSpc>
              <a:spcAft>
                <a:spcPts val="0"/>
              </a:spcAft>
              <a:buNone/>
              <a:tabLst>
                <a:tab pos="203592" algn="l"/>
              </a:tabLst>
              <a:defRPr lang="en-AU" sz="12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5508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0" y="0"/>
            <a:ext cx="6858000" cy="9144000"/>
            <a:chOff x="0" y="0"/>
            <a:chExt cx="5760" cy="4320"/>
          </a:xfrm>
        </p:grpSpPr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475" y="2397"/>
                <a:ext cx="5285" cy="861"/>
              </a:xfrm>
              <a:prstGeom prst="rect">
                <a:avLst/>
              </a:prstGeom>
              <a:solidFill>
                <a:srgbClr val="E2E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defTabSz="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 altLang="en-US" sz="1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472" y="3258"/>
                <a:ext cx="5288" cy="1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defTabSz="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 altLang="en-US" sz="1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" name="Picture 20" descr="flagships_ppt_title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88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AU" altLang="en-US" sz="18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" name="Picture 21" descr="20070912_MDU-logo_RGB_large"/>
            <p:cNvSpPr>
              <a:spLocks noChangeAspect="1" noChangeArrowheads="1"/>
            </p:cNvSpPr>
            <p:nvPr/>
          </p:nvSpPr>
          <p:spPr bwMode="auto">
            <a:xfrm>
              <a:off x="3763" y="3513"/>
              <a:ext cx="1899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AU" alt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43419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979886" y="7459135"/>
            <a:ext cx="2943225" cy="1358900"/>
          </a:xfrm>
        </p:spPr>
        <p:txBody>
          <a:bodyPr tIns="45720" bIns="45720" anchor="b"/>
          <a:lstStyle>
            <a:lvl1pPr marL="0" indent="0">
              <a:buFontTx/>
              <a:buNone/>
              <a:defRPr sz="12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724020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5" descr="cover.jpg"/>
          <p:cNvSpPr>
            <a:spLocks noChangeAspect="1"/>
          </p:cNvSpPr>
          <p:nvPr userDrawn="1"/>
        </p:nvSpPr>
        <p:spPr bwMode="auto"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altLang="en-US" sz="1800" dirty="0">
              <a:solidFill>
                <a:prstClr val="black"/>
              </a:solidFill>
            </a:endParaRPr>
          </a:p>
        </p:txBody>
      </p:sp>
      <p:sp>
        <p:nvSpPr>
          <p:cNvPr id="4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70000" y="7728000"/>
            <a:ext cx="3564000" cy="192000"/>
          </a:xfrm>
        </p:spPr>
        <p:txBody>
          <a:bodyPr anchor="ctr">
            <a:noAutofit/>
          </a:bodyPr>
          <a:lstStyle>
            <a:lvl1pPr>
              <a:defRPr sz="9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9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9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9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9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9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9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9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9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0000" y="4401600"/>
            <a:ext cx="6031800" cy="1440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 defTabSz="342891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AU" sz="33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70002" y="5928416"/>
            <a:ext cx="6032897" cy="421584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51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063"/>
              </a:spcAft>
              <a:buNone/>
              <a:defRPr sz="33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3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33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3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3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3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3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3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932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0272" y="360000"/>
            <a:ext cx="6345000" cy="12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12"/>
              </a:spcAft>
              <a:buNone/>
              <a:defRPr sz="2100" b="1">
                <a:solidFill>
                  <a:srgbClr val="00A9CE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1651" b="1">
                <a:solidFill>
                  <a:schemeClr val="accent2"/>
                </a:solidFill>
              </a:defRPr>
            </a:lvl2pPr>
            <a:lvl3pPr>
              <a:buNone/>
              <a:defRPr sz="2100">
                <a:solidFill>
                  <a:srgbClr val="00A9CE"/>
                </a:solidFill>
              </a:defRPr>
            </a:lvl3pPr>
            <a:lvl4pPr>
              <a:buNone/>
              <a:defRPr sz="2100">
                <a:solidFill>
                  <a:srgbClr val="00A9CE"/>
                </a:solidFill>
              </a:defRPr>
            </a:lvl4pPr>
            <a:lvl5pPr>
              <a:buNone/>
              <a:defRPr sz="21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70273" y="1872002"/>
            <a:ext cx="6344840" cy="5522383"/>
          </a:xfrm>
        </p:spPr>
        <p:txBody>
          <a:bodyPr>
            <a:noAutofit/>
          </a:bodyPr>
          <a:lstStyle>
            <a:lvl1pPr marL="283493" indent="-283493">
              <a:buFont typeface="+mj-lt"/>
              <a:buAutoNum type="arabicPeriod"/>
              <a:defRPr/>
            </a:lvl1pPr>
            <a:lvl2pPr marL="485988" indent="-202495">
              <a:defRPr/>
            </a:lvl2pPr>
            <a:lvl3pPr marL="485988" indent="-202495">
              <a:defRPr/>
            </a:lvl3pPr>
            <a:lvl4pPr marL="485988" indent="-202495">
              <a:defRPr/>
            </a:lvl4pPr>
            <a:lvl5pPr marL="485988" indent="-202495">
              <a:defRPr/>
            </a:lvl5pPr>
            <a:lvl6pPr marL="485988" indent="-202495">
              <a:defRPr/>
            </a:lvl6pPr>
            <a:lvl7pPr marL="485988" indent="-202495">
              <a:defRPr/>
            </a:lvl7pPr>
            <a:lvl8pPr marL="485988" indent="-202495">
              <a:defRPr/>
            </a:lvl8pPr>
            <a:lvl9pPr marL="485988" indent="-202495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269876" y="8688389"/>
            <a:ext cx="4589463" cy="144463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AU" dirty="0">
                <a:solidFill>
                  <a:prstClr val="black"/>
                </a:solidFill>
              </a:rPr>
              <a:t>ICT in Minerals 2025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43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00" y="1872000"/>
            <a:ext cx="6345000" cy="5904000"/>
          </a:xfrm>
        </p:spPr>
        <p:txBody>
          <a:bodyPr/>
          <a:lstStyle>
            <a:lvl2pPr marL="188995" indent="-188114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0272" y="360000"/>
            <a:ext cx="6345000" cy="12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12"/>
              </a:spcAft>
              <a:buNone/>
              <a:defRPr sz="2100" b="1">
                <a:solidFill>
                  <a:srgbClr val="00A9CE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1651" b="1">
                <a:solidFill>
                  <a:schemeClr val="accent2"/>
                </a:solidFill>
              </a:defRPr>
            </a:lvl2pPr>
            <a:lvl3pPr>
              <a:buNone/>
              <a:defRPr sz="2100">
                <a:solidFill>
                  <a:srgbClr val="00A9CE"/>
                </a:solidFill>
              </a:defRPr>
            </a:lvl3pPr>
            <a:lvl4pPr>
              <a:buNone/>
              <a:defRPr sz="2100">
                <a:solidFill>
                  <a:srgbClr val="00A9CE"/>
                </a:solidFill>
              </a:defRPr>
            </a:lvl4pPr>
            <a:lvl5pPr>
              <a:buNone/>
              <a:defRPr sz="21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69876" y="8688389"/>
            <a:ext cx="4589463" cy="144463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AU" dirty="0">
                <a:solidFill>
                  <a:prstClr val="black"/>
                </a:solidFill>
              </a:rPr>
              <a:t>ICT in Minerals 2025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4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ext o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272" y="1872000"/>
            <a:ext cx="3105000" cy="5904000"/>
          </a:xfr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0272" y="360000"/>
            <a:ext cx="6345000" cy="12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12"/>
              </a:spcAft>
              <a:buNone/>
              <a:defRPr sz="2100" b="1">
                <a:solidFill>
                  <a:srgbClr val="00A9CE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1651" b="1">
                <a:solidFill>
                  <a:schemeClr val="accent2"/>
                </a:solidFill>
              </a:defRPr>
            </a:lvl2pPr>
            <a:lvl3pPr>
              <a:buNone/>
              <a:defRPr sz="2100">
                <a:solidFill>
                  <a:srgbClr val="00A9CE"/>
                </a:solidFill>
              </a:defRPr>
            </a:lvl3pPr>
            <a:lvl4pPr>
              <a:buNone/>
              <a:defRPr sz="2100">
                <a:solidFill>
                  <a:srgbClr val="00A9CE"/>
                </a:solidFill>
              </a:defRPr>
            </a:lvl4pPr>
            <a:lvl5pPr>
              <a:buNone/>
              <a:defRPr sz="21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510272" y="1872000"/>
            <a:ext cx="3105000" cy="5904000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Click icon to add picture</a:t>
            </a:r>
            <a:endParaRPr lang="en-A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269876" y="8688389"/>
            <a:ext cx="4589463" cy="144463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AU" dirty="0">
                <a:solidFill>
                  <a:prstClr val="black"/>
                </a:solidFill>
              </a:rPr>
              <a:t>ICT in Minerals 2025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2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2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272" y="1872000"/>
            <a:ext cx="3105000" cy="5904000"/>
          </a:xfr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510272" y="1872000"/>
            <a:ext cx="3105000" cy="2832000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10272" y="4944000"/>
            <a:ext cx="3105000" cy="2832000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0272" y="360000"/>
            <a:ext cx="6345000" cy="12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12"/>
              </a:spcAft>
              <a:buNone/>
              <a:defRPr sz="2100" b="1">
                <a:solidFill>
                  <a:srgbClr val="00A9CE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1651" b="1">
                <a:solidFill>
                  <a:schemeClr val="accent2"/>
                </a:solidFill>
              </a:defRPr>
            </a:lvl2pPr>
            <a:lvl3pPr>
              <a:buNone/>
              <a:defRPr sz="2100">
                <a:solidFill>
                  <a:srgbClr val="00A9CE"/>
                </a:solidFill>
              </a:defRPr>
            </a:lvl3pPr>
            <a:lvl4pPr>
              <a:buNone/>
              <a:defRPr sz="2100">
                <a:solidFill>
                  <a:srgbClr val="00A9CE"/>
                </a:solidFill>
              </a:defRPr>
            </a:lvl4pPr>
            <a:lvl5pPr>
              <a:buNone/>
              <a:defRPr sz="21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269876" y="8688389"/>
            <a:ext cx="4589463" cy="144463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AU" dirty="0">
                <a:solidFill>
                  <a:prstClr val="black"/>
                </a:solidFill>
              </a:rPr>
              <a:t>ICT in Minerals 2025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7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272" y="1872000"/>
            <a:ext cx="3105000" cy="72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5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0272" y="1872000"/>
            <a:ext cx="3105000" cy="72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5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0272" y="360000"/>
            <a:ext cx="6345000" cy="12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12"/>
              </a:spcAft>
              <a:buNone/>
              <a:defRPr sz="2100" b="1">
                <a:solidFill>
                  <a:srgbClr val="00A9CE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1651" b="1">
                <a:solidFill>
                  <a:schemeClr val="accent2"/>
                </a:solidFill>
              </a:defRPr>
            </a:lvl2pPr>
            <a:lvl3pPr>
              <a:buNone/>
              <a:defRPr sz="2100">
                <a:solidFill>
                  <a:srgbClr val="00A9CE"/>
                </a:solidFill>
              </a:defRPr>
            </a:lvl3pPr>
            <a:lvl4pPr>
              <a:buNone/>
              <a:defRPr sz="2100">
                <a:solidFill>
                  <a:srgbClr val="00A9CE"/>
                </a:solidFill>
              </a:defRPr>
            </a:lvl4pPr>
            <a:lvl5pPr>
              <a:buNone/>
              <a:defRPr sz="21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270272" y="2736000"/>
            <a:ext cx="3105000" cy="5040000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Click icon to add picture</a:t>
            </a:r>
            <a:endParaRPr lang="en-AU" noProof="0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3510272" y="2736000"/>
            <a:ext cx="3105000" cy="5040000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Click icon to add picture</a:t>
            </a:r>
            <a:endParaRPr lang="en-A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>
          <a:xfrm>
            <a:off x="269876" y="8688389"/>
            <a:ext cx="4589463" cy="144463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AU" dirty="0">
                <a:solidFill>
                  <a:prstClr val="black"/>
                </a:solidFill>
              </a:rPr>
              <a:t>ICT in Minerals 2025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5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272" y="1872000"/>
            <a:ext cx="2025000" cy="72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5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3356" y="1872000"/>
            <a:ext cx="2025000" cy="72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5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96441" y="1872000"/>
            <a:ext cx="2025000" cy="72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5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0272" y="360000"/>
            <a:ext cx="6345000" cy="12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12"/>
              </a:spcAft>
              <a:buNone/>
              <a:defRPr sz="2100" b="1">
                <a:solidFill>
                  <a:srgbClr val="00A9CE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1651" b="1">
                <a:solidFill>
                  <a:schemeClr val="accent2"/>
                </a:solidFill>
              </a:defRPr>
            </a:lvl2pPr>
            <a:lvl3pPr>
              <a:buNone/>
              <a:defRPr sz="2100">
                <a:solidFill>
                  <a:srgbClr val="00A9CE"/>
                </a:solidFill>
              </a:defRPr>
            </a:lvl3pPr>
            <a:lvl4pPr>
              <a:buNone/>
              <a:defRPr sz="2100">
                <a:solidFill>
                  <a:srgbClr val="00A9CE"/>
                </a:solidFill>
              </a:defRPr>
            </a:lvl4pPr>
            <a:lvl5pPr>
              <a:buNone/>
              <a:defRPr sz="21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70272" y="2736000"/>
            <a:ext cx="2025000" cy="5040000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Click icon to add picture</a:t>
            </a:r>
            <a:endParaRPr lang="en-AU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2433356" y="2736000"/>
            <a:ext cx="2025000" cy="5040000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Click icon to add picture</a:t>
            </a:r>
            <a:endParaRPr lang="en-AU" noProof="0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4596441" y="2736000"/>
            <a:ext cx="2025000" cy="5040000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Click icon to add picture</a:t>
            </a:r>
            <a:endParaRPr lang="en-AU" noProof="0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20"/>
          </p:nvPr>
        </p:nvSpPr>
        <p:spPr>
          <a:xfrm>
            <a:off x="269876" y="8688389"/>
            <a:ext cx="4589463" cy="144463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AU" dirty="0">
                <a:solidFill>
                  <a:prstClr val="black"/>
                </a:solidFill>
              </a:rPr>
              <a:t>ICT in Minerals 2025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5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00" y="1872000"/>
            <a:ext cx="6345000" cy="5904000"/>
          </a:xfrm>
        </p:spPr>
        <p:txBody>
          <a:bodyPr numCol="2" spcCol="360000"/>
          <a:lstStyle>
            <a:lvl2pPr marL="188995" indent="-188114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0272" y="360000"/>
            <a:ext cx="6345000" cy="12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12"/>
              </a:spcAft>
              <a:buNone/>
              <a:defRPr sz="2100" b="1">
                <a:solidFill>
                  <a:srgbClr val="00A9CE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1651" b="1">
                <a:solidFill>
                  <a:schemeClr val="accent2"/>
                </a:solidFill>
              </a:defRPr>
            </a:lvl2pPr>
            <a:lvl3pPr>
              <a:buNone/>
              <a:defRPr sz="2100">
                <a:solidFill>
                  <a:srgbClr val="00A9CE"/>
                </a:solidFill>
              </a:defRPr>
            </a:lvl3pPr>
            <a:lvl4pPr>
              <a:buNone/>
              <a:defRPr sz="2100">
                <a:solidFill>
                  <a:srgbClr val="00A9CE"/>
                </a:solidFill>
              </a:defRPr>
            </a:lvl4pPr>
            <a:lvl5pPr>
              <a:buNone/>
              <a:defRPr sz="21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69876" y="8688389"/>
            <a:ext cx="4589463" cy="144463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AU" dirty="0">
                <a:solidFill>
                  <a:prstClr val="black"/>
                </a:solidFill>
              </a:rPr>
              <a:t>ICT in Minerals 2025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9875" y="1871663"/>
            <a:ext cx="6345238" cy="598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69875" y="360364"/>
            <a:ext cx="63452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086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dt="0"/>
  <p:txStyles>
    <p:titleStyle>
      <a:lvl1pPr algn="l" defTabSz="34289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34289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Calibri" pitchFamily="34" charset="0"/>
        </a:defRPr>
      </a:lvl2pPr>
      <a:lvl3pPr algn="l" defTabSz="34289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Calibri" pitchFamily="34" charset="0"/>
        </a:defRPr>
      </a:lvl3pPr>
      <a:lvl4pPr algn="l" defTabSz="34289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Calibri" pitchFamily="34" charset="0"/>
        </a:defRPr>
      </a:lvl4pPr>
      <a:lvl5pPr algn="l" defTabSz="34289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Calibri" pitchFamily="34" charset="0"/>
        </a:defRPr>
      </a:lvl5pPr>
      <a:lvl6pPr marL="342891" algn="l" defTabSz="342891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Calibri" pitchFamily="34" charset="0"/>
        </a:defRPr>
      </a:lvl6pPr>
      <a:lvl7pPr marL="685783" algn="l" defTabSz="342891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Calibri" pitchFamily="34" charset="0"/>
        </a:defRPr>
      </a:lvl7pPr>
      <a:lvl8pPr marL="1028674" algn="l" defTabSz="342891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Calibri" pitchFamily="34" charset="0"/>
        </a:defRPr>
      </a:lvl8pPr>
      <a:lvl9pPr marL="1371566" algn="l" defTabSz="342891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Calibri" pitchFamily="34" charset="0"/>
        </a:defRPr>
      </a:lvl9pPr>
    </p:titleStyle>
    <p:bodyStyle>
      <a:lvl1pPr marL="257168" indent="-257168" algn="l" defTabSz="342891" rtl="0" eaLnBrk="0" fontAlgn="base" hangingPunct="0">
        <a:lnSpc>
          <a:spcPct val="90000"/>
        </a:lnSpc>
        <a:spcBef>
          <a:spcPct val="0"/>
        </a:spcBef>
        <a:spcAft>
          <a:spcPts val="425"/>
        </a:spcAft>
        <a:buFont typeface="Arial" panose="020B0604020202020204" pitchFamily="34" charset="0"/>
        <a:defRPr sz="1500" kern="1200">
          <a:solidFill>
            <a:srgbClr val="4F4C4D"/>
          </a:solidFill>
          <a:latin typeface="+mn-lt"/>
          <a:ea typeface="+mn-ea"/>
          <a:cs typeface="+mn-cs"/>
        </a:defRPr>
      </a:lvl1pPr>
      <a:lvl2pPr marL="187321" indent="-187321" algn="l" defTabSz="342891" rtl="0" eaLnBrk="0" fontAlgn="base" hangingPunct="0">
        <a:lnSpc>
          <a:spcPct val="90000"/>
        </a:lnSpc>
        <a:spcBef>
          <a:spcPct val="0"/>
        </a:spcBef>
        <a:spcAft>
          <a:spcPts val="425"/>
        </a:spcAft>
        <a:buFont typeface="Symbol" panose="05050102010706020507" pitchFamily="18" charset="2"/>
        <a:buChar char=""/>
        <a:defRPr sz="1500" kern="1200">
          <a:solidFill>
            <a:srgbClr val="4F4C4D"/>
          </a:solidFill>
          <a:latin typeface="+mn-lt"/>
          <a:ea typeface="+mn-ea"/>
          <a:cs typeface="+mn-cs"/>
        </a:defRPr>
      </a:lvl2pPr>
      <a:lvl3pPr marL="376229" indent="-187321" algn="l" defTabSz="342891" rtl="0" eaLnBrk="0" fontAlgn="base" hangingPunct="0">
        <a:lnSpc>
          <a:spcPct val="90000"/>
        </a:lnSpc>
        <a:spcBef>
          <a:spcPct val="0"/>
        </a:spcBef>
        <a:spcAft>
          <a:spcPts val="425"/>
        </a:spcAft>
        <a:buClr>
          <a:srgbClr val="484647"/>
        </a:buClr>
        <a:buFont typeface="Arial" panose="020B0604020202020204" pitchFamily="34" charset="0"/>
        <a:buChar char="–"/>
        <a:defRPr sz="1500" kern="1200">
          <a:solidFill>
            <a:srgbClr val="4F4C4D"/>
          </a:solidFill>
          <a:latin typeface="+mn-lt"/>
          <a:ea typeface="+mn-ea"/>
          <a:cs typeface="+mn-cs"/>
        </a:defRPr>
      </a:lvl3pPr>
      <a:lvl4pPr marL="566724" indent="-187321" algn="l" defTabSz="342891" rtl="0" eaLnBrk="0" fontAlgn="base" hangingPunct="0">
        <a:lnSpc>
          <a:spcPct val="90000"/>
        </a:lnSpc>
        <a:spcBef>
          <a:spcPct val="0"/>
        </a:spcBef>
        <a:spcAft>
          <a:spcPts val="425"/>
        </a:spcAft>
        <a:buClr>
          <a:srgbClr val="484647"/>
        </a:buClr>
        <a:buFont typeface="Arial" panose="020B0604020202020204" pitchFamily="34" charset="0"/>
        <a:buChar char="–"/>
        <a:defRPr sz="1500" kern="1200">
          <a:solidFill>
            <a:srgbClr val="4F4C4D"/>
          </a:solidFill>
          <a:latin typeface="+mn-lt"/>
          <a:ea typeface="+mn-ea"/>
          <a:cs typeface="+mn-cs"/>
        </a:defRPr>
      </a:lvl4pPr>
      <a:lvl5pPr marL="566724" indent="-187321" algn="l" defTabSz="342891" rtl="0" eaLnBrk="0" fontAlgn="base" hangingPunct="0">
        <a:lnSpc>
          <a:spcPct val="90000"/>
        </a:lnSpc>
        <a:spcBef>
          <a:spcPct val="0"/>
        </a:spcBef>
        <a:spcAft>
          <a:spcPts val="425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2"/>
          </a:solidFill>
          <a:latin typeface="+mn-lt"/>
          <a:ea typeface="+mn-ea"/>
          <a:cs typeface="+mn-cs"/>
        </a:defRPr>
      </a:lvl5pPr>
      <a:lvl6pPr marL="566986" indent="-188995" algn="l" defTabSz="342891" rtl="0" eaLnBrk="1" latinLnBrk="0" hangingPunct="1">
        <a:lnSpc>
          <a:spcPct val="90000"/>
        </a:lnSpc>
        <a:spcBef>
          <a:spcPts val="0"/>
        </a:spcBef>
        <a:spcAft>
          <a:spcPts val="425"/>
        </a:spcAft>
        <a:buClr>
          <a:schemeClr val="tx2"/>
        </a:buClr>
        <a:buFont typeface="Arial" pitchFamily="34" charset="0"/>
        <a:buChar char="–"/>
        <a:defRPr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566986" indent="-188995" algn="l" defTabSz="342891" rtl="0" eaLnBrk="1" latinLnBrk="0" hangingPunct="1">
        <a:lnSpc>
          <a:spcPct val="90000"/>
        </a:lnSpc>
        <a:spcBef>
          <a:spcPts val="0"/>
        </a:spcBef>
        <a:spcAft>
          <a:spcPts val="425"/>
        </a:spcAft>
        <a:buClr>
          <a:schemeClr val="tx2"/>
        </a:buClr>
        <a:buFont typeface="Arial" pitchFamily="34" charset="0"/>
        <a:buChar char="–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566986" indent="-188995" algn="l" defTabSz="342891" rtl="0" eaLnBrk="1" latinLnBrk="0" hangingPunct="1">
        <a:lnSpc>
          <a:spcPct val="90000"/>
        </a:lnSpc>
        <a:spcBef>
          <a:spcPts val="0"/>
        </a:spcBef>
        <a:spcAft>
          <a:spcPts val="425"/>
        </a:spcAft>
        <a:buClr>
          <a:schemeClr val="tx2"/>
        </a:buClr>
        <a:buFont typeface="Arial" pitchFamily="34" charset="0"/>
        <a:buChar char="–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566986" indent="-188995" algn="l" defTabSz="342891" rtl="0" eaLnBrk="1" latinLnBrk="0" hangingPunct="1">
        <a:lnSpc>
          <a:spcPct val="90000"/>
        </a:lnSpc>
        <a:spcBef>
          <a:spcPts val="0"/>
        </a:spcBef>
        <a:spcAft>
          <a:spcPts val="425"/>
        </a:spcAft>
        <a:buClr>
          <a:schemeClr val="tx2"/>
        </a:buClr>
        <a:buFont typeface="Arial" pitchFamily="34" charset="0"/>
        <a:buChar char="–"/>
        <a:defRPr sz="1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9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2258" y="1101664"/>
            <a:ext cx="6342063" cy="653068"/>
          </a:xfrm>
          <a:solidFill>
            <a:srgbClr val="E7F1F6"/>
          </a:solidFill>
          <a:ln>
            <a:solidFill>
              <a:srgbClr val="FE6500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AU" sz="1400" i="1" u="sng" dirty="0">
                <a:solidFill>
                  <a:srgbClr val="FE65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Innovation challenge: </a:t>
            </a:r>
            <a:endParaRPr lang="en-AU" sz="1400" i="1" u="sng" dirty="0" smtClean="0">
              <a:solidFill>
                <a:srgbClr val="FE65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AU" sz="1400" i="1" dirty="0" smtClean="0">
                <a:solidFill>
                  <a:srgbClr val="FE65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Using data to proactively </a:t>
            </a:r>
            <a:r>
              <a:rPr lang="en-GB" sz="1400" i="1" dirty="0" smtClean="0">
                <a:solidFill>
                  <a:srgbClr val="FE65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predict Equipment Failure prior to the actual failure event occurs by using </a:t>
            </a:r>
            <a:r>
              <a:rPr lang="en-GB" sz="1400" i="1" dirty="0">
                <a:solidFill>
                  <a:srgbClr val="FE65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equipment production, </a:t>
            </a:r>
            <a:r>
              <a:rPr lang="en-GB" sz="1400" i="1" dirty="0" smtClean="0">
                <a:solidFill>
                  <a:srgbClr val="FE65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maintenance &amp; </a:t>
            </a:r>
            <a:r>
              <a:rPr lang="en-GB" sz="1400" i="1" dirty="0">
                <a:solidFill>
                  <a:srgbClr val="FE65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alerts information. </a:t>
            </a:r>
            <a:endParaRPr lang="en-AU" sz="1400" i="1" dirty="0">
              <a:solidFill>
                <a:srgbClr val="FE65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41077" y="1955414"/>
            <a:ext cx="2656275" cy="659127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B9AC97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72000" tIns="72000" rIns="72000" bIns="36000" anchor="b"/>
          <a:lstStyle/>
          <a:p>
            <a:pPr>
              <a:defRPr/>
            </a:pPr>
            <a:endParaRPr lang="en-AU" sz="1100" i="1" kern="0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0833" y="1955414"/>
            <a:ext cx="3549038" cy="6661547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r>
              <a:rPr lang="en-AU" sz="1400" b="1" i="1" dirty="0">
                <a:solidFill>
                  <a:srgbClr val="FE65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Challenge Description: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 downtime is the time a piece of equipment is taken out of service for planned or unplanned maintenance work. While downtime is costly in general, unplanned downtime can cost up to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seven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 more than planned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downtime and is disruptive to the production cycle due to its unpredictability.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this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reason,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the business goal to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predict and reduce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 unplanned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downtime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CA" sz="105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Marigold currently collects equipment usage and production information in real time via the Modular Dispatch ® system and equipment sensors, performance and alerts via the Modular Minecare® system. The Maintenance Work order history is stored in the </a:t>
            </a:r>
            <a:r>
              <a:rPr lang="en-CA" sz="105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eMaint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CMMS (Computerised Maintenance Management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System). There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an opportunity to derive meaningful trends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correlations from this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systems to predict and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unplanned equipment downtime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r>
              <a:rPr lang="en-AU" sz="1400" b="1" i="1" dirty="0">
                <a:solidFill>
                  <a:srgbClr val="FE65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User </a:t>
            </a:r>
            <a:r>
              <a:rPr lang="en-AU" sz="1400" b="1" i="1" dirty="0" smtClean="0">
                <a:solidFill>
                  <a:srgbClr val="FE65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Story</a:t>
            </a:r>
            <a:endParaRPr lang="en-AU" sz="1400" b="1" i="1" dirty="0">
              <a:solidFill>
                <a:srgbClr val="FE65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Marigold is currently operating a fleet of 21 haul trucks (320 tons class), 2 hydraulic shovels and one electric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shovel.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mine is currently experiencing higher than desired unplanned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 downtime,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negatively impacts the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 to meet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effective production targets.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cases, the mine is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unable to predict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when, where and why a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on a piece of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 will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fail, leading to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unplanned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downtime and low % unit availability.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high amount of equipment information is gathered, the mine neither has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nor resource to analyze the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collected via Minecare, Dispatch and </a:t>
            </a:r>
            <a:r>
              <a:rPr lang="en-CA" sz="105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eMaint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predictive decision making.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an opportunity to use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information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collected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predict when a piece of equipment is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to fail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This would allow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crews adequate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and take units out of service before failure occurs. </a:t>
            </a:r>
            <a:r>
              <a:rPr lang="en-CA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result of this work will </a:t>
            </a:r>
            <a:r>
              <a:rPr lang="en-CA" sz="10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more data-driven and controlled maintenance environment and help achieve production targets. </a:t>
            </a:r>
            <a:endParaRPr lang="en-CA" sz="10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200" b="1" i="1" dirty="0">
              <a:solidFill>
                <a:srgbClr val="FE65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82647" y="3961894"/>
            <a:ext cx="2493004" cy="451662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ts val="451"/>
              </a:spcAft>
              <a:defRPr/>
            </a:pPr>
            <a:r>
              <a:rPr lang="en-AU" sz="1200" b="1" i="1" dirty="0">
                <a:solidFill>
                  <a:srgbClr val="FE65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Relevant Data</a:t>
            </a:r>
          </a:p>
          <a:p>
            <a:pPr algn="just" fontAlgn="base">
              <a:spcBef>
                <a:spcPct val="0"/>
              </a:spcBef>
              <a:spcAft>
                <a:spcPts val="451"/>
              </a:spcAft>
              <a:defRPr/>
            </a:pPr>
            <a:r>
              <a:rPr lang="en-AU" sz="1100" i="1" dirty="0">
                <a:solidFill>
                  <a:srgbClr val="FE65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 will include a data dictionary and relations </a:t>
            </a:r>
            <a:r>
              <a:rPr lang="en-AU" sz="1100" i="1" dirty="0" smtClean="0">
                <a:solidFill>
                  <a:srgbClr val="FE65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map</a:t>
            </a:r>
          </a:p>
          <a:p>
            <a:pPr algn="just" fontAlgn="base">
              <a:spcBef>
                <a:spcPct val="0"/>
              </a:spcBef>
              <a:spcAft>
                <a:spcPts val="451"/>
              </a:spcAft>
              <a:defRPr/>
            </a:pPr>
            <a:endParaRPr lang="en-US" sz="1100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</a:t>
            </a:r>
            <a:r>
              <a:rPr lang="en-CA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covers </a:t>
            </a:r>
            <a:r>
              <a:rPr lang="en-CA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CA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months’ </a:t>
            </a:r>
            <a:r>
              <a:rPr lang="en-CA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(May 2017 – Apr. 2018) worth </a:t>
            </a:r>
            <a:r>
              <a:rPr lang="en-CA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equipment </a:t>
            </a:r>
            <a:r>
              <a:rPr lang="en-CA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identifiers, time </a:t>
            </a:r>
            <a:r>
              <a:rPr lang="en-CA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profiles, production, performance, alarms and work order history. </a:t>
            </a:r>
            <a:r>
              <a:rPr lang="en-CA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3 systems used are: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46" indent="-171446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CA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</a:t>
            </a:r>
            <a:r>
              <a:rPr lang="en-CA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This dataset contains haul truck </a:t>
            </a:r>
            <a:r>
              <a:rPr lang="en-CA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</a:t>
            </a:r>
            <a:r>
              <a:rPr lang="en-CA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r>
              <a:rPr lang="en-CA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(Equipment IDs, Tons </a:t>
            </a:r>
            <a:r>
              <a:rPr lang="en-CA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moved, distance traveled and cycle time) and equipment time profile (operative, delays, downtime, idle time, and standby</a:t>
            </a:r>
            <a:r>
              <a:rPr lang="en-CA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along with downtime reasons and comments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46" indent="-171446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CA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Minecare</a:t>
            </a:r>
            <a:r>
              <a:rPr lang="en-CA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This data set contains haul truck </a:t>
            </a:r>
            <a:r>
              <a:rPr lang="en-CA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 data, </a:t>
            </a:r>
            <a:r>
              <a:rPr lang="en-CA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alarms and alerts </a:t>
            </a:r>
            <a:r>
              <a:rPr lang="en-CA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46" indent="-171446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CA" sz="1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eMaint</a:t>
            </a:r>
            <a:r>
              <a:rPr lang="en-CA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Maintenance Work order history which includes work order time, downtime type, work type, equipment and components and parts usage.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000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14" y="94931"/>
            <a:ext cx="2674532" cy="9329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847" y="2073595"/>
            <a:ext cx="2428659" cy="16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0994" y="292828"/>
            <a:ext cx="6376359" cy="8433078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B9AC97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72000" tIns="72000" rIns="72000" bIns="36000" anchor="b"/>
          <a:lstStyle/>
          <a:p>
            <a:pPr>
              <a:defRPr/>
            </a:pPr>
            <a:endParaRPr lang="en-AU" sz="1100" i="1" kern="0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94" y="292827"/>
            <a:ext cx="6376359" cy="843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r>
              <a:rPr lang="en-AU" sz="1400" b="1" i="1" dirty="0">
                <a:solidFill>
                  <a:srgbClr val="FE65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Potential Areas to consider</a:t>
            </a:r>
            <a:r>
              <a:rPr lang="en-AU" sz="1400" b="1" i="1" dirty="0" smtClean="0">
                <a:solidFill>
                  <a:srgbClr val="FE65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AU" sz="1400" b="1" i="1" dirty="0">
              <a:solidFill>
                <a:srgbClr val="FE65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 algn="just" fontAlgn="base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AU" sz="1200" dirty="0" smtClean="0">
                <a:solidFill>
                  <a:prstClr val="black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Predict the failure type and the specific parts need to be repaired</a:t>
            </a:r>
            <a:r>
              <a:rPr lang="en-AU" sz="1200" dirty="0" smtClean="0">
                <a:solidFill>
                  <a:prstClr val="black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just" fontAlgn="base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AU" sz="1200" dirty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2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200" dirty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2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100" dirty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1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1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400" dirty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2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200" dirty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28600" indent="-228600" algn="just" fontAlgn="base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AU" sz="1200" dirty="0" smtClean="0">
                <a:solidFill>
                  <a:prstClr val="black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Cluster the notifications / alarms to match with the equipment failures.</a:t>
            </a:r>
          </a:p>
          <a:p>
            <a:pPr marL="685800" lvl="1" indent="-228600" algn="just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AU" sz="1100" dirty="0" smtClean="0">
                <a:solidFill>
                  <a:prstClr val="black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Single notification / alarm causes the failure event. (One to one mapping)</a:t>
            </a:r>
          </a:p>
          <a:p>
            <a:pPr marL="685800" lvl="1" indent="-228600" algn="just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endParaRPr lang="en-AU" sz="12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685800" lvl="1" indent="-228600" algn="just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endParaRPr lang="en-AU" sz="12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685800" lvl="1" indent="-228600" algn="just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endParaRPr lang="en-AU" sz="14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685800" lvl="1" indent="-228600" algn="just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endParaRPr lang="en-AU" sz="14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685800" lvl="1" indent="-228600" algn="just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endParaRPr lang="en-AU" sz="12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685800" lvl="1" indent="-228600" algn="just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endParaRPr lang="en-AU" sz="12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685800" lvl="1" indent="-228600" algn="just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endParaRPr lang="en-AU" sz="14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685800" lvl="1" indent="-228600" algn="just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endParaRPr lang="en-AU" sz="1400" dirty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685800" lvl="1" indent="-228600" algn="just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endParaRPr lang="en-AU" sz="12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685800" lvl="1" indent="-228600" algn="just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endParaRPr lang="en-AU" sz="11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685800" lvl="1" indent="-228600" algn="just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AU" sz="1100" dirty="0" smtClean="0">
                <a:solidFill>
                  <a:prstClr val="black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Multiple notifications / alarms together cause a failure event. (Multiple to one mapping)</a:t>
            </a:r>
          </a:p>
          <a:p>
            <a:pPr marL="685800" lvl="1" indent="-228600" algn="just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endParaRPr lang="en-AU" sz="11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685800" lvl="1" indent="-228600" algn="just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endParaRPr lang="en-AU" sz="11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2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200" dirty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2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200" dirty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1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100" dirty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100" dirty="0" smtClean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200" dirty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300"/>
              </a:spcAft>
              <a:defRPr/>
            </a:pPr>
            <a:endParaRPr lang="en-AU" sz="1200" dirty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28600" indent="-228600" algn="just" fontAlgn="base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AU" sz="1200" dirty="0" smtClean="0">
                <a:solidFill>
                  <a:prstClr val="black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Predict how many hours / days before a specific part of the truck fails.</a:t>
            </a:r>
            <a:endParaRPr lang="en-AU" sz="1200" dirty="0">
              <a:solidFill>
                <a:prstClr val="black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68" y="927331"/>
            <a:ext cx="3804592" cy="1943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67" y="3560842"/>
            <a:ext cx="3804592" cy="2038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68" y="6103746"/>
            <a:ext cx="3804592" cy="203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W VI CSIRO template">
  <a:themeElements>
    <a:clrScheme name="PPT Midday_CSIRO">
      <a:dk1>
        <a:sysClr val="windowText" lastClr="000000"/>
      </a:dk1>
      <a:lt1>
        <a:srgbClr val="FBFEFF"/>
      </a:lt1>
      <a:dk2>
        <a:srgbClr val="008C95"/>
      </a:dk2>
      <a:lt2>
        <a:srgbClr val="2DCCD3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>
              <a:lumMod val="40000"/>
              <a:lumOff val="6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Font typeface="Wingdings" pitchFamily="2" charset="2"/>
          <a:buChar char="§"/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564</Words>
  <Application>Microsoft Office PowerPoint</Application>
  <PresentationFormat>On-screen Show (4:3)</PresentationFormat>
  <Paragraphs>59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Symbol</vt:lpstr>
      <vt:lpstr>1_NEW VI CSIRO template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Vien Dang</dc:creator>
  <cp:lastModifiedBy>Junbo Bao</cp:lastModifiedBy>
  <cp:revision>24</cp:revision>
  <dcterms:created xsi:type="dcterms:W3CDTF">2017-08-08T20:35:28Z</dcterms:created>
  <dcterms:modified xsi:type="dcterms:W3CDTF">2018-05-23T23:45:11Z</dcterms:modified>
</cp:coreProperties>
</file>