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33"/>
  </p:notesMasterIdLst>
  <p:sldIdLst>
    <p:sldId id="256" r:id="rId2"/>
    <p:sldId id="257" r:id="rId3"/>
    <p:sldId id="292" r:id="rId4"/>
    <p:sldId id="259" r:id="rId5"/>
    <p:sldId id="282" r:id="rId6"/>
    <p:sldId id="262" r:id="rId7"/>
    <p:sldId id="280" r:id="rId8"/>
    <p:sldId id="281" r:id="rId9"/>
    <p:sldId id="264" r:id="rId10"/>
    <p:sldId id="263" r:id="rId11"/>
    <p:sldId id="283" r:id="rId12"/>
    <p:sldId id="284" r:id="rId13"/>
    <p:sldId id="265" r:id="rId14"/>
    <p:sldId id="293" r:id="rId15"/>
    <p:sldId id="291" r:id="rId16"/>
    <p:sldId id="266" r:id="rId17"/>
    <p:sldId id="267" r:id="rId18"/>
    <p:sldId id="268" r:id="rId19"/>
    <p:sldId id="269" r:id="rId20"/>
    <p:sldId id="285" r:id="rId21"/>
    <p:sldId id="270" r:id="rId22"/>
    <p:sldId id="271" r:id="rId23"/>
    <p:sldId id="286" r:id="rId24"/>
    <p:sldId id="272" r:id="rId25"/>
    <p:sldId id="287" r:id="rId26"/>
    <p:sldId id="273" r:id="rId27"/>
    <p:sldId id="274" r:id="rId28"/>
    <p:sldId id="275" r:id="rId29"/>
    <p:sldId id="277" r:id="rId30"/>
    <p:sldId id="278" r:id="rId31"/>
    <p:sldId id="27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000" autoAdjust="0"/>
  </p:normalViewPr>
  <p:slideViewPr>
    <p:cSldViewPr snapToGrid="0">
      <p:cViewPr varScale="1">
        <p:scale>
          <a:sx n="70" d="100"/>
          <a:sy n="70" d="100"/>
        </p:scale>
        <p:origin x="4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BA194-1D59-41E5-B965-3204BEA6D75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8BC98-5B66-49BE-8737-91018613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MRI images are used to support an Alzheimer’s diagnosis and rule out other causes for the symptoms</a:t>
            </a:r>
          </a:p>
          <a:p>
            <a:r>
              <a:rPr lang="en-US" dirty="0"/>
              <a:t>Machine Learning has been shown effective at classifying the early stages of Alzheimer’s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8BC98-5B66-49BE-8737-91018613CE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10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papers use CNN’s and state-of-the art models, which often use CNNs.</a:t>
            </a:r>
          </a:p>
          <a:p>
            <a:r>
              <a:rPr lang="en-US" dirty="0"/>
              <a:t>1&amp;2: use basic CNN models that have blocks of convolutional layers and pooling layers</a:t>
            </a:r>
          </a:p>
          <a:p>
            <a:r>
              <a:rPr lang="en-US" dirty="0"/>
              <a:t>3: an all convolutional network CNN model uses more convolutional layers in place of pooling layers</a:t>
            </a:r>
          </a:p>
          <a:p>
            <a:r>
              <a:rPr lang="en-US" dirty="0"/>
              <a:t>4: processes data through a </a:t>
            </a:r>
            <a:r>
              <a:rPr lang="en-US" dirty="0" err="1"/>
              <a:t>jacobian</a:t>
            </a:r>
            <a:r>
              <a:rPr lang="en-US" dirty="0"/>
              <a:t> map before passing to a </a:t>
            </a:r>
            <a:r>
              <a:rPr lang="en-US" dirty="0" err="1"/>
              <a:t>cnn</a:t>
            </a:r>
            <a:endParaRPr lang="en-US" dirty="0"/>
          </a:p>
          <a:p>
            <a:r>
              <a:rPr lang="en-US" dirty="0"/>
              <a:t>5: </a:t>
            </a:r>
            <a:r>
              <a:rPr lang="en-US" dirty="0" err="1"/>
              <a:t>LeNet</a:t>
            </a:r>
            <a:r>
              <a:rPr lang="en-US" dirty="0"/>
              <a:t> is a small CNN architecture, but it was trained on 270,000 images and tested on 90,000</a:t>
            </a:r>
          </a:p>
          <a:p>
            <a:r>
              <a:rPr lang="en-US" dirty="0"/>
              <a:t>6: state of the art </a:t>
            </a:r>
            <a:r>
              <a:rPr lang="en-US" dirty="0" err="1"/>
              <a:t>densenet</a:t>
            </a:r>
            <a:r>
              <a:rPr lang="en-US" dirty="0"/>
              <a:t> model</a:t>
            </a:r>
          </a:p>
          <a:p>
            <a:r>
              <a:rPr lang="en-US" dirty="0"/>
              <a:t>7 &amp; 8: state of the art </a:t>
            </a:r>
            <a:r>
              <a:rPr lang="en-US" dirty="0" err="1"/>
              <a:t>resnet</a:t>
            </a:r>
            <a:r>
              <a:rPr lang="en-US" dirty="0"/>
              <a:t> or </a:t>
            </a:r>
            <a:r>
              <a:rPr lang="en-US" dirty="0" err="1"/>
              <a:t>densenet</a:t>
            </a:r>
            <a:r>
              <a:rPr lang="en-US" dirty="0"/>
              <a:t> for Feature extraction, other models for classification</a:t>
            </a:r>
          </a:p>
          <a:p>
            <a:r>
              <a:rPr lang="en-US" dirty="0"/>
              <a:t>9&amp;10: non-</a:t>
            </a:r>
            <a:r>
              <a:rPr lang="en-US" dirty="0" err="1"/>
              <a:t>cnn</a:t>
            </a:r>
            <a:r>
              <a:rPr lang="en-US" dirty="0"/>
              <a:t>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8BC98-5B66-49BE-8737-91018613CE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51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Img_to_array</a:t>
            </a:r>
            <a:r>
              <a:rPr lang="en-US" dirty="0"/>
              <a:t>: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Converts a PIL Image instance to a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Numpy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array</a:t>
            </a:r>
          </a:p>
          <a:p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Preprocess_input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: scales pixel values between -1 and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8BC98-5B66-49BE-8737-91018613CE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85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8BC98-5B66-49BE-8737-91018613CE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59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Lots of false positives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8BC98-5B66-49BE-8737-91018613CEF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49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B06A-E646-1607-7FD5-C093E3DE78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Binary Classification of MRI Images with Alzheimer’s Disease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353F8-A320-FC88-C47E-1AF9510A68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Bailie Delpire</a:t>
            </a:r>
          </a:p>
        </p:txBody>
      </p:sp>
    </p:spTree>
    <p:extLst>
      <p:ext uri="{BB962C8B-B14F-4D97-AF65-F5344CB8AC3E}">
        <p14:creationId xmlns:p14="http://schemas.microsoft.com/office/powerpoint/2010/main" val="416280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ECB8-42C8-D92B-88B0-1BAECB9F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CNN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A8BD3-CC6F-0D52-D0B8-872988687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64405" y="2638044"/>
            <a:ext cx="7396459" cy="2624620"/>
          </a:xfrm>
        </p:spPr>
        <p:txBody>
          <a:bodyPr/>
          <a:lstStyle/>
          <a:p>
            <a:r>
              <a:rPr lang="en-US" dirty="0"/>
              <a:t>Three convolution layers</a:t>
            </a:r>
          </a:p>
          <a:p>
            <a:pPr lvl="1"/>
            <a:r>
              <a:rPr lang="en-US" dirty="0"/>
              <a:t>32 filters</a:t>
            </a:r>
          </a:p>
          <a:p>
            <a:pPr lvl="1"/>
            <a:r>
              <a:rPr lang="en-US" dirty="0"/>
              <a:t>Kernel-size of 3</a:t>
            </a:r>
          </a:p>
          <a:p>
            <a:pPr lvl="1"/>
            <a:r>
              <a:rPr lang="en-US" dirty="0" err="1"/>
              <a:t>Relu</a:t>
            </a:r>
            <a:r>
              <a:rPr lang="en-US" dirty="0"/>
              <a:t> activation function</a:t>
            </a:r>
          </a:p>
          <a:p>
            <a:r>
              <a:rPr lang="en-US" dirty="0"/>
              <a:t>Intermediate pooling layers</a:t>
            </a:r>
          </a:p>
          <a:p>
            <a:r>
              <a:rPr lang="en-US" dirty="0"/>
              <a:t>Final flattening and dense output layer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70AC0A9-A482-0108-D444-3B1AF11EF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132" y="2331949"/>
            <a:ext cx="1546994" cy="40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28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ECB8-42C8-D92B-88B0-1BAECB9F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CNN Training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A8BD3-CC6F-0D52-D0B8-872988687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64405" y="2638044"/>
            <a:ext cx="7396459" cy="2624620"/>
          </a:xfrm>
        </p:spPr>
        <p:txBody>
          <a:bodyPr/>
          <a:lstStyle/>
          <a:p>
            <a:r>
              <a:rPr lang="en-US" dirty="0"/>
              <a:t>80/20 Split</a:t>
            </a:r>
          </a:p>
          <a:p>
            <a:r>
              <a:rPr lang="en-US" dirty="0"/>
              <a:t>5-fold Cross Validation</a:t>
            </a:r>
          </a:p>
          <a:p>
            <a:r>
              <a:rPr lang="en-US" dirty="0"/>
              <a:t>10 epochs</a:t>
            </a:r>
          </a:p>
          <a:p>
            <a:r>
              <a:rPr lang="en-US" dirty="0"/>
              <a:t>Batch size of 32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50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ECB8-42C8-D92B-88B0-1BAECB9F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CNN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A8BD3-CC6F-0D52-D0B8-872988687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64405" y="2638044"/>
            <a:ext cx="7396459" cy="262462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FD943C7A-4E0F-8B3D-51AC-6B5E2F870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553" y="2451829"/>
            <a:ext cx="3875219" cy="3441479"/>
          </a:xfrm>
          <a:prstGeom prst="rect">
            <a:avLst/>
          </a:prstGeom>
        </p:spPr>
      </p:pic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51681DBF-377C-9164-81B9-8DC15AF2A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297507"/>
              </p:ext>
            </p:extLst>
          </p:nvPr>
        </p:nvGraphicFramePr>
        <p:xfrm>
          <a:off x="2349228" y="2967295"/>
          <a:ext cx="3172298" cy="248158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86149">
                  <a:extLst>
                    <a:ext uri="{9D8B030D-6E8A-4147-A177-3AD203B41FA5}">
                      <a16:colId xmlns:a16="http://schemas.microsoft.com/office/drawing/2014/main" val="2445968847"/>
                    </a:ext>
                  </a:extLst>
                </a:gridCol>
                <a:gridCol w="1586149">
                  <a:extLst>
                    <a:ext uri="{9D8B030D-6E8A-4147-A177-3AD203B41FA5}">
                      <a16:colId xmlns:a16="http://schemas.microsoft.com/office/drawing/2014/main" val="4277809342"/>
                    </a:ext>
                  </a:extLst>
                </a:gridCol>
              </a:tblGrid>
              <a:tr h="620396">
                <a:tc>
                  <a:txBody>
                    <a:bodyPr/>
                    <a:lstStyle/>
                    <a:p>
                      <a:r>
                        <a:rPr lang="en-US" b="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97.44%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501156"/>
                  </a:ext>
                </a:extLst>
              </a:tr>
              <a:tr h="620396">
                <a:tc>
                  <a:txBody>
                    <a:bodyPr/>
                    <a:lstStyle/>
                    <a:p>
                      <a:r>
                        <a:rPr lang="en-US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97.29%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473580"/>
                  </a:ext>
                </a:extLst>
              </a:tr>
              <a:tr h="620396">
                <a:tc>
                  <a:txBody>
                    <a:bodyPr/>
                    <a:lstStyle/>
                    <a:p>
                      <a:r>
                        <a:rPr lang="en-US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411253"/>
                  </a:ext>
                </a:extLst>
              </a:tr>
              <a:tr h="620396"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420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158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A065-DDC5-30C7-9715-27736CEF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Hybrid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005A5-8D9A-1C51-8FAB-B7ABEE372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394" y="1621536"/>
            <a:ext cx="2677886" cy="3614928"/>
          </a:xfrm>
        </p:spPr>
        <p:txBody>
          <a:bodyPr/>
          <a:lstStyle/>
          <a:p>
            <a:r>
              <a:rPr lang="en-US" dirty="0"/>
              <a:t>Feature Extraction:</a:t>
            </a:r>
          </a:p>
          <a:p>
            <a:pPr lvl="1"/>
            <a:r>
              <a:rPr lang="en-US" dirty="0"/>
              <a:t>VGG16</a:t>
            </a:r>
          </a:p>
          <a:p>
            <a:pPr lvl="1"/>
            <a:r>
              <a:rPr lang="en-US" dirty="0"/>
              <a:t>ResNet50</a:t>
            </a:r>
          </a:p>
          <a:p>
            <a:pPr lvl="1"/>
            <a:r>
              <a:rPr lang="en-US" dirty="0"/>
              <a:t>DenseNet121</a:t>
            </a:r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SVM</a:t>
            </a:r>
          </a:p>
          <a:p>
            <a:pPr lvl="1"/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AEF4F-4A6C-A605-B2E1-03819026E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89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580F464-796E-B215-752A-193337DB558E}"/>
              </a:ext>
            </a:extLst>
          </p:cNvPr>
          <p:cNvGrpSpPr/>
          <p:nvPr/>
        </p:nvGrpSpPr>
        <p:grpSpPr>
          <a:xfrm>
            <a:off x="0" y="1175657"/>
            <a:ext cx="11038114" cy="3019514"/>
            <a:chOff x="0" y="1175657"/>
            <a:chExt cx="10996803" cy="301951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2A3911-5D59-41C2-A4FB-8B38CCE441E0}"/>
                </a:ext>
              </a:extLst>
            </p:cNvPr>
            <p:cNvSpPr/>
            <p:nvPr/>
          </p:nvSpPr>
          <p:spPr>
            <a:xfrm>
              <a:off x="0" y="1175657"/>
              <a:ext cx="10996803" cy="30195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Chart, treemap chart&#10;&#10;Description automatically generated">
              <a:extLst>
                <a:ext uri="{FF2B5EF4-FFF2-40B4-BE49-F238E27FC236}">
                  <a16:creationId xmlns:a16="http://schemas.microsoft.com/office/drawing/2014/main" id="{6848F81C-A59B-EE4D-96E8-2CA020ECA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697" y="1530714"/>
              <a:ext cx="3000267" cy="266445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521C0C-1F80-093F-8963-8CB4E05E8157}"/>
                </a:ext>
              </a:extLst>
            </p:cNvPr>
            <p:cNvSpPr txBox="1"/>
            <p:nvPr/>
          </p:nvSpPr>
          <p:spPr>
            <a:xfrm>
              <a:off x="1012369" y="1328057"/>
              <a:ext cx="116477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CNN</a:t>
              </a:r>
            </a:p>
          </p:txBody>
        </p:sp>
        <p:pic>
          <p:nvPicPr>
            <p:cNvPr id="11" name="Picture 10" descr="Chart, treemap chart&#10;&#10;Description automatically generated">
              <a:extLst>
                <a:ext uri="{FF2B5EF4-FFF2-40B4-BE49-F238E27FC236}">
                  <a16:creationId xmlns:a16="http://schemas.microsoft.com/office/drawing/2014/main" id="{D2887AA3-53BD-A892-FC97-DA74880A7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23169" y="1530713"/>
              <a:ext cx="3066327" cy="266445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6222CB-ADA0-690F-7A03-0406FC8CA3C7}"/>
                </a:ext>
              </a:extLst>
            </p:cNvPr>
            <p:cNvSpPr txBox="1"/>
            <p:nvPr/>
          </p:nvSpPr>
          <p:spPr>
            <a:xfrm>
              <a:off x="3344109" y="1328057"/>
              <a:ext cx="162444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VGG16+SVM</a:t>
              </a:r>
            </a:p>
          </p:txBody>
        </p:sp>
        <p:pic>
          <p:nvPicPr>
            <p:cNvPr id="14" name="Content Placeholder 7" descr="Chart, treemap chart&#10;&#10;Description automatically generated">
              <a:extLst>
                <a:ext uri="{FF2B5EF4-FFF2-40B4-BE49-F238E27FC236}">
                  <a16:creationId xmlns:a16="http://schemas.microsoft.com/office/drawing/2014/main" id="{13D560C9-6247-A012-A880-E72444779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40224" y="1530712"/>
              <a:ext cx="3050611" cy="266445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73DFE9-3358-E11B-EE9C-B8AEDD3CE880}"/>
                </a:ext>
              </a:extLst>
            </p:cNvPr>
            <p:cNvSpPr txBox="1"/>
            <p:nvPr/>
          </p:nvSpPr>
          <p:spPr>
            <a:xfrm>
              <a:off x="5405531" y="1328057"/>
              <a:ext cx="25819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DenseNet121+SVM</a:t>
              </a:r>
            </a:p>
          </p:txBody>
        </p:sp>
        <p:pic>
          <p:nvPicPr>
            <p:cNvPr id="16" name="Picture 15" descr="Chart, treemap chart&#10;&#10;Description automatically generated">
              <a:extLst>
                <a:ext uri="{FF2B5EF4-FFF2-40B4-BE49-F238E27FC236}">
                  <a16:creationId xmlns:a16="http://schemas.microsoft.com/office/drawing/2014/main" id="{2C8D05C9-4239-978D-BE76-45A6B6899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5756" y="1530711"/>
              <a:ext cx="3102149" cy="2664457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879F8A7-E413-F2C3-BA78-D65E809E1558}"/>
                </a:ext>
              </a:extLst>
            </p:cNvPr>
            <p:cNvSpPr txBox="1"/>
            <p:nvPr/>
          </p:nvSpPr>
          <p:spPr>
            <a:xfrm>
              <a:off x="8045872" y="1328057"/>
              <a:ext cx="25819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ResNet50+XGBoost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56DE00C-589F-3217-4BE4-831FC53783AE}"/>
                </a:ext>
              </a:extLst>
            </p:cNvPr>
            <p:cNvSpPr/>
            <p:nvPr/>
          </p:nvSpPr>
          <p:spPr>
            <a:xfrm>
              <a:off x="3657600" y="3995057"/>
              <a:ext cx="925286" cy="200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D61C972-B161-31F1-EB73-EA71773DD7D4}"/>
                </a:ext>
              </a:extLst>
            </p:cNvPr>
            <p:cNvSpPr/>
            <p:nvPr/>
          </p:nvSpPr>
          <p:spPr>
            <a:xfrm>
              <a:off x="6194434" y="3995057"/>
              <a:ext cx="925286" cy="200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99E54F5-8901-CE68-7492-B4E1CFB8F6E5}"/>
                </a:ext>
              </a:extLst>
            </p:cNvPr>
            <p:cNvSpPr/>
            <p:nvPr/>
          </p:nvSpPr>
          <p:spPr>
            <a:xfrm>
              <a:off x="8830673" y="3995057"/>
              <a:ext cx="925286" cy="2001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B2DFE7A-1765-8687-4957-DC4757AC6D05}"/>
                </a:ext>
              </a:extLst>
            </p:cNvPr>
            <p:cNvSpPr/>
            <p:nvPr/>
          </p:nvSpPr>
          <p:spPr>
            <a:xfrm rot="5400000">
              <a:off x="7470732" y="2616180"/>
              <a:ext cx="91440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BA6C2E-386D-A4A3-4AE5-E3D548FC15B6}"/>
                </a:ext>
              </a:extLst>
            </p:cNvPr>
            <p:cNvSpPr/>
            <p:nvPr/>
          </p:nvSpPr>
          <p:spPr>
            <a:xfrm rot="5400000">
              <a:off x="4856891" y="2712118"/>
              <a:ext cx="91440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EA4A08B-6DE0-1A49-1FFB-FC6D373D3689}"/>
                </a:ext>
              </a:extLst>
            </p:cNvPr>
            <p:cNvSpPr/>
            <p:nvPr/>
          </p:nvSpPr>
          <p:spPr>
            <a:xfrm rot="5400000">
              <a:off x="2273125" y="2728933"/>
              <a:ext cx="91440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8510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4E3759DD-698F-4D3A-AF4C-5E44527D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629E6-674F-99AD-A666-F7F6C27AA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Architectures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ADE7B58-A5E4-5875-CE31-2FBDCEBFF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0628" y="659735"/>
            <a:ext cx="1003542" cy="3301307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A57A329-5F7D-F8DA-06D2-4F3FCCCB7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531" y="561884"/>
            <a:ext cx="1003542" cy="3476982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4712E2D4-880D-E63D-1F02-997691E05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176" y="438155"/>
            <a:ext cx="906179" cy="36007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A2212D-86BA-AFBC-2C72-E74CE24F1560}"/>
              </a:ext>
            </a:extLst>
          </p:cNvPr>
          <p:cNvSpPr txBox="1"/>
          <p:nvPr/>
        </p:nvSpPr>
        <p:spPr>
          <a:xfrm>
            <a:off x="983367" y="943583"/>
            <a:ext cx="952838" cy="380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VGG16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F8FB7E-5989-6044-48C6-7B100FF142BE}"/>
              </a:ext>
            </a:extLst>
          </p:cNvPr>
          <p:cNvSpPr txBox="1"/>
          <p:nvPr/>
        </p:nvSpPr>
        <p:spPr>
          <a:xfrm>
            <a:off x="3741146" y="954624"/>
            <a:ext cx="128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ResNet50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4C86F3-6515-39C5-F874-D4CF4345DB2C}"/>
              </a:ext>
            </a:extLst>
          </p:cNvPr>
          <p:cNvSpPr txBox="1"/>
          <p:nvPr/>
        </p:nvSpPr>
        <p:spPr>
          <a:xfrm>
            <a:off x="7042826" y="954624"/>
            <a:ext cx="151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DenseNet121</a:t>
            </a:r>
          </a:p>
        </p:txBody>
      </p:sp>
    </p:spTree>
    <p:extLst>
      <p:ext uri="{BB962C8B-B14F-4D97-AF65-F5344CB8AC3E}">
        <p14:creationId xmlns:p14="http://schemas.microsoft.com/office/powerpoint/2010/main" val="3431480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0CF4C-890E-3D51-42CF-8369E8A5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VGG16 +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E097C-74B3-0070-A822-F078A856D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0550" y="2468013"/>
            <a:ext cx="4271771" cy="3101982"/>
          </a:xfrm>
        </p:spPr>
        <p:txBody>
          <a:bodyPr/>
          <a:lstStyle/>
          <a:p>
            <a:r>
              <a:rPr lang="en-US" dirty="0"/>
              <a:t>Polynomial kernel of degree 3</a:t>
            </a:r>
          </a:p>
          <a:p>
            <a:r>
              <a:rPr lang="en-US" dirty="0"/>
              <a:t>Regularization parameter C=100</a:t>
            </a:r>
          </a:p>
        </p:txBody>
      </p:sp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23A4A693-0229-191B-040C-C33783B0B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654" y="2485417"/>
            <a:ext cx="4244708" cy="3688400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2C54777-2605-1722-26C9-BEA5481FB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531863"/>
              </p:ext>
            </p:extLst>
          </p:nvPr>
        </p:nvGraphicFramePr>
        <p:xfrm>
          <a:off x="2035453" y="3692233"/>
          <a:ext cx="3172298" cy="248158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86149">
                  <a:extLst>
                    <a:ext uri="{9D8B030D-6E8A-4147-A177-3AD203B41FA5}">
                      <a16:colId xmlns:a16="http://schemas.microsoft.com/office/drawing/2014/main" val="2445968847"/>
                    </a:ext>
                  </a:extLst>
                </a:gridCol>
                <a:gridCol w="1586149">
                  <a:extLst>
                    <a:ext uri="{9D8B030D-6E8A-4147-A177-3AD203B41FA5}">
                      <a16:colId xmlns:a16="http://schemas.microsoft.com/office/drawing/2014/main" val="4277809342"/>
                    </a:ext>
                  </a:extLst>
                </a:gridCol>
              </a:tblGrid>
              <a:tr h="620396">
                <a:tc>
                  <a:txBody>
                    <a:bodyPr/>
                    <a:lstStyle/>
                    <a:p>
                      <a:r>
                        <a:rPr lang="en-US" b="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98.16%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501156"/>
                  </a:ext>
                </a:extLst>
              </a:tr>
              <a:tr h="620396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473580"/>
                  </a:ext>
                </a:extLst>
              </a:tr>
              <a:tr h="620396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411253"/>
                  </a:ext>
                </a:extLst>
              </a:tr>
              <a:tr h="620396"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420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100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0CF4C-890E-3D51-42CF-8369E8A5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ResNet50 + </a:t>
            </a:r>
            <a:r>
              <a:rPr lang="en-US" cap="none" dirty="0" err="1"/>
              <a:t>XGBoost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0CEE4-B089-6ECB-5EC1-852C0C1DED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CM</a:t>
            </a:r>
          </a:p>
        </p:txBody>
      </p:sp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5E481345-AC52-328C-7FD0-A1AA86018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403" y="2487769"/>
            <a:ext cx="4320914" cy="3711262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02A277D-C4BD-E13D-5C5D-571438281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769366"/>
              </p:ext>
            </p:extLst>
          </p:nvPr>
        </p:nvGraphicFramePr>
        <p:xfrm>
          <a:off x="1981009" y="2948243"/>
          <a:ext cx="3172298" cy="248158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86149">
                  <a:extLst>
                    <a:ext uri="{9D8B030D-6E8A-4147-A177-3AD203B41FA5}">
                      <a16:colId xmlns:a16="http://schemas.microsoft.com/office/drawing/2014/main" val="2445968847"/>
                    </a:ext>
                  </a:extLst>
                </a:gridCol>
                <a:gridCol w="1586149">
                  <a:extLst>
                    <a:ext uri="{9D8B030D-6E8A-4147-A177-3AD203B41FA5}">
                      <a16:colId xmlns:a16="http://schemas.microsoft.com/office/drawing/2014/main" val="4277809342"/>
                    </a:ext>
                  </a:extLst>
                </a:gridCol>
              </a:tblGrid>
              <a:tr h="620396">
                <a:tc>
                  <a:txBody>
                    <a:bodyPr/>
                    <a:lstStyle/>
                    <a:p>
                      <a:r>
                        <a:rPr lang="en-US" b="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501156"/>
                  </a:ext>
                </a:extLst>
              </a:tr>
              <a:tr h="620396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473580"/>
                  </a:ext>
                </a:extLst>
              </a:tr>
              <a:tr h="620396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411253"/>
                  </a:ext>
                </a:extLst>
              </a:tr>
              <a:tr h="620396"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420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481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0CF4C-890E-3D51-42CF-8369E8A5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DenseNet121 +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E097C-74B3-0070-A822-F078A856D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912" y="2531040"/>
            <a:ext cx="4271771" cy="3101982"/>
          </a:xfrm>
        </p:spPr>
        <p:txBody>
          <a:bodyPr/>
          <a:lstStyle/>
          <a:p>
            <a:r>
              <a:rPr lang="en-US" dirty="0"/>
              <a:t>Polynomial kernel of degree 3</a:t>
            </a:r>
          </a:p>
          <a:p>
            <a:r>
              <a:rPr lang="en-US" dirty="0"/>
              <a:t>Regularization parameter C=100</a:t>
            </a:r>
          </a:p>
          <a:p>
            <a:endParaRPr lang="en-US" dirty="0"/>
          </a:p>
        </p:txBody>
      </p:sp>
      <p:pic>
        <p:nvPicPr>
          <p:cNvPr id="8" name="Content Placeholder 7" descr="Chart, treemap chart&#10;&#10;Description automatically generated">
            <a:extLst>
              <a:ext uri="{FF2B5EF4-FFF2-40B4-BE49-F238E27FC236}">
                <a16:creationId xmlns:a16="http://schemas.microsoft.com/office/drawing/2014/main" id="{77F132D0-BAB2-0379-FF4B-19D120061E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20220" y="2531040"/>
            <a:ext cx="4153843" cy="3628041"/>
          </a:xfrm>
        </p:spPr>
      </p:pic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D7392434-F2A9-D6D2-94A4-3B0F3817F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558827"/>
              </p:ext>
            </p:extLst>
          </p:nvPr>
        </p:nvGraphicFramePr>
        <p:xfrm>
          <a:off x="1907913" y="3677497"/>
          <a:ext cx="3172298" cy="248158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86149">
                  <a:extLst>
                    <a:ext uri="{9D8B030D-6E8A-4147-A177-3AD203B41FA5}">
                      <a16:colId xmlns:a16="http://schemas.microsoft.com/office/drawing/2014/main" val="2445968847"/>
                    </a:ext>
                  </a:extLst>
                </a:gridCol>
                <a:gridCol w="1586149">
                  <a:extLst>
                    <a:ext uri="{9D8B030D-6E8A-4147-A177-3AD203B41FA5}">
                      <a16:colId xmlns:a16="http://schemas.microsoft.com/office/drawing/2014/main" val="4277809342"/>
                    </a:ext>
                  </a:extLst>
                </a:gridCol>
              </a:tblGrid>
              <a:tr h="620396">
                <a:tc>
                  <a:txBody>
                    <a:bodyPr/>
                    <a:lstStyle/>
                    <a:p>
                      <a:r>
                        <a:rPr lang="en-US" b="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96.88%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501156"/>
                  </a:ext>
                </a:extLst>
              </a:tr>
              <a:tr h="620396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473580"/>
                  </a:ext>
                </a:extLst>
              </a:tr>
              <a:tr h="620396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411253"/>
                  </a:ext>
                </a:extLst>
              </a:tr>
              <a:tr h="620396"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420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326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1CBB196C-5F97-3F62-EE7A-6A2157755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210" y="1311624"/>
            <a:ext cx="7915425" cy="4234751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F05A2-9125-E7C6-FFBF-D7A51B82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79598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D6CE-8BA2-B5DF-327A-70DB0EBC8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Alzheimer’s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37117-9274-4A4A-D97D-2B2AB06DA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sz="1800" dirty="0"/>
              <a:t>rogressive neuro-degenerative disorder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Affects memory and thinking skills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sz="1800" dirty="0"/>
              <a:t>ost common cause of dementia among older adults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sz="1800" dirty="0"/>
              <a:t>eventh leading cause of death in the world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/>
              <a:t>No cure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Early detection </a:t>
            </a:r>
            <a:r>
              <a:rPr lang="en-US" dirty="0"/>
              <a:t>and treatment can improve quality of life</a:t>
            </a:r>
            <a:endParaRPr lang="en-US" sz="18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266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10F3-7709-C2A9-4FF2-AD2E3027F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Local vs GPU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72371-985C-4F6F-372E-9C5AF107C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4CE785B0-DFFD-292C-4FC6-0B2F6A01B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5763" y="1635319"/>
            <a:ext cx="4816475" cy="3587362"/>
          </a:xfrm>
        </p:spPr>
      </p:pic>
    </p:spTree>
    <p:extLst>
      <p:ext uri="{BB962C8B-B14F-4D97-AF65-F5344CB8AC3E}">
        <p14:creationId xmlns:p14="http://schemas.microsoft.com/office/powerpoint/2010/main" val="1893234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2A79-19DB-679C-205D-EB06BDCE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Vertex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2D1E9-3119-ADF9-94D9-2579C1894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Unified machine learning platform on Google Cloud</a:t>
            </a:r>
          </a:p>
          <a:p>
            <a:r>
              <a:rPr lang="en-US" dirty="0"/>
              <a:t>Managed datasets: tabular, image, text, or video </a:t>
            </a:r>
          </a:p>
          <a:p>
            <a:r>
              <a:rPr lang="en-US" dirty="0" err="1"/>
              <a:t>AutoML</a:t>
            </a:r>
            <a:r>
              <a:rPr lang="en-US" dirty="0"/>
              <a:t> – train a machine learning model without writing code</a:t>
            </a:r>
          </a:p>
          <a:p>
            <a:r>
              <a:rPr lang="en-US" dirty="0"/>
              <a:t>Deploy model – easily integrate with medical resources, Google Cloud security</a:t>
            </a:r>
          </a:p>
          <a:p>
            <a:r>
              <a:rPr lang="en-US" dirty="0"/>
              <a:t>Pricing: $3.465 per node hour for </a:t>
            </a:r>
            <a:r>
              <a:rPr lang="en-US" dirty="0" err="1"/>
              <a:t>AutoML</a:t>
            </a:r>
            <a:r>
              <a:rPr lang="en-US" dirty="0"/>
              <a:t> training</a:t>
            </a:r>
          </a:p>
        </p:txBody>
      </p:sp>
    </p:spTree>
    <p:extLst>
      <p:ext uri="{BB962C8B-B14F-4D97-AF65-F5344CB8AC3E}">
        <p14:creationId xmlns:p14="http://schemas.microsoft.com/office/powerpoint/2010/main" val="2052317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2A79-19DB-679C-205D-EB06BDCE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Vertex AI</a:t>
            </a:r>
          </a:p>
        </p:txBody>
      </p:sp>
      <p:pic>
        <p:nvPicPr>
          <p:cNvPr id="5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E0647C21-BAFA-4CE1-8344-3EC7B1C3D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739" y="2542916"/>
            <a:ext cx="6564521" cy="329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85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2A79-19DB-679C-205D-EB06BDCE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Vertex AI Dataset</a:t>
            </a:r>
          </a:p>
        </p:txBody>
      </p:sp>
      <p:pic>
        <p:nvPicPr>
          <p:cNvPr id="6" name="Content Placeholder 5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72BE1B60-F708-5BCB-F842-FB2490C2B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2151" y="2380574"/>
            <a:ext cx="5582545" cy="3512734"/>
          </a:xfrm>
        </p:spPr>
      </p:pic>
    </p:spTree>
    <p:extLst>
      <p:ext uri="{BB962C8B-B14F-4D97-AF65-F5344CB8AC3E}">
        <p14:creationId xmlns:p14="http://schemas.microsoft.com/office/powerpoint/2010/main" val="1211720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B3B2-425C-49D4-9027-D02BC498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Vertex AI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334F9-9519-59A8-C0A5-68986AC4A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90/10/10 Split</a:t>
            </a:r>
          </a:p>
          <a:p>
            <a:r>
              <a:rPr lang="en-US" dirty="0"/>
              <a:t>Average Precision: 91.7%</a:t>
            </a:r>
          </a:p>
          <a:p>
            <a:r>
              <a:rPr lang="en-US" dirty="0"/>
              <a:t>Precision: 83.6%</a:t>
            </a:r>
          </a:p>
          <a:p>
            <a:r>
              <a:rPr lang="en-US" dirty="0"/>
              <a:t>Recall: 83.6%</a:t>
            </a:r>
          </a:p>
          <a:p>
            <a:r>
              <a:rPr lang="en-US" dirty="0"/>
              <a:t>Billed for 8 hours, $27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E8040-CFE4-865E-4FB2-4C807EDB8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After 2h 8m training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05DFA28B-26FF-EBB9-9637-BE8FF6C18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989" y="3200301"/>
            <a:ext cx="3932261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18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B3B2-425C-49D4-9027-D02BC498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Vertex AI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334F9-9519-59A8-C0A5-68986AC4A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90/10/10 Split</a:t>
            </a:r>
          </a:p>
          <a:p>
            <a:r>
              <a:rPr lang="en-US" dirty="0"/>
              <a:t>Average Precision: 99.5%</a:t>
            </a:r>
          </a:p>
          <a:p>
            <a:r>
              <a:rPr lang="en-US" dirty="0"/>
              <a:t>Precision: 95.8%</a:t>
            </a:r>
          </a:p>
          <a:p>
            <a:r>
              <a:rPr lang="en-US" dirty="0"/>
              <a:t>Recall: 95.8%</a:t>
            </a:r>
          </a:p>
          <a:p>
            <a:r>
              <a:rPr lang="en-US" dirty="0"/>
              <a:t>Billed for 8 hours, $27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E8040-CFE4-865E-4FB2-4C807EDB8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After another 1h 48m training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886B3E3-8454-9759-DBEA-68A863255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826" y="3106677"/>
            <a:ext cx="3947502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82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271A-CB78-B874-5D03-B6304416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Apache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256BE-0908-1BC5-A685-56FD398E9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Unified Engine for large-scale data analytics</a:t>
            </a:r>
          </a:p>
          <a:p>
            <a:r>
              <a:rPr lang="en-US" dirty="0"/>
              <a:t>Clusters with implicit data parallelism and fault tolerance</a:t>
            </a:r>
          </a:p>
          <a:p>
            <a:r>
              <a:rPr lang="en-US" dirty="0"/>
              <a:t>Machine Learning Library</a:t>
            </a:r>
          </a:p>
          <a:p>
            <a:pPr lvl="1"/>
            <a:r>
              <a:rPr lang="en-US" dirty="0"/>
              <a:t>Classification Models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Logistic regression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Decision tree classifier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Random forest classifier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Gradient-boosted tree classifier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6DA716-6F20-A5A9-4AA7-C01ABC8E1DB3}"/>
              </a:ext>
            </a:extLst>
          </p:cNvPr>
          <p:cNvSpPr txBox="1">
            <a:spLocks/>
          </p:cNvSpPr>
          <p:nvPr/>
        </p:nvSpPr>
        <p:spPr>
          <a:xfrm>
            <a:off x="5576053" y="3838904"/>
            <a:ext cx="3528533" cy="1998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ts val="600"/>
              </a:spcBef>
            </a:pPr>
            <a:r>
              <a:rPr lang="en-US" dirty="0"/>
              <a:t>Multilayer perceptron classifier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Linear Support Vector Machine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One-vs-Rest classifier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Naive Bayes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Factorization machines classifier</a:t>
            </a:r>
          </a:p>
        </p:txBody>
      </p:sp>
    </p:spTree>
    <p:extLst>
      <p:ext uri="{BB962C8B-B14F-4D97-AF65-F5344CB8AC3E}">
        <p14:creationId xmlns:p14="http://schemas.microsoft.com/office/powerpoint/2010/main" val="861161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3D8E-9110-5E93-FB0A-A85E3894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Principal Component Analysis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A203F96-B27B-E1EC-1A03-C54CBE8EC4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71604" y="2638044"/>
            <a:ext cx="3070438" cy="3070438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F12A88-A31B-39D8-1C98-4157BD4A88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Reduce the dimensionality of the data by using a number of principal components less than the number of features</a:t>
            </a:r>
          </a:p>
          <a:p>
            <a:r>
              <a:rPr lang="en-US" dirty="0"/>
              <a:t>Can decide how much of the variance in the data you need to capture</a:t>
            </a:r>
          </a:p>
        </p:txBody>
      </p:sp>
    </p:spTree>
    <p:extLst>
      <p:ext uri="{BB962C8B-B14F-4D97-AF65-F5344CB8AC3E}">
        <p14:creationId xmlns:p14="http://schemas.microsoft.com/office/powerpoint/2010/main" val="676540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3D8E-9110-5E93-FB0A-A85E3894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PCA Results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0B6B3CB-F1CE-C187-62AD-C8C01DDF0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510904"/>
              </p:ext>
            </p:extLst>
          </p:nvPr>
        </p:nvGraphicFramePr>
        <p:xfrm>
          <a:off x="2032000" y="2723236"/>
          <a:ext cx="8127999" cy="2961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057018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212882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81774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Explained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Explained Ratio 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5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0.221449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0.221449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02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0.105193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0.326642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52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0.032906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0.405062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02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43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0.970224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00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0.970266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57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0.970308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570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242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CA0737-C5A8-23D9-336B-0146A1275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19F56AF0-33FD-4220-64B5-CE7573AD23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18548" y="3143250"/>
            <a:ext cx="3352678" cy="3111172"/>
          </a:xfrm>
        </p:spPr>
      </p:pic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256CD110-386B-53A3-8571-7D1240A6CA7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20776" y="3143249"/>
            <a:ext cx="3359194" cy="308361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B1303B-02AD-8C00-A4B8-AB8B95DAD8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854309-5789-F572-68C0-49CDD940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SparkML</a:t>
            </a:r>
            <a:r>
              <a:rPr lang="en-US" cap="none" dirty="0"/>
              <a:t> Results</a:t>
            </a:r>
          </a:p>
        </p:txBody>
      </p:sp>
    </p:spTree>
    <p:extLst>
      <p:ext uri="{BB962C8B-B14F-4D97-AF65-F5344CB8AC3E}">
        <p14:creationId xmlns:p14="http://schemas.microsoft.com/office/powerpoint/2010/main" val="300603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F1C6-68DC-EED0-8B56-67F88088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D295C-D374-1082-D52A-5D9F0152D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MRI scans are used to support an Alzheimer’s diagnosis and rule out other causes for the symptoms</a:t>
            </a:r>
          </a:p>
          <a:p>
            <a:r>
              <a:rPr lang="en-US" dirty="0"/>
              <a:t>Machine Learning has been shown effective at classifying the early stages of Alzheimer’s in MRI scans </a:t>
            </a:r>
          </a:p>
        </p:txBody>
      </p:sp>
    </p:spTree>
    <p:extLst>
      <p:ext uri="{BB962C8B-B14F-4D97-AF65-F5344CB8AC3E}">
        <p14:creationId xmlns:p14="http://schemas.microsoft.com/office/powerpoint/2010/main" val="24277903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61AB-44CA-8188-0AFB-30AF3719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SparkML</a:t>
            </a:r>
            <a:r>
              <a:rPr lang="en-US" cap="none" dirty="0"/>
              <a:t> Results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5BE31539-FE81-C9C5-A8AC-EC61F6A8F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0130" y="2638425"/>
            <a:ext cx="4011741" cy="3101975"/>
          </a:xfrm>
        </p:spPr>
      </p:pic>
    </p:spTree>
    <p:extLst>
      <p:ext uri="{BB962C8B-B14F-4D97-AF65-F5344CB8AC3E}">
        <p14:creationId xmlns:p14="http://schemas.microsoft.com/office/powerpoint/2010/main" val="21516744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41C1-C5B9-D925-65B3-94EFF67FA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BAA0D-C164-B83B-A235-240037445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0" y="583660"/>
            <a:ext cx="4815840" cy="5469668"/>
          </a:xfrm>
        </p:spPr>
        <p:txBody>
          <a:bodyPr>
            <a:normAutofit/>
          </a:bodyPr>
          <a:lstStyle/>
          <a:p>
            <a:r>
              <a:rPr lang="en-US" dirty="0"/>
              <a:t>Top Three:</a:t>
            </a:r>
          </a:p>
          <a:p>
            <a:pPr lvl="1"/>
            <a:r>
              <a:rPr lang="en-US" dirty="0"/>
              <a:t>VGG+SVM: (25m)  98.16% Accuracy</a:t>
            </a:r>
          </a:p>
          <a:p>
            <a:pPr lvl="1"/>
            <a:r>
              <a:rPr lang="en-US" dirty="0"/>
              <a:t>PCA + Spark FM Classifier (11m): 99.02% Accuracy</a:t>
            </a:r>
          </a:p>
          <a:p>
            <a:pPr lvl="1"/>
            <a:r>
              <a:rPr lang="en-US" dirty="0" err="1"/>
              <a:t>VertexAI</a:t>
            </a:r>
            <a:r>
              <a:rPr lang="en-US" dirty="0"/>
              <a:t> </a:t>
            </a:r>
            <a:r>
              <a:rPr lang="en-US" dirty="0" err="1"/>
              <a:t>AutoML</a:t>
            </a:r>
            <a:r>
              <a:rPr lang="en-US" dirty="0"/>
              <a:t> (4h): 99.5% Avg Precision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r>
              <a:rPr lang="en-US" dirty="0" err="1"/>
              <a:t>VertexAI</a:t>
            </a:r>
            <a:r>
              <a:rPr lang="en-US" dirty="0"/>
              <a:t>: GCP security and model deployment</a:t>
            </a:r>
          </a:p>
          <a:p>
            <a:pPr lvl="1"/>
            <a:r>
              <a:rPr lang="en-US" dirty="0"/>
              <a:t>VGG+SVM: Fast on GPU, uses data directly</a:t>
            </a:r>
          </a:p>
          <a:p>
            <a:pPr lvl="1"/>
            <a:r>
              <a:rPr lang="en-US" dirty="0" err="1"/>
              <a:t>PCA+SparkML</a:t>
            </a:r>
            <a:r>
              <a:rPr lang="en-US" dirty="0"/>
              <a:t> FMC:  Fast with 97% data variance intact</a:t>
            </a:r>
          </a:p>
          <a:p>
            <a:pPr lvl="1"/>
            <a:endParaRPr lang="en-US" dirty="0"/>
          </a:p>
          <a:p>
            <a:r>
              <a:rPr lang="en-US" dirty="0"/>
              <a:t>Future Work:</a:t>
            </a:r>
          </a:p>
          <a:p>
            <a:pPr lvl="1"/>
            <a:r>
              <a:rPr lang="en-US" dirty="0"/>
              <a:t>Custom </a:t>
            </a:r>
            <a:r>
              <a:rPr lang="en-US" dirty="0" err="1"/>
              <a:t>VertexAI</a:t>
            </a:r>
            <a:r>
              <a:rPr lang="en-US" dirty="0"/>
              <a:t> Models</a:t>
            </a:r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A352E-2FB9-73F3-68DB-F16E90265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0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40044-249C-263D-B5BE-9CF109450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/>
              <a:t>Background</a:t>
            </a:r>
          </a:p>
        </p:txBody>
      </p:sp>
      <p:pic>
        <p:nvPicPr>
          <p:cNvPr id="11" name="Content Placeholder 10" descr="Table&#10;&#10;Description automatically generated">
            <a:extLst>
              <a:ext uri="{FF2B5EF4-FFF2-40B4-BE49-F238E27FC236}">
                <a16:creationId xmlns:a16="http://schemas.microsoft.com/office/drawing/2014/main" id="{151350D7-526E-63DB-5253-6BD09C839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14885" y="1254895"/>
            <a:ext cx="7216526" cy="3927745"/>
          </a:xfrm>
        </p:spPr>
      </p:pic>
    </p:spTree>
    <p:extLst>
      <p:ext uri="{BB962C8B-B14F-4D97-AF65-F5344CB8AC3E}">
        <p14:creationId xmlns:p14="http://schemas.microsoft.com/office/powerpoint/2010/main" val="259830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4C7E-C8EC-C7AE-8803-90CF55C4F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586A9-AB86-5774-F446-0976B15E47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https://www.kaggle.com/datasets/tourist55/alzheimers-dataset-4-class-of-images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6400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3200 Alzheimer’s Diagnosis (Very mild to moderate)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3200 Controls</a:t>
            </a:r>
          </a:p>
          <a:p>
            <a:endParaRPr lang="en-US" dirty="0"/>
          </a:p>
        </p:txBody>
      </p:sp>
      <p:pic>
        <p:nvPicPr>
          <p:cNvPr id="7" name="Content Placeholder 6" descr="A close-up of a human skull&#10;&#10;Description automatically generated with medium confidence">
            <a:extLst>
              <a:ext uri="{FF2B5EF4-FFF2-40B4-BE49-F238E27FC236}">
                <a16:creationId xmlns:a16="http://schemas.microsoft.com/office/drawing/2014/main" id="{417F0AC0-460D-574C-ADFE-933FB7794C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933688" y="2789757"/>
            <a:ext cx="1676400" cy="1981200"/>
          </a:xfrm>
        </p:spPr>
      </p:pic>
      <p:pic>
        <p:nvPicPr>
          <p:cNvPr id="9" name="Picture 8" descr="A picture containing text, invertebrate, mollusk, sea snail&#10;&#10;Description automatically generated">
            <a:extLst>
              <a:ext uri="{FF2B5EF4-FFF2-40B4-BE49-F238E27FC236}">
                <a16:creationId xmlns:a16="http://schemas.microsoft.com/office/drawing/2014/main" id="{788EF853-9701-D129-282E-52E121D22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645" y="2789757"/>
            <a:ext cx="1676400" cy="1981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712A5F-7A8A-3566-B5E4-D0E6FEB7B6F1}"/>
              </a:ext>
            </a:extLst>
          </p:cNvPr>
          <p:cNvSpPr txBox="1"/>
          <p:nvPr/>
        </p:nvSpPr>
        <p:spPr>
          <a:xfrm>
            <a:off x="6978124" y="4898611"/>
            <a:ext cx="123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37CD82-678C-CA0F-2B69-56C4A62B6158}"/>
              </a:ext>
            </a:extLst>
          </p:cNvPr>
          <p:cNvSpPr txBox="1"/>
          <p:nvPr/>
        </p:nvSpPr>
        <p:spPr>
          <a:xfrm>
            <a:off x="9341431" y="4898611"/>
            <a:ext cx="123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</a:t>
            </a:r>
          </a:p>
        </p:txBody>
      </p:sp>
    </p:spTree>
    <p:extLst>
      <p:ext uri="{BB962C8B-B14F-4D97-AF65-F5344CB8AC3E}">
        <p14:creationId xmlns:p14="http://schemas.microsoft.com/office/powerpoint/2010/main" val="385187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19C8-2F74-D23E-F815-8294C32C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63FAC-CCB2-DA92-A4D9-6B2381ADD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loading and preprocessing</a:t>
            </a:r>
          </a:p>
          <a:p>
            <a:r>
              <a:rPr lang="en-US" dirty="0"/>
              <a:t>CNN Model</a:t>
            </a:r>
          </a:p>
          <a:p>
            <a:r>
              <a:rPr lang="en-US" dirty="0"/>
              <a:t>Hybrid Models:  VGG16, DenseNet121, ResNet50 as feature extractors, </a:t>
            </a:r>
            <a:r>
              <a:rPr lang="en-US" dirty="0" err="1"/>
              <a:t>XGBoost</a:t>
            </a:r>
            <a:r>
              <a:rPr lang="en-US" dirty="0"/>
              <a:t>, SVM as classifiers</a:t>
            </a:r>
          </a:p>
          <a:p>
            <a:r>
              <a:rPr lang="en-US" dirty="0"/>
              <a:t>Google Cloud’s Vertex AI</a:t>
            </a:r>
          </a:p>
          <a:p>
            <a:r>
              <a:rPr lang="en-US" dirty="0"/>
              <a:t>Principal Component Analysis</a:t>
            </a:r>
          </a:p>
          <a:p>
            <a:r>
              <a:rPr lang="en-US" dirty="0"/>
              <a:t>Apache Spark Machine Learning Library</a:t>
            </a:r>
          </a:p>
        </p:txBody>
      </p:sp>
    </p:spTree>
    <p:extLst>
      <p:ext uri="{BB962C8B-B14F-4D97-AF65-F5344CB8AC3E}">
        <p14:creationId xmlns:p14="http://schemas.microsoft.com/office/powerpoint/2010/main" val="192238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1C7C-CC7D-2397-F032-E3D6260E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Image Preprocessing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950C2C-5BB7-2AB5-4959-63AE29A63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56527" y="2638044"/>
            <a:ext cx="4271771" cy="31019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 stored as 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pixel consists of 1 byte (8 bits) for a black-and-white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 bits represents 2</a:t>
            </a:r>
            <a:r>
              <a:rPr lang="en-US" baseline="30000" dirty="0"/>
              <a:t>8</a:t>
            </a:r>
            <a:r>
              <a:rPr lang="en-US" dirty="0"/>
              <a:t> = 256 tonal levels (Black 0 – White 255)</a:t>
            </a:r>
          </a:p>
          <a:p>
            <a:endParaRPr lang="en-US" dirty="0"/>
          </a:p>
        </p:txBody>
      </p:sp>
      <p:pic>
        <p:nvPicPr>
          <p:cNvPr id="11" name="Picture 2" descr="Pixels">
            <a:extLst>
              <a:ext uri="{FF2B5EF4-FFF2-40B4-BE49-F238E27FC236}">
                <a16:creationId xmlns:a16="http://schemas.microsoft.com/office/drawing/2014/main" id="{614829D4-F200-1A63-4E1C-4A4C8F3523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9" t="5894" r="13171" b="9794"/>
          <a:stretch/>
        </p:blipFill>
        <p:spPr bwMode="auto">
          <a:xfrm>
            <a:off x="6922852" y="2389418"/>
            <a:ext cx="2599896" cy="359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33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1C7C-CC7D-2397-F032-E3D6260E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Image Preprocessing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D136C-00F9-9949-71BD-2BE740212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124F11-DDD7-E435-DD7B-A9248E1A7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339933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tensorflow.keras.preprocessing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339933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latin typeface="Consolas" panose="020B0609020204030204" pitchFamily="49" charset="0"/>
              </a:rPr>
              <a:t> image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9933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grab_image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img_path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img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image.load_img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img_path</a:t>
            </a:r>
            <a:r>
              <a:rPr lang="en-US" sz="1600" dirty="0">
                <a:latin typeface="Consolas" panose="020B0609020204030204" pitchFamily="49" charset="0"/>
              </a:rPr>
              <a:t>,               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</a:t>
            </a:r>
            <a:r>
              <a:rPr lang="en-US" sz="1600" dirty="0" err="1">
                <a:latin typeface="Consolas" panose="020B0609020204030204" pitchFamily="49" charset="0"/>
              </a:rPr>
              <a:t>color_mode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"grayscale"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</a:t>
            </a:r>
            <a:r>
              <a:rPr lang="en-US" sz="1600" dirty="0" err="1">
                <a:latin typeface="Consolas" panose="020B0609020204030204" pitchFamily="49" charset="0"/>
              </a:rPr>
              <a:t>target_size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339933"/>
                </a:solidFill>
                <a:latin typeface="Consolas" panose="020B0609020204030204" pitchFamily="49" charset="0"/>
              </a:rPr>
              <a:t>208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339933"/>
                </a:solidFill>
                <a:latin typeface="Consolas" panose="020B0609020204030204" pitchFamily="49" charset="0"/>
              </a:rPr>
              <a:t>176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x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image.img_to_array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img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x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np.expand_dims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x, axis=0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x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preprocess_input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339933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831847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C8CDB-2F77-2825-BAF1-6B726A21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D5A35-C5F7-F841-401B-C0A78D7E5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2-dimensional input data</a:t>
            </a:r>
          </a:p>
          <a:p>
            <a:r>
              <a:rPr lang="en-US" dirty="0"/>
              <a:t>Capture the spatial relationship between features</a:t>
            </a:r>
          </a:p>
        </p:txBody>
      </p:sp>
      <p:pic>
        <p:nvPicPr>
          <p:cNvPr id="8" name="Picture 7" descr="Diagram, engineering drawing&#10;&#10;Description automatically generated">
            <a:extLst>
              <a:ext uri="{FF2B5EF4-FFF2-40B4-BE49-F238E27FC236}">
                <a16:creationId xmlns:a16="http://schemas.microsoft.com/office/drawing/2014/main" id="{346A6380-C068-6ECB-5A78-2A594A897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158" y="3899374"/>
            <a:ext cx="5448159" cy="184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6450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633</TotalTime>
  <Words>907</Words>
  <Application>Microsoft Office PowerPoint</Application>
  <PresentationFormat>Widescreen</PresentationFormat>
  <Paragraphs>215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Gill Sans MT</vt:lpstr>
      <vt:lpstr>Roboto</vt:lpstr>
      <vt:lpstr>Times New Roman</vt:lpstr>
      <vt:lpstr>Parcel</vt:lpstr>
      <vt:lpstr>Binary Classification of MRI Images with Alzheimer’s Disease</vt:lpstr>
      <vt:lpstr>Alzheimer’s Disease</vt:lpstr>
      <vt:lpstr>Motivations</vt:lpstr>
      <vt:lpstr>Background</vt:lpstr>
      <vt:lpstr>Dataset</vt:lpstr>
      <vt:lpstr>Methods</vt:lpstr>
      <vt:lpstr>Image Preprocessing</vt:lpstr>
      <vt:lpstr>Image Preprocessing</vt:lpstr>
      <vt:lpstr>CNN</vt:lpstr>
      <vt:lpstr>CNN Architecture</vt:lpstr>
      <vt:lpstr>CNN Training and Testing</vt:lpstr>
      <vt:lpstr>CNN Results</vt:lpstr>
      <vt:lpstr>Hybrid Models</vt:lpstr>
      <vt:lpstr>PowerPoint Presentation</vt:lpstr>
      <vt:lpstr>Architectures</vt:lpstr>
      <vt:lpstr>VGG16 + SVM</vt:lpstr>
      <vt:lpstr>ResNet50 + XGBoost</vt:lpstr>
      <vt:lpstr>DenseNet121 + SVM</vt:lpstr>
      <vt:lpstr>Results</vt:lpstr>
      <vt:lpstr>Local vs GPU</vt:lpstr>
      <vt:lpstr>Vertex AI</vt:lpstr>
      <vt:lpstr>Vertex AI</vt:lpstr>
      <vt:lpstr>Vertex AI Dataset</vt:lpstr>
      <vt:lpstr>Vertex AI Results</vt:lpstr>
      <vt:lpstr>Vertex AI Results</vt:lpstr>
      <vt:lpstr>Apache Spark</vt:lpstr>
      <vt:lpstr>Principal Component Analysis</vt:lpstr>
      <vt:lpstr>PCA Results</vt:lpstr>
      <vt:lpstr>SparkML Results</vt:lpstr>
      <vt:lpstr>SparkML Results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Classification of MRI Images with Alzheimer’s Disease</dc:title>
  <dc:creator>Bailie  Delpire</dc:creator>
  <cp:lastModifiedBy>Bailie  Delpire</cp:lastModifiedBy>
  <cp:revision>51</cp:revision>
  <dcterms:created xsi:type="dcterms:W3CDTF">2023-04-11T18:15:32Z</dcterms:created>
  <dcterms:modified xsi:type="dcterms:W3CDTF">2023-04-18T18:46:06Z</dcterms:modified>
</cp:coreProperties>
</file>