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1" r:id="rId6"/>
    <p:sldId id="269" r:id="rId7"/>
    <p:sldId id="264" r:id="rId8"/>
    <p:sldId id="275" r:id="rId9"/>
    <p:sldId id="265" r:id="rId10"/>
    <p:sldId id="272" r:id="rId11"/>
    <p:sldId id="273" r:id="rId12"/>
    <p:sldId id="276" r:id="rId13"/>
    <p:sldId id="274" r:id="rId14"/>
    <p:sldId id="277" r:id="rId15"/>
    <p:sldId id="278" r:id="rId16"/>
    <p:sldId id="26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F6726C-A811-467F-9CC5-0DECF28FA891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71DB1C-64C6-4566-887D-9DEAF4A4A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197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71DB1C-64C6-4566-887D-9DEAF4A4AE5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158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https://www.oasis-brains.org/#data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71DB1C-64C6-4566-887D-9DEAF4A4AE5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5222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https://towardsdatascience.com/deep-learning-with-apache-spark-part-2-2a2938a36d35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71DB1C-64C6-4566-887D-9DEAF4A4AE5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523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https://towardsdatascience.com/deep-learning-with-apache-spark-part-2-2a2938a36d35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71DB1C-64C6-4566-887D-9DEAF4A4AE5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7028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https://towardsdatascience.com/deep-learning-with-apache-spark-part-2-2a2938a36d35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71DB1C-64C6-4566-887D-9DEAF4A4AE5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996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https://towardsdatascience.com/deep-learning-with-apache-spark-part-2-2a2938a36d35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71DB1C-64C6-4566-887D-9DEAF4A4AE5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7227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https://towardsdatascience.com/deep-learning-with-apache-spark-part-2-2a2938a36d35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71DB1C-64C6-4566-887D-9DEAF4A4AE5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8055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https://towardsdatascience.com/deep-learning-with-apache-spark-part-2-2a2938a36d35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71DB1C-64C6-4566-887D-9DEAF4A4AE5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9304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https://towardsdatascience.com/deep-learning-with-apache-spark-part-2-2a2938a36d35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71DB1C-64C6-4566-887D-9DEAF4A4AE5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667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3/2/2023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01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3/2/2023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486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3/2/2023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717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3/2/2023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468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3/2/2023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729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3/2/2023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846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3/2/2023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84972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3/2/2023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487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3/2/2023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891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3/2/2023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711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3/2/2023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283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3/2/2023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9886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27" r:id="rId5"/>
    <p:sldLayoutId id="2147483732" r:id="rId6"/>
    <p:sldLayoutId id="2147483728" r:id="rId7"/>
    <p:sldLayoutId id="2147483729" r:id="rId8"/>
    <p:sldLayoutId id="2147483730" r:id="rId9"/>
    <p:sldLayoutId id="2147483731" r:id="rId10"/>
    <p:sldLayoutId id="2147483733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tourist55/alzheimers-dataset-4-class-of-image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 descr="Network connection abstract against a white background">
            <a:extLst>
              <a:ext uri="{FF2B5EF4-FFF2-40B4-BE49-F238E27FC236}">
                <a16:creationId xmlns:a16="http://schemas.microsoft.com/office/drawing/2014/main" id="{F183B87A-027A-7795-3FDC-BB78954EEC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10" r="-1" b="-1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91F8D69-709A-4575-A393-B4C26481A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6083" y="0"/>
            <a:ext cx="9841377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87A50C4-1191-461A-9E09-C8057F2AF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035" y="0"/>
            <a:ext cx="2265453" cy="6858000"/>
          </a:xfrm>
          <a:custGeom>
            <a:avLst/>
            <a:gdLst>
              <a:gd name="connsiteX0" fmla="*/ 1117108 w 2265453"/>
              <a:gd name="connsiteY0" fmla="*/ 0 h 6858000"/>
              <a:gd name="connsiteX1" fmla="*/ 1099628 w 2265453"/>
              <a:gd name="connsiteY1" fmla="*/ 0 h 6858000"/>
              <a:gd name="connsiteX2" fmla="*/ 1175238 w 2265453"/>
              <a:gd name="connsiteY2" fmla="*/ 82371 h 6858000"/>
              <a:gd name="connsiteX3" fmla="*/ 2240276 w 2265453"/>
              <a:gd name="connsiteY3" fmla="*/ 3734791 h 6858000"/>
              <a:gd name="connsiteX4" fmla="*/ 274951 w 2265453"/>
              <a:gd name="connsiteY4" fmla="*/ 6634678 h 6858000"/>
              <a:gd name="connsiteX5" fmla="*/ 12802 w 2265453"/>
              <a:gd name="connsiteY5" fmla="*/ 6848127 h 6858000"/>
              <a:gd name="connsiteX6" fmla="*/ 0 w 2265453"/>
              <a:gd name="connsiteY6" fmla="*/ 6858000 h 6858000"/>
              <a:gd name="connsiteX7" fmla="*/ 19410 w 2265453"/>
              <a:gd name="connsiteY7" fmla="*/ 6858000 h 6858000"/>
              <a:gd name="connsiteX8" fmla="*/ 31082 w 2265453"/>
              <a:gd name="connsiteY8" fmla="*/ 6848998 h 6858000"/>
              <a:gd name="connsiteX9" fmla="*/ 293230 w 2265453"/>
              <a:gd name="connsiteY9" fmla="*/ 6635549 h 6858000"/>
              <a:gd name="connsiteX10" fmla="*/ 2258555 w 2265453"/>
              <a:gd name="connsiteY10" fmla="*/ 3735662 h 6858000"/>
              <a:gd name="connsiteX11" fmla="*/ 1193518 w 2265453"/>
              <a:gd name="connsiteY11" fmla="*/ 832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5453" h="6858000">
                <a:moveTo>
                  <a:pt x="1117108" y="0"/>
                </a:moveTo>
                <a:lnTo>
                  <a:pt x="1099628" y="0"/>
                </a:lnTo>
                <a:lnTo>
                  <a:pt x="1175238" y="82371"/>
                </a:lnTo>
                <a:cubicBezTo>
                  <a:pt x="1926546" y="957940"/>
                  <a:pt x="2303836" y="2277119"/>
                  <a:pt x="2240276" y="3734791"/>
                </a:cubicBezTo>
                <a:cubicBezTo>
                  <a:pt x="2176522" y="5196911"/>
                  <a:pt x="1237280" y="5841173"/>
                  <a:pt x="274951" y="6634678"/>
                </a:cubicBezTo>
                <a:cubicBezTo>
                  <a:pt x="187328" y="6706930"/>
                  <a:pt x="100126" y="6778421"/>
                  <a:pt x="12802" y="6848127"/>
                </a:cubicBezTo>
                <a:lnTo>
                  <a:pt x="0" y="6858000"/>
                </a:lnTo>
                <a:lnTo>
                  <a:pt x="19410" y="6858000"/>
                </a:lnTo>
                <a:lnTo>
                  <a:pt x="31082" y="6848998"/>
                </a:lnTo>
                <a:cubicBezTo>
                  <a:pt x="118405" y="6779292"/>
                  <a:pt x="205608" y="6707801"/>
                  <a:pt x="293230" y="6635549"/>
                </a:cubicBezTo>
                <a:cubicBezTo>
                  <a:pt x="1255560" y="5842045"/>
                  <a:pt x="2194802" y="5197782"/>
                  <a:pt x="2258555" y="3735662"/>
                </a:cubicBezTo>
                <a:cubicBezTo>
                  <a:pt x="2322115" y="2277991"/>
                  <a:pt x="1944825" y="958811"/>
                  <a:pt x="1193518" y="8324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C87DA9F-8DB2-4D48-8716-A928FBB8A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033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95EA065-AC5D-431D-927E-87FF05884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619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6934B3C-D73F-4CD0-95B1-0244D662D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292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0FEE62-AFB1-725C-E4ED-68890B5494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488" y="2116047"/>
            <a:ext cx="6953250" cy="2049554"/>
          </a:xfrm>
        </p:spPr>
        <p:txBody>
          <a:bodyPr anchor="t">
            <a:normAutofit/>
          </a:bodyPr>
          <a:lstStyle/>
          <a:p>
            <a:pPr algn="ctr"/>
            <a:r>
              <a:rPr lang="en-US" dirty="0"/>
              <a:t>Classifying MRI Images with Alzheimer’s Disease Using Machine Learning in Apache Spark and GCP</a:t>
            </a:r>
          </a:p>
        </p:txBody>
      </p:sp>
    </p:spTree>
    <p:extLst>
      <p:ext uri="{BB962C8B-B14F-4D97-AF65-F5344CB8AC3E}">
        <p14:creationId xmlns:p14="http://schemas.microsoft.com/office/powerpoint/2010/main" val="340078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93B4D24-F4A8-4141-A20A-E0575D199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CCEEF8A-4A3A-4B35-AA57-D804767F5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0"/>
            <a:ext cx="12191696" cy="6170490"/>
            <a:chOff x="-2" y="0"/>
            <a:chExt cx="12191696" cy="617049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5A741C2-AB82-4BF5-9324-5D0B56A3D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3167675" y="-3167677"/>
              <a:ext cx="5856341" cy="12191695"/>
            </a:xfrm>
            <a:custGeom>
              <a:avLst/>
              <a:gdLst>
                <a:gd name="connsiteX0" fmla="*/ 0 w 5856341"/>
                <a:gd name="connsiteY0" fmla="*/ 12191695 h 12191695"/>
                <a:gd name="connsiteX1" fmla="*/ 0 w 5856341"/>
                <a:gd name="connsiteY1" fmla="*/ 0 h 12191695"/>
                <a:gd name="connsiteX2" fmla="*/ 243849 w 5856341"/>
                <a:gd name="connsiteY2" fmla="*/ 0 h 12191695"/>
                <a:gd name="connsiteX3" fmla="*/ 505121 w 5856341"/>
                <a:gd name="connsiteY3" fmla="*/ 0 h 12191695"/>
                <a:gd name="connsiteX4" fmla="*/ 723207 w 5856341"/>
                <a:gd name="connsiteY4" fmla="*/ 0 h 12191695"/>
                <a:gd name="connsiteX5" fmla="*/ 755828 w 5856341"/>
                <a:gd name="connsiteY5" fmla="*/ 0 h 12191695"/>
                <a:gd name="connsiteX6" fmla="*/ 1411868 w 5856341"/>
                <a:gd name="connsiteY6" fmla="*/ 0 h 12191695"/>
                <a:gd name="connsiteX7" fmla="*/ 1421034 w 5856341"/>
                <a:gd name="connsiteY7" fmla="*/ 0 h 12191695"/>
                <a:gd name="connsiteX8" fmla="*/ 1515206 w 5856341"/>
                <a:gd name="connsiteY8" fmla="*/ 0 h 12191695"/>
                <a:gd name="connsiteX9" fmla="*/ 2636151 w 5856341"/>
                <a:gd name="connsiteY9" fmla="*/ 0 h 12191695"/>
                <a:gd name="connsiteX10" fmla="*/ 4637890 w 5856341"/>
                <a:gd name="connsiteY10" fmla="*/ 0 h 12191695"/>
                <a:gd name="connsiteX11" fmla="*/ 4654499 w 5856341"/>
                <a:gd name="connsiteY11" fmla="*/ 26661 h 12191695"/>
                <a:gd name="connsiteX12" fmla="*/ 5856341 w 5856341"/>
                <a:gd name="connsiteY12" fmla="*/ 6438338 h 12191695"/>
                <a:gd name="connsiteX13" fmla="*/ 4449211 w 5856341"/>
                <a:gd name="connsiteY13" fmla="*/ 11332719 h 12191695"/>
                <a:gd name="connsiteX14" fmla="*/ 4061349 w 5856341"/>
                <a:gd name="connsiteY14" fmla="*/ 12054097 h 12191695"/>
                <a:gd name="connsiteX15" fmla="*/ 3977450 w 5856341"/>
                <a:gd name="connsiteY15" fmla="*/ 12191695 h 12191695"/>
                <a:gd name="connsiteX16" fmla="*/ 2636151 w 5856341"/>
                <a:gd name="connsiteY16" fmla="*/ 12191695 h 12191695"/>
                <a:gd name="connsiteX17" fmla="*/ 1421034 w 5856341"/>
                <a:gd name="connsiteY17" fmla="*/ 12191695 h 12191695"/>
                <a:gd name="connsiteX18" fmla="*/ 1411868 w 5856341"/>
                <a:gd name="connsiteY18" fmla="*/ 12191695 h 12191695"/>
                <a:gd name="connsiteX19" fmla="*/ 1283685 w 5856341"/>
                <a:gd name="connsiteY19" fmla="*/ 12191695 h 12191695"/>
                <a:gd name="connsiteX20" fmla="*/ 755828 w 5856341"/>
                <a:gd name="connsiteY20" fmla="*/ 12191695 h 12191695"/>
                <a:gd name="connsiteX21" fmla="*/ 723207 w 5856341"/>
                <a:gd name="connsiteY21" fmla="*/ 12191695 h 12191695"/>
                <a:gd name="connsiteX22" fmla="*/ 505121 w 5856341"/>
                <a:gd name="connsiteY22" fmla="*/ 12191695 h 12191695"/>
                <a:gd name="connsiteX23" fmla="*/ 243849 w 5856341"/>
                <a:gd name="connsiteY23" fmla="*/ 12191695 h 12191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856341" h="12191695">
                  <a:moveTo>
                    <a:pt x="0" y="12191695"/>
                  </a:moveTo>
                  <a:lnTo>
                    <a:pt x="0" y="0"/>
                  </a:lnTo>
                  <a:lnTo>
                    <a:pt x="243849" y="0"/>
                  </a:lnTo>
                  <a:lnTo>
                    <a:pt x="505121" y="0"/>
                  </a:lnTo>
                  <a:lnTo>
                    <a:pt x="723207" y="0"/>
                  </a:lnTo>
                  <a:lnTo>
                    <a:pt x="755828" y="0"/>
                  </a:lnTo>
                  <a:lnTo>
                    <a:pt x="1411868" y="0"/>
                  </a:lnTo>
                  <a:lnTo>
                    <a:pt x="1421034" y="0"/>
                  </a:lnTo>
                  <a:lnTo>
                    <a:pt x="1515206" y="0"/>
                  </a:lnTo>
                  <a:lnTo>
                    <a:pt x="2636151" y="0"/>
                  </a:lnTo>
                  <a:lnTo>
                    <a:pt x="4637890" y="0"/>
                  </a:lnTo>
                  <a:lnTo>
                    <a:pt x="4654499" y="26661"/>
                  </a:lnTo>
                  <a:cubicBezTo>
                    <a:pt x="5425621" y="1341551"/>
                    <a:pt x="5856341" y="3721137"/>
                    <a:pt x="5856341" y="6438338"/>
                  </a:cubicBezTo>
                  <a:cubicBezTo>
                    <a:pt x="5856341" y="8833790"/>
                    <a:pt x="5159120" y="9960353"/>
                    <a:pt x="4449211" y="11332719"/>
                  </a:cubicBezTo>
                  <a:cubicBezTo>
                    <a:pt x="4319934" y="11582638"/>
                    <a:pt x="4191839" y="11827452"/>
                    <a:pt x="4061349" y="12054097"/>
                  </a:cubicBezTo>
                  <a:lnTo>
                    <a:pt x="3977450" y="12191695"/>
                  </a:lnTo>
                  <a:lnTo>
                    <a:pt x="2636151" y="12191695"/>
                  </a:lnTo>
                  <a:lnTo>
                    <a:pt x="1421034" y="12191695"/>
                  </a:lnTo>
                  <a:lnTo>
                    <a:pt x="1411868" y="12191695"/>
                  </a:lnTo>
                  <a:lnTo>
                    <a:pt x="1283685" y="12191695"/>
                  </a:lnTo>
                  <a:lnTo>
                    <a:pt x="755828" y="12191695"/>
                  </a:lnTo>
                  <a:lnTo>
                    <a:pt x="723207" y="12191695"/>
                  </a:lnTo>
                  <a:lnTo>
                    <a:pt x="505121" y="12191695"/>
                  </a:lnTo>
                  <a:lnTo>
                    <a:pt x="243849" y="12191695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CD46807-BF17-4E5D-90A8-A062604C0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146277" y="-874927"/>
              <a:ext cx="1899138" cy="12191695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23926DB-76C8-474A-B5FB-F43C59E33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143758" y="-1037574"/>
              <a:ext cx="1904176" cy="12191695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C1F5347-E00A-4E12-AC11-18E0B1AF2D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247015" y="-1314429"/>
              <a:ext cx="1697663" cy="12191695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76AC944-5988-D417-A024-218300DE6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392" y="442913"/>
            <a:ext cx="8458367" cy="1344612"/>
          </a:xfrm>
        </p:spPr>
        <p:txBody>
          <a:bodyPr anchor="b">
            <a:normAutofit/>
          </a:bodyPr>
          <a:lstStyle/>
          <a:p>
            <a:r>
              <a:rPr lang="en-US" sz="3200" dirty="0"/>
              <a:t>Image to vector</a:t>
            </a:r>
            <a:endParaRPr lang="en-US" sz="3000" dirty="0"/>
          </a:p>
        </p:txBody>
      </p:sp>
      <p:pic>
        <p:nvPicPr>
          <p:cNvPr id="5" name="Content Placeholder 4" descr="Text&#10;&#10;Description automatically generated with medium confidence">
            <a:extLst>
              <a:ext uri="{FF2B5EF4-FFF2-40B4-BE49-F238E27FC236}">
                <a16:creationId xmlns:a16="http://schemas.microsoft.com/office/drawing/2014/main" id="{EF540726-B111-5FBE-0A90-EED73D2A2B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4580" y="1805139"/>
            <a:ext cx="6471262" cy="3466477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A6C76F9-C7DF-D471-F45E-6C83F363F5D6}"/>
              </a:ext>
            </a:extLst>
          </p:cNvPr>
          <p:cNvSpPr txBox="1"/>
          <p:nvPr/>
        </p:nvSpPr>
        <p:spPr>
          <a:xfrm>
            <a:off x="1259391" y="1961123"/>
            <a:ext cx="408814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ImageSchema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Convert to n-dimensional array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Flatten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Vector of pixel features</a:t>
            </a:r>
          </a:p>
        </p:txBody>
      </p:sp>
    </p:spTree>
    <p:extLst>
      <p:ext uri="{BB962C8B-B14F-4D97-AF65-F5344CB8AC3E}">
        <p14:creationId xmlns:p14="http://schemas.microsoft.com/office/powerpoint/2010/main" val="3449034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93B4D24-F4A8-4141-A20A-E0575D199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CCEEF8A-4A3A-4B35-AA57-D804767F5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0"/>
            <a:ext cx="12191696" cy="6170490"/>
            <a:chOff x="-2" y="0"/>
            <a:chExt cx="12191696" cy="617049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5A741C2-AB82-4BF5-9324-5D0B56A3D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3167675" y="-3167677"/>
              <a:ext cx="5856341" cy="12191695"/>
            </a:xfrm>
            <a:custGeom>
              <a:avLst/>
              <a:gdLst>
                <a:gd name="connsiteX0" fmla="*/ 0 w 5856341"/>
                <a:gd name="connsiteY0" fmla="*/ 12191695 h 12191695"/>
                <a:gd name="connsiteX1" fmla="*/ 0 w 5856341"/>
                <a:gd name="connsiteY1" fmla="*/ 0 h 12191695"/>
                <a:gd name="connsiteX2" fmla="*/ 243849 w 5856341"/>
                <a:gd name="connsiteY2" fmla="*/ 0 h 12191695"/>
                <a:gd name="connsiteX3" fmla="*/ 505121 w 5856341"/>
                <a:gd name="connsiteY3" fmla="*/ 0 h 12191695"/>
                <a:gd name="connsiteX4" fmla="*/ 723207 w 5856341"/>
                <a:gd name="connsiteY4" fmla="*/ 0 h 12191695"/>
                <a:gd name="connsiteX5" fmla="*/ 755828 w 5856341"/>
                <a:gd name="connsiteY5" fmla="*/ 0 h 12191695"/>
                <a:gd name="connsiteX6" fmla="*/ 1411868 w 5856341"/>
                <a:gd name="connsiteY6" fmla="*/ 0 h 12191695"/>
                <a:gd name="connsiteX7" fmla="*/ 1421034 w 5856341"/>
                <a:gd name="connsiteY7" fmla="*/ 0 h 12191695"/>
                <a:gd name="connsiteX8" fmla="*/ 1515206 w 5856341"/>
                <a:gd name="connsiteY8" fmla="*/ 0 h 12191695"/>
                <a:gd name="connsiteX9" fmla="*/ 2636151 w 5856341"/>
                <a:gd name="connsiteY9" fmla="*/ 0 h 12191695"/>
                <a:gd name="connsiteX10" fmla="*/ 4637890 w 5856341"/>
                <a:gd name="connsiteY10" fmla="*/ 0 h 12191695"/>
                <a:gd name="connsiteX11" fmla="*/ 4654499 w 5856341"/>
                <a:gd name="connsiteY11" fmla="*/ 26661 h 12191695"/>
                <a:gd name="connsiteX12" fmla="*/ 5856341 w 5856341"/>
                <a:gd name="connsiteY12" fmla="*/ 6438338 h 12191695"/>
                <a:gd name="connsiteX13" fmla="*/ 4449211 w 5856341"/>
                <a:gd name="connsiteY13" fmla="*/ 11332719 h 12191695"/>
                <a:gd name="connsiteX14" fmla="*/ 4061349 w 5856341"/>
                <a:gd name="connsiteY14" fmla="*/ 12054097 h 12191695"/>
                <a:gd name="connsiteX15" fmla="*/ 3977450 w 5856341"/>
                <a:gd name="connsiteY15" fmla="*/ 12191695 h 12191695"/>
                <a:gd name="connsiteX16" fmla="*/ 2636151 w 5856341"/>
                <a:gd name="connsiteY16" fmla="*/ 12191695 h 12191695"/>
                <a:gd name="connsiteX17" fmla="*/ 1421034 w 5856341"/>
                <a:gd name="connsiteY17" fmla="*/ 12191695 h 12191695"/>
                <a:gd name="connsiteX18" fmla="*/ 1411868 w 5856341"/>
                <a:gd name="connsiteY18" fmla="*/ 12191695 h 12191695"/>
                <a:gd name="connsiteX19" fmla="*/ 1283685 w 5856341"/>
                <a:gd name="connsiteY19" fmla="*/ 12191695 h 12191695"/>
                <a:gd name="connsiteX20" fmla="*/ 755828 w 5856341"/>
                <a:gd name="connsiteY20" fmla="*/ 12191695 h 12191695"/>
                <a:gd name="connsiteX21" fmla="*/ 723207 w 5856341"/>
                <a:gd name="connsiteY21" fmla="*/ 12191695 h 12191695"/>
                <a:gd name="connsiteX22" fmla="*/ 505121 w 5856341"/>
                <a:gd name="connsiteY22" fmla="*/ 12191695 h 12191695"/>
                <a:gd name="connsiteX23" fmla="*/ 243849 w 5856341"/>
                <a:gd name="connsiteY23" fmla="*/ 12191695 h 12191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856341" h="12191695">
                  <a:moveTo>
                    <a:pt x="0" y="12191695"/>
                  </a:moveTo>
                  <a:lnTo>
                    <a:pt x="0" y="0"/>
                  </a:lnTo>
                  <a:lnTo>
                    <a:pt x="243849" y="0"/>
                  </a:lnTo>
                  <a:lnTo>
                    <a:pt x="505121" y="0"/>
                  </a:lnTo>
                  <a:lnTo>
                    <a:pt x="723207" y="0"/>
                  </a:lnTo>
                  <a:lnTo>
                    <a:pt x="755828" y="0"/>
                  </a:lnTo>
                  <a:lnTo>
                    <a:pt x="1411868" y="0"/>
                  </a:lnTo>
                  <a:lnTo>
                    <a:pt x="1421034" y="0"/>
                  </a:lnTo>
                  <a:lnTo>
                    <a:pt x="1515206" y="0"/>
                  </a:lnTo>
                  <a:lnTo>
                    <a:pt x="2636151" y="0"/>
                  </a:lnTo>
                  <a:lnTo>
                    <a:pt x="4637890" y="0"/>
                  </a:lnTo>
                  <a:lnTo>
                    <a:pt x="4654499" y="26661"/>
                  </a:lnTo>
                  <a:cubicBezTo>
                    <a:pt x="5425621" y="1341551"/>
                    <a:pt x="5856341" y="3721137"/>
                    <a:pt x="5856341" y="6438338"/>
                  </a:cubicBezTo>
                  <a:cubicBezTo>
                    <a:pt x="5856341" y="8833790"/>
                    <a:pt x="5159120" y="9960353"/>
                    <a:pt x="4449211" y="11332719"/>
                  </a:cubicBezTo>
                  <a:cubicBezTo>
                    <a:pt x="4319934" y="11582638"/>
                    <a:pt x="4191839" y="11827452"/>
                    <a:pt x="4061349" y="12054097"/>
                  </a:cubicBezTo>
                  <a:lnTo>
                    <a:pt x="3977450" y="12191695"/>
                  </a:lnTo>
                  <a:lnTo>
                    <a:pt x="2636151" y="12191695"/>
                  </a:lnTo>
                  <a:lnTo>
                    <a:pt x="1421034" y="12191695"/>
                  </a:lnTo>
                  <a:lnTo>
                    <a:pt x="1411868" y="12191695"/>
                  </a:lnTo>
                  <a:lnTo>
                    <a:pt x="1283685" y="12191695"/>
                  </a:lnTo>
                  <a:lnTo>
                    <a:pt x="755828" y="12191695"/>
                  </a:lnTo>
                  <a:lnTo>
                    <a:pt x="723207" y="12191695"/>
                  </a:lnTo>
                  <a:lnTo>
                    <a:pt x="505121" y="12191695"/>
                  </a:lnTo>
                  <a:lnTo>
                    <a:pt x="243849" y="12191695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CD46807-BF17-4E5D-90A8-A062604C0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146277" y="-874927"/>
              <a:ext cx="1899138" cy="12191695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23926DB-76C8-474A-B5FB-F43C59E33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143758" y="-1037574"/>
              <a:ext cx="1904176" cy="12191695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C1F5347-E00A-4E12-AC11-18E0B1AF2D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247015" y="-1314429"/>
              <a:ext cx="1697663" cy="12191695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76AC944-5988-D417-A024-218300DE6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392" y="442913"/>
            <a:ext cx="8458367" cy="1344612"/>
          </a:xfrm>
        </p:spPr>
        <p:txBody>
          <a:bodyPr anchor="b">
            <a:normAutofit/>
          </a:bodyPr>
          <a:lstStyle/>
          <a:p>
            <a:r>
              <a:rPr lang="en-US" sz="3200" dirty="0"/>
              <a:t>Spark </a:t>
            </a:r>
            <a:r>
              <a:rPr lang="en-US" sz="3200" dirty="0" err="1"/>
              <a:t>MLlib</a:t>
            </a:r>
            <a:r>
              <a:rPr lang="en-US" sz="3200" dirty="0"/>
              <a:t> SVM Model</a:t>
            </a:r>
            <a:endParaRPr lang="en-US" sz="3000" dirty="0"/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97D3B1D-F227-45CD-61D4-677584A723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213" y="2017373"/>
            <a:ext cx="8014400" cy="2823254"/>
          </a:xfrm>
        </p:spPr>
      </p:pic>
    </p:spTree>
    <p:extLst>
      <p:ext uri="{BB962C8B-B14F-4D97-AF65-F5344CB8AC3E}">
        <p14:creationId xmlns:p14="http://schemas.microsoft.com/office/powerpoint/2010/main" val="882144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93B4D24-F4A8-4141-A20A-E0575D199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CCEEF8A-4A3A-4B35-AA57-D804767F5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0"/>
            <a:ext cx="12191696" cy="6170490"/>
            <a:chOff x="-2" y="0"/>
            <a:chExt cx="12191696" cy="617049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5A741C2-AB82-4BF5-9324-5D0B56A3D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3167675" y="-3167677"/>
              <a:ext cx="5856341" cy="12191695"/>
            </a:xfrm>
            <a:custGeom>
              <a:avLst/>
              <a:gdLst>
                <a:gd name="connsiteX0" fmla="*/ 0 w 5856341"/>
                <a:gd name="connsiteY0" fmla="*/ 12191695 h 12191695"/>
                <a:gd name="connsiteX1" fmla="*/ 0 w 5856341"/>
                <a:gd name="connsiteY1" fmla="*/ 0 h 12191695"/>
                <a:gd name="connsiteX2" fmla="*/ 243849 w 5856341"/>
                <a:gd name="connsiteY2" fmla="*/ 0 h 12191695"/>
                <a:gd name="connsiteX3" fmla="*/ 505121 w 5856341"/>
                <a:gd name="connsiteY3" fmla="*/ 0 h 12191695"/>
                <a:gd name="connsiteX4" fmla="*/ 723207 w 5856341"/>
                <a:gd name="connsiteY4" fmla="*/ 0 h 12191695"/>
                <a:gd name="connsiteX5" fmla="*/ 755828 w 5856341"/>
                <a:gd name="connsiteY5" fmla="*/ 0 h 12191695"/>
                <a:gd name="connsiteX6" fmla="*/ 1411868 w 5856341"/>
                <a:gd name="connsiteY6" fmla="*/ 0 h 12191695"/>
                <a:gd name="connsiteX7" fmla="*/ 1421034 w 5856341"/>
                <a:gd name="connsiteY7" fmla="*/ 0 h 12191695"/>
                <a:gd name="connsiteX8" fmla="*/ 1515206 w 5856341"/>
                <a:gd name="connsiteY8" fmla="*/ 0 h 12191695"/>
                <a:gd name="connsiteX9" fmla="*/ 2636151 w 5856341"/>
                <a:gd name="connsiteY9" fmla="*/ 0 h 12191695"/>
                <a:gd name="connsiteX10" fmla="*/ 4637890 w 5856341"/>
                <a:gd name="connsiteY10" fmla="*/ 0 h 12191695"/>
                <a:gd name="connsiteX11" fmla="*/ 4654499 w 5856341"/>
                <a:gd name="connsiteY11" fmla="*/ 26661 h 12191695"/>
                <a:gd name="connsiteX12" fmla="*/ 5856341 w 5856341"/>
                <a:gd name="connsiteY12" fmla="*/ 6438338 h 12191695"/>
                <a:gd name="connsiteX13" fmla="*/ 4449211 w 5856341"/>
                <a:gd name="connsiteY13" fmla="*/ 11332719 h 12191695"/>
                <a:gd name="connsiteX14" fmla="*/ 4061349 w 5856341"/>
                <a:gd name="connsiteY14" fmla="*/ 12054097 h 12191695"/>
                <a:gd name="connsiteX15" fmla="*/ 3977450 w 5856341"/>
                <a:gd name="connsiteY15" fmla="*/ 12191695 h 12191695"/>
                <a:gd name="connsiteX16" fmla="*/ 2636151 w 5856341"/>
                <a:gd name="connsiteY16" fmla="*/ 12191695 h 12191695"/>
                <a:gd name="connsiteX17" fmla="*/ 1421034 w 5856341"/>
                <a:gd name="connsiteY17" fmla="*/ 12191695 h 12191695"/>
                <a:gd name="connsiteX18" fmla="*/ 1411868 w 5856341"/>
                <a:gd name="connsiteY18" fmla="*/ 12191695 h 12191695"/>
                <a:gd name="connsiteX19" fmla="*/ 1283685 w 5856341"/>
                <a:gd name="connsiteY19" fmla="*/ 12191695 h 12191695"/>
                <a:gd name="connsiteX20" fmla="*/ 755828 w 5856341"/>
                <a:gd name="connsiteY20" fmla="*/ 12191695 h 12191695"/>
                <a:gd name="connsiteX21" fmla="*/ 723207 w 5856341"/>
                <a:gd name="connsiteY21" fmla="*/ 12191695 h 12191695"/>
                <a:gd name="connsiteX22" fmla="*/ 505121 w 5856341"/>
                <a:gd name="connsiteY22" fmla="*/ 12191695 h 12191695"/>
                <a:gd name="connsiteX23" fmla="*/ 243849 w 5856341"/>
                <a:gd name="connsiteY23" fmla="*/ 12191695 h 12191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856341" h="12191695">
                  <a:moveTo>
                    <a:pt x="0" y="12191695"/>
                  </a:moveTo>
                  <a:lnTo>
                    <a:pt x="0" y="0"/>
                  </a:lnTo>
                  <a:lnTo>
                    <a:pt x="243849" y="0"/>
                  </a:lnTo>
                  <a:lnTo>
                    <a:pt x="505121" y="0"/>
                  </a:lnTo>
                  <a:lnTo>
                    <a:pt x="723207" y="0"/>
                  </a:lnTo>
                  <a:lnTo>
                    <a:pt x="755828" y="0"/>
                  </a:lnTo>
                  <a:lnTo>
                    <a:pt x="1411868" y="0"/>
                  </a:lnTo>
                  <a:lnTo>
                    <a:pt x="1421034" y="0"/>
                  </a:lnTo>
                  <a:lnTo>
                    <a:pt x="1515206" y="0"/>
                  </a:lnTo>
                  <a:lnTo>
                    <a:pt x="2636151" y="0"/>
                  </a:lnTo>
                  <a:lnTo>
                    <a:pt x="4637890" y="0"/>
                  </a:lnTo>
                  <a:lnTo>
                    <a:pt x="4654499" y="26661"/>
                  </a:lnTo>
                  <a:cubicBezTo>
                    <a:pt x="5425621" y="1341551"/>
                    <a:pt x="5856341" y="3721137"/>
                    <a:pt x="5856341" y="6438338"/>
                  </a:cubicBezTo>
                  <a:cubicBezTo>
                    <a:pt x="5856341" y="8833790"/>
                    <a:pt x="5159120" y="9960353"/>
                    <a:pt x="4449211" y="11332719"/>
                  </a:cubicBezTo>
                  <a:cubicBezTo>
                    <a:pt x="4319934" y="11582638"/>
                    <a:pt x="4191839" y="11827452"/>
                    <a:pt x="4061349" y="12054097"/>
                  </a:cubicBezTo>
                  <a:lnTo>
                    <a:pt x="3977450" y="12191695"/>
                  </a:lnTo>
                  <a:lnTo>
                    <a:pt x="2636151" y="12191695"/>
                  </a:lnTo>
                  <a:lnTo>
                    <a:pt x="1421034" y="12191695"/>
                  </a:lnTo>
                  <a:lnTo>
                    <a:pt x="1411868" y="12191695"/>
                  </a:lnTo>
                  <a:lnTo>
                    <a:pt x="1283685" y="12191695"/>
                  </a:lnTo>
                  <a:lnTo>
                    <a:pt x="755828" y="12191695"/>
                  </a:lnTo>
                  <a:lnTo>
                    <a:pt x="723207" y="12191695"/>
                  </a:lnTo>
                  <a:lnTo>
                    <a:pt x="505121" y="12191695"/>
                  </a:lnTo>
                  <a:lnTo>
                    <a:pt x="243849" y="12191695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CD46807-BF17-4E5D-90A8-A062604C0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146277" y="-874927"/>
              <a:ext cx="1899138" cy="12191695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23926DB-76C8-474A-B5FB-F43C59E33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143758" y="-1037574"/>
              <a:ext cx="1904176" cy="12191695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C1F5347-E00A-4E12-AC11-18E0B1AF2D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247015" y="-1314429"/>
              <a:ext cx="1697663" cy="12191695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76AC944-5988-D417-A024-218300DE6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392" y="442913"/>
            <a:ext cx="8458367" cy="1344612"/>
          </a:xfrm>
        </p:spPr>
        <p:txBody>
          <a:bodyPr anchor="b">
            <a:normAutofit/>
          </a:bodyPr>
          <a:lstStyle/>
          <a:p>
            <a:r>
              <a:rPr lang="en-US" sz="3200" dirty="0"/>
              <a:t>Spark </a:t>
            </a:r>
            <a:r>
              <a:rPr lang="en-US" sz="3200" dirty="0" err="1"/>
              <a:t>MLlib</a:t>
            </a:r>
            <a:r>
              <a:rPr lang="en-US" sz="3200" dirty="0"/>
              <a:t> SVM </a:t>
            </a:r>
            <a:r>
              <a:rPr lang="en-US" dirty="0"/>
              <a:t>M</a:t>
            </a:r>
            <a:r>
              <a:rPr lang="en-US" sz="3200" dirty="0"/>
              <a:t>odel </a:t>
            </a:r>
            <a:r>
              <a:rPr lang="en-US" dirty="0"/>
              <a:t>R</a:t>
            </a:r>
            <a:r>
              <a:rPr lang="en-US" sz="3200" dirty="0"/>
              <a:t>esults</a:t>
            </a:r>
            <a:endParaRPr lang="en-US" sz="3000" dirty="0"/>
          </a:p>
        </p:txBody>
      </p:sp>
      <p:pic>
        <p:nvPicPr>
          <p:cNvPr id="5" name="Content Placeholder 4" descr="Text&#10;&#10;Description automatically generated with medium confidence">
            <a:extLst>
              <a:ext uri="{FF2B5EF4-FFF2-40B4-BE49-F238E27FC236}">
                <a16:creationId xmlns:a16="http://schemas.microsoft.com/office/drawing/2014/main" id="{771CBFAC-1ABD-F4E8-AAAD-3A788CC199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679"/>
          <a:stretch/>
        </p:blipFill>
        <p:spPr>
          <a:xfrm>
            <a:off x="1332684" y="1981523"/>
            <a:ext cx="7193944" cy="2483826"/>
          </a:xfrm>
        </p:spPr>
      </p:pic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BF725B83-F501-8CCB-E987-DB37D5ECA20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116" r="53348"/>
          <a:stretch/>
        </p:blipFill>
        <p:spPr>
          <a:xfrm>
            <a:off x="8803596" y="2294488"/>
            <a:ext cx="2801502" cy="1857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8917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93B4D24-F4A8-4141-A20A-E0575D199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CCEEF8A-4A3A-4B35-AA57-D804767F5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0"/>
            <a:ext cx="12191696" cy="6170490"/>
            <a:chOff x="-2" y="0"/>
            <a:chExt cx="12191696" cy="617049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5A741C2-AB82-4BF5-9324-5D0B56A3D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3167675" y="-3167677"/>
              <a:ext cx="5856341" cy="12191695"/>
            </a:xfrm>
            <a:custGeom>
              <a:avLst/>
              <a:gdLst>
                <a:gd name="connsiteX0" fmla="*/ 0 w 5856341"/>
                <a:gd name="connsiteY0" fmla="*/ 12191695 h 12191695"/>
                <a:gd name="connsiteX1" fmla="*/ 0 w 5856341"/>
                <a:gd name="connsiteY1" fmla="*/ 0 h 12191695"/>
                <a:gd name="connsiteX2" fmla="*/ 243849 w 5856341"/>
                <a:gd name="connsiteY2" fmla="*/ 0 h 12191695"/>
                <a:gd name="connsiteX3" fmla="*/ 505121 w 5856341"/>
                <a:gd name="connsiteY3" fmla="*/ 0 h 12191695"/>
                <a:gd name="connsiteX4" fmla="*/ 723207 w 5856341"/>
                <a:gd name="connsiteY4" fmla="*/ 0 h 12191695"/>
                <a:gd name="connsiteX5" fmla="*/ 755828 w 5856341"/>
                <a:gd name="connsiteY5" fmla="*/ 0 h 12191695"/>
                <a:gd name="connsiteX6" fmla="*/ 1411868 w 5856341"/>
                <a:gd name="connsiteY6" fmla="*/ 0 h 12191695"/>
                <a:gd name="connsiteX7" fmla="*/ 1421034 w 5856341"/>
                <a:gd name="connsiteY7" fmla="*/ 0 h 12191695"/>
                <a:gd name="connsiteX8" fmla="*/ 1515206 w 5856341"/>
                <a:gd name="connsiteY8" fmla="*/ 0 h 12191695"/>
                <a:gd name="connsiteX9" fmla="*/ 2636151 w 5856341"/>
                <a:gd name="connsiteY9" fmla="*/ 0 h 12191695"/>
                <a:gd name="connsiteX10" fmla="*/ 4637890 w 5856341"/>
                <a:gd name="connsiteY10" fmla="*/ 0 h 12191695"/>
                <a:gd name="connsiteX11" fmla="*/ 4654499 w 5856341"/>
                <a:gd name="connsiteY11" fmla="*/ 26661 h 12191695"/>
                <a:gd name="connsiteX12" fmla="*/ 5856341 w 5856341"/>
                <a:gd name="connsiteY12" fmla="*/ 6438338 h 12191695"/>
                <a:gd name="connsiteX13" fmla="*/ 4449211 w 5856341"/>
                <a:gd name="connsiteY13" fmla="*/ 11332719 h 12191695"/>
                <a:gd name="connsiteX14" fmla="*/ 4061349 w 5856341"/>
                <a:gd name="connsiteY14" fmla="*/ 12054097 h 12191695"/>
                <a:gd name="connsiteX15" fmla="*/ 3977450 w 5856341"/>
                <a:gd name="connsiteY15" fmla="*/ 12191695 h 12191695"/>
                <a:gd name="connsiteX16" fmla="*/ 2636151 w 5856341"/>
                <a:gd name="connsiteY16" fmla="*/ 12191695 h 12191695"/>
                <a:gd name="connsiteX17" fmla="*/ 1421034 w 5856341"/>
                <a:gd name="connsiteY17" fmla="*/ 12191695 h 12191695"/>
                <a:gd name="connsiteX18" fmla="*/ 1411868 w 5856341"/>
                <a:gd name="connsiteY18" fmla="*/ 12191695 h 12191695"/>
                <a:gd name="connsiteX19" fmla="*/ 1283685 w 5856341"/>
                <a:gd name="connsiteY19" fmla="*/ 12191695 h 12191695"/>
                <a:gd name="connsiteX20" fmla="*/ 755828 w 5856341"/>
                <a:gd name="connsiteY20" fmla="*/ 12191695 h 12191695"/>
                <a:gd name="connsiteX21" fmla="*/ 723207 w 5856341"/>
                <a:gd name="connsiteY21" fmla="*/ 12191695 h 12191695"/>
                <a:gd name="connsiteX22" fmla="*/ 505121 w 5856341"/>
                <a:gd name="connsiteY22" fmla="*/ 12191695 h 12191695"/>
                <a:gd name="connsiteX23" fmla="*/ 243849 w 5856341"/>
                <a:gd name="connsiteY23" fmla="*/ 12191695 h 12191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856341" h="12191695">
                  <a:moveTo>
                    <a:pt x="0" y="12191695"/>
                  </a:moveTo>
                  <a:lnTo>
                    <a:pt x="0" y="0"/>
                  </a:lnTo>
                  <a:lnTo>
                    <a:pt x="243849" y="0"/>
                  </a:lnTo>
                  <a:lnTo>
                    <a:pt x="505121" y="0"/>
                  </a:lnTo>
                  <a:lnTo>
                    <a:pt x="723207" y="0"/>
                  </a:lnTo>
                  <a:lnTo>
                    <a:pt x="755828" y="0"/>
                  </a:lnTo>
                  <a:lnTo>
                    <a:pt x="1411868" y="0"/>
                  </a:lnTo>
                  <a:lnTo>
                    <a:pt x="1421034" y="0"/>
                  </a:lnTo>
                  <a:lnTo>
                    <a:pt x="1515206" y="0"/>
                  </a:lnTo>
                  <a:lnTo>
                    <a:pt x="2636151" y="0"/>
                  </a:lnTo>
                  <a:lnTo>
                    <a:pt x="4637890" y="0"/>
                  </a:lnTo>
                  <a:lnTo>
                    <a:pt x="4654499" y="26661"/>
                  </a:lnTo>
                  <a:cubicBezTo>
                    <a:pt x="5425621" y="1341551"/>
                    <a:pt x="5856341" y="3721137"/>
                    <a:pt x="5856341" y="6438338"/>
                  </a:cubicBezTo>
                  <a:cubicBezTo>
                    <a:pt x="5856341" y="8833790"/>
                    <a:pt x="5159120" y="9960353"/>
                    <a:pt x="4449211" y="11332719"/>
                  </a:cubicBezTo>
                  <a:cubicBezTo>
                    <a:pt x="4319934" y="11582638"/>
                    <a:pt x="4191839" y="11827452"/>
                    <a:pt x="4061349" y="12054097"/>
                  </a:cubicBezTo>
                  <a:lnTo>
                    <a:pt x="3977450" y="12191695"/>
                  </a:lnTo>
                  <a:lnTo>
                    <a:pt x="2636151" y="12191695"/>
                  </a:lnTo>
                  <a:lnTo>
                    <a:pt x="1421034" y="12191695"/>
                  </a:lnTo>
                  <a:lnTo>
                    <a:pt x="1411868" y="12191695"/>
                  </a:lnTo>
                  <a:lnTo>
                    <a:pt x="1283685" y="12191695"/>
                  </a:lnTo>
                  <a:lnTo>
                    <a:pt x="755828" y="12191695"/>
                  </a:lnTo>
                  <a:lnTo>
                    <a:pt x="723207" y="12191695"/>
                  </a:lnTo>
                  <a:lnTo>
                    <a:pt x="505121" y="12191695"/>
                  </a:lnTo>
                  <a:lnTo>
                    <a:pt x="243849" y="12191695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CD46807-BF17-4E5D-90A8-A062604C0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146277" y="-874927"/>
              <a:ext cx="1899138" cy="12191695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23926DB-76C8-474A-B5FB-F43C59E33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143758" y="-1037574"/>
              <a:ext cx="1904176" cy="12191695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C1F5347-E00A-4E12-AC11-18E0B1AF2D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247015" y="-1314429"/>
              <a:ext cx="1697663" cy="12191695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76AC944-5988-D417-A024-218300DE6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392" y="442913"/>
            <a:ext cx="8458367" cy="1344612"/>
          </a:xfrm>
        </p:spPr>
        <p:txBody>
          <a:bodyPr anchor="b">
            <a:normAutofit/>
          </a:bodyPr>
          <a:lstStyle/>
          <a:p>
            <a:r>
              <a:rPr lang="en-US" sz="3200" dirty="0"/>
              <a:t>TensorFlow Image Loading</a:t>
            </a:r>
            <a:endParaRPr lang="en-US" sz="3000" dirty="0"/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E18C077-CEC1-16CC-88C7-F2D9AC6A5C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726"/>
          <a:stretch/>
        </p:blipFill>
        <p:spPr>
          <a:xfrm>
            <a:off x="2962880" y="1880079"/>
            <a:ext cx="6458154" cy="3022662"/>
          </a:xfrm>
        </p:spPr>
      </p:pic>
    </p:spTree>
    <p:extLst>
      <p:ext uri="{BB962C8B-B14F-4D97-AF65-F5344CB8AC3E}">
        <p14:creationId xmlns:p14="http://schemas.microsoft.com/office/powerpoint/2010/main" val="3367921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93B4D24-F4A8-4141-A20A-E0575D199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CCEEF8A-4A3A-4B35-AA57-D804767F5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0"/>
            <a:ext cx="12191696" cy="6170490"/>
            <a:chOff x="-2" y="0"/>
            <a:chExt cx="12191696" cy="617049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5A741C2-AB82-4BF5-9324-5D0B56A3D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3167675" y="-3167677"/>
              <a:ext cx="5856341" cy="12191695"/>
            </a:xfrm>
            <a:custGeom>
              <a:avLst/>
              <a:gdLst>
                <a:gd name="connsiteX0" fmla="*/ 0 w 5856341"/>
                <a:gd name="connsiteY0" fmla="*/ 12191695 h 12191695"/>
                <a:gd name="connsiteX1" fmla="*/ 0 w 5856341"/>
                <a:gd name="connsiteY1" fmla="*/ 0 h 12191695"/>
                <a:gd name="connsiteX2" fmla="*/ 243849 w 5856341"/>
                <a:gd name="connsiteY2" fmla="*/ 0 h 12191695"/>
                <a:gd name="connsiteX3" fmla="*/ 505121 w 5856341"/>
                <a:gd name="connsiteY3" fmla="*/ 0 h 12191695"/>
                <a:gd name="connsiteX4" fmla="*/ 723207 w 5856341"/>
                <a:gd name="connsiteY4" fmla="*/ 0 h 12191695"/>
                <a:gd name="connsiteX5" fmla="*/ 755828 w 5856341"/>
                <a:gd name="connsiteY5" fmla="*/ 0 h 12191695"/>
                <a:gd name="connsiteX6" fmla="*/ 1411868 w 5856341"/>
                <a:gd name="connsiteY6" fmla="*/ 0 h 12191695"/>
                <a:gd name="connsiteX7" fmla="*/ 1421034 w 5856341"/>
                <a:gd name="connsiteY7" fmla="*/ 0 h 12191695"/>
                <a:gd name="connsiteX8" fmla="*/ 1515206 w 5856341"/>
                <a:gd name="connsiteY8" fmla="*/ 0 h 12191695"/>
                <a:gd name="connsiteX9" fmla="*/ 2636151 w 5856341"/>
                <a:gd name="connsiteY9" fmla="*/ 0 h 12191695"/>
                <a:gd name="connsiteX10" fmla="*/ 4637890 w 5856341"/>
                <a:gd name="connsiteY10" fmla="*/ 0 h 12191695"/>
                <a:gd name="connsiteX11" fmla="*/ 4654499 w 5856341"/>
                <a:gd name="connsiteY11" fmla="*/ 26661 h 12191695"/>
                <a:gd name="connsiteX12" fmla="*/ 5856341 w 5856341"/>
                <a:gd name="connsiteY12" fmla="*/ 6438338 h 12191695"/>
                <a:gd name="connsiteX13" fmla="*/ 4449211 w 5856341"/>
                <a:gd name="connsiteY13" fmla="*/ 11332719 h 12191695"/>
                <a:gd name="connsiteX14" fmla="*/ 4061349 w 5856341"/>
                <a:gd name="connsiteY14" fmla="*/ 12054097 h 12191695"/>
                <a:gd name="connsiteX15" fmla="*/ 3977450 w 5856341"/>
                <a:gd name="connsiteY15" fmla="*/ 12191695 h 12191695"/>
                <a:gd name="connsiteX16" fmla="*/ 2636151 w 5856341"/>
                <a:gd name="connsiteY16" fmla="*/ 12191695 h 12191695"/>
                <a:gd name="connsiteX17" fmla="*/ 1421034 w 5856341"/>
                <a:gd name="connsiteY17" fmla="*/ 12191695 h 12191695"/>
                <a:gd name="connsiteX18" fmla="*/ 1411868 w 5856341"/>
                <a:gd name="connsiteY18" fmla="*/ 12191695 h 12191695"/>
                <a:gd name="connsiteX19" fmla="*/ 1283685 w 5856341"/>
                <a:gd name="connsiteY19" fmla="*/ 12191695 h 12191695"/>
                <a:gd name="connsiteX20" fmla="*/ 755828 w 5856341"/>
                <a:gd name="connsiteY20" fmla="*/ 12191695 h 12191695"/>
                <a:gd name="connsiteX21" fmla="*/ 723207 w 5856341"/>
                <a:gd name="connsiteY21" fmla="*/ 12191695 h 12191695"/>
                <a:gd name="connsiteX22" fmla="*/ 505121 w 5856341"/>
                <a:gd name="connsiteY22" fmla="*/ 12191695 h 12191695"/>
                <a:gd name="connsiteX23" fmla="*/ 243849 w 5856341"/>
                <a:gd name="connsiteY23" fmla="*/ 12191695 h 12191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856341" h="12191695">
                  <a:moveTo>
                    <a:pt x="0" y="12191695"/>
                  </a:moveTo>
                  <a:lnTo>
                    <a:pt x="0" y="0"/>
                  </a:lnTo>
                  <a:lnTo>
                    <a:pt x="243849" y="0"/>
                  </a:lnTo>
                  <a:lnTo>
                    <a:pt x="505121" y="0"/>
                  </a:lnTo>
                  <a:lnTo>
                    <a:pt x="723207" y="0"/>
                  </a:lnTo>
                  <a:lnTo>
                    <a:pt x="755828" y="0"/>
                  </a:lnTo>
                  <a:lnTo>
                    <a:pt x="1411868" y="0"/>
                  </a:lnTo>
                  <a:lnTo>
                    <a:pt x="1421034" y="0"/>
                  </a:lnTo>
                  <a:lnTo>
                    <a:pt x="1515206" y="0"/>
                  </a:lnTo>
                  <a:lnTo>
                    <a:pt x="2636151" y="0"/>
                  </a:lnTo>
                  <a:lnTo>
                    <a:pt x="4637890" y="0"/>
                  </a:lnTo>
                  <a:lnTo>
                    <a:pt x="4654499" y="26661"/>
                  </a:lnTo>
                  <a:cubicBezTo>
                    <a:pt x="5425621" y="1341551"/>
                    <a:pt x="5856341" y="3721137"/>
                    <a:pt x="5856341" y="6438338"/>
                  </a:cubicBezTo>
                  <a:cubicBezTo>
                    <a:pt x="5856341" y="8833790"/>
                    <a:pt x="5159120" y="9960353"/>
                    <a:pt x="4449211" y="11332719"/>
                  </a:cubicBezTo>
                  <a:cubicBezTo>
                    <a:pt x="4319934" y="11582638"/>
                    <a:pt x="4191839" y="11827452"/>
                    <a:pt x="4061349" y="12054097"/>
                  </a:cubicBezTo>
                  <a:lnTo>
                    <a:pt x="3977450" y="12191695"/>
                  </a:lnTo>
                  <a:lnTo>
                    <a:pt x="2636151" y="12191695"/>
                  </a:lnTo>
                  <a:lnTo>
                    <a:pt x="1421034" y="12191695"/>
                  </a:lnTo>
                  <a:lnTo>
                    <a:pt x="1411868" y="12191695"/>
                  </a:lnTo>
                  <a:lnTo>
                    <a:pt x="1283685" y="12191695"/>
                  </a:lnTo>
                  <a:lnTo>
                    <a:pt x="755828" y="12191695"/>
                  </a:lnTo>
                  <a:lnTo>
                    <a:pt x="723207" y="12191695"/>
                  </a:lnTo>
                  <a:lnTo>
                    <a:pt x="505121" y="12191695"/>
                  </a:lnTo>
                  <a:lnTo>
                    <a:pt x="243849" y="12191695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CD46807-BF17-4E5D-90A8-A062604C0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146277" y="-874927"/>
              <a:ext cx="1899138" cy="12191695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23926DB-76C8-474A-B5FB-F43C59E33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143758" y="-1037574"/>
              <a:ext cx="1904176" cy="12191695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C1F5347-E00A-4E12-AC11-18E0B1AF2D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247015" y="-1314429"/>
              <a:ext cx="1697663" cy="12191695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76AC944-5988-D417-A024-218300DE6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392" y="442913"/>
            <a:ext cx="8458367" cy="1344612"/>
          </a:xfrm>
        </p:spPr>
        <p:txBody>
          <a:bodyPr anchor="b">
            <a:normAutofit/>
          </a:bodyPr>
          <a:lstStyle/>
          <a:p>
            <a:r>
              <a:rPr lang="en-US" sz="3200" dirty="0"/>
              <a:t>TensorFlow CNN Model</a:t>
            </a:r>
            <a:endParaRPr lang="en-US" sz="3000" dirty="0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92E1190B-DBA5-FD2A-BA83-6CFA839A42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8300" y="1929468"/>
            <a:ext cx="6202160" cy="2799880"/>
          </a:xfrm>
        </p:spPr>
      </p:pic>
    </p:spTree>
    <p:extLst>
      <p:ext uri="{BB962C8B-B14F-4D97-AF65-F5344CB8AC3E}">
        <p14:creationId xmlns:p14="http://schemas.microsoft.com/office/powerpoint/2010/main" val="4755727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93B4D24-F4A8-4141-A20A-E0575D199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CCEEF8A-4A3A-4B35-AA57-D804767F5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0"/>
            <a:ext cx="12191696" cy="6170490"/>
            <a:chOff x="-2" y="0"/>
            <a:chExt cx="12191696" cy="617049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5A741C2-AB82-4BF5-9324-5D0B56A3D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3167675" y="-3167677"/>
              <a:ext cx="5856341" cy="12191695"/>
            </a:xfrm>
            <a:custGeom>
              <a:avLst/>
              <a:gdLst>
                <a:gd name="connsiteX0" fmla="*/ 0 w 5856341"/>
                <a:gd name="connsiteY0" fmla="*/ 12191695 h 12191695"/>
                <a:gd name="connsiteX1" fmla="*/ 0 w 5856341"/>
                <a:gd name="connsiteY1" fmla="*/ 0 h 12191695"/>
                <a:gd name="connsiteX2" fmla="*/ 243849 w 5856341"/>
                <a:gd name="connsiteY2" fmla="*/ 0 h 12191695"/>
                <a:gd name="connsiteX3" fmla="*/ 505121 w 5856341"/>
                <a:gd name="connsiteY3" fmla="*/ 0 h 12191695"/>
                <a:gd name="connsiteX4" fmla="*/ 723207 w 5856341"/>
                <a:gd name="connsiteY4" fmla="*/ 0 h 12191695"/>
                <a:gd name="connsiteX5" fmla="*/ 755828 w 5856341"/>
                <a:gd name="connsiteY5" fmla="*/ 0 h 12191695"/>
                <a:gd name="connsiteX6" fmla="*/ 1411868 w 5856341"/>
                <a:gd name="connsiteY6" fmla="*/ 0 h 12191695"/>
                <a:gd name="connsiteX7" fmla="*/ 1421034 w 5856341"/>
                <a:gd name="connsiteY7" fmla="*/ 0 h 12191695"/>
                <a:gd name="connsiteX8" fmla="*/ 1515206 w 5856341"/>
                <a:gd name="connsiteY8" fmla="*/ 0 h 12191695"/>
                <a:gd name="connsiteX9" fmla="*/ 2636151 w 5856341"/>
                <a:gd name="connsiteY9" fmla="*/ 0 h 12191695"/>
                <a:gd name="connsiteX10" fmla="*/ 4637890 w 5856341"/>
                <a:gd name="connsiteY10" fmla="*/ 0 h 12191695"/>
                <a:gd name="connsiteX11" fmla="*/ 4654499 w 5856341"/>
                <a:gd name="connsiteY11" fmla="*/ 26661 h 12191695"/>
                <a:gd name="connsiteX12" fmla="*/ 5856341 w 5856341"/>
                <a:gd name="connsiteY12" fmla="*/ 6438338 h 12191695"/>
                <a:gd name="connsiteX13" fmla="*/ 4449211 w 5856341"/>
                <a:gd name="connsiteY13" fmla="*/ 11332719 h 12191695"/>
                <a:gd name="connsiteX14" fmla="*/ 4061349 w 5856341"/>
                <a:gd name="connsiteY14" fmla="*/ 12054097 h 12191695"/>
                <a:gd name="connsiteX15" fmla="*/ 3977450 w 5856341"/>
                <a:gd name="connsiteY15" fmla="*/ 12191695 h 12191695"/>
                <a:gd name="connsiteX16" fmla="*/ 2636151 w 5856341"/>
                <a:gd name="connsiteY16" fmla="*/ 12191695 h 12191695"/>
                <a:gd name="connsiteX17" fmla="*/ 1421034 w 5856341"/>
                <a:gd name="connsiteY17" fmla="*/ 12191695 h 12191695"/>
                <a:gd name="connsiteX18" fmla="*/ 1411868 w 5856341"/>
                <a:gd name="connsiteY18" fmla="*/ 12191695 h 12191695"/>
                <a:gd name="connsiteX19" fmla="*/ 1283685 w 5856341"/>
                <a:gd name="connsiteY19" fmla="*/ 12191695 h 12191695"/>
                <a:gd name="connsiteX20" fmla="*/ 755828 w 5856341"/>
                <a:gd name="connsiteY20" fmla="*/ 12191695 h 12191695"/>
                <a:gd name="connsiteX21" fmla="*/ 723207 w 5856341"/>
                <a:gd name="connsiteY21" fmla="*/ 12191695 h 12191695"/>
                <a:gd name="connsiteX22" fmla="*/ 505121 w 5856341"/>
                <a:gd name="connsiteY22" fmla="*/ 12191695 h 12191695"/>
                <a:gd name="connsiteX23" fmla="*/ 243849 w 5856341"/>
                <a:gd name="connsiteY23" fmla="*/ 12191695 h 12191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856341" h="12191695">
                  <a:moveTo>
                    <a:pt x="0" y="12191695"/>
                  </a:moveTo>
                  <a:lnTo>
                    <a:pt x="0" y="0"/>
                  </a:lnTo>
                  <a:lnTo>
                    <a:pt x="243849" y="0"/>
                  </a:lnTo>
                  <a:lnTo>
                    <a:pt x="505121" y="0"/>
                  </a:lnTo>
                  <a:lnTo>
                    <a:pt x="723207" y="0"/>
                  </a:lnTo>
                  <a:lnTo>
                    <a:pt x="755828" y="0"/>
                  </a:lnTo>
                  <a:lnTo>
                    <a:pt x="1411868" y="0"/>
                  </a:lnTo>
                  <a:lnTo>
                    <a:pt x="1421034" y="0"/>
                  </a:lnTo>
                  <a:lnTo>
                    <a:pt x="1515206" y="0"/>
                  </a:lnTo>
                  <a:lnTo>
                    <a:pt x="2636151" y="0"/>
                  </a:lnTo>
                  <a:lnTo>
                    <a:pt x="4637890" y="0"/>
                  </a:lnTo>
                  <a:lnTo>
                    <a:pt x="4654499" y="26661"/>
                  </a:lnTo>
                  <a:cubicBezTo>
                    <a:pt x="5425621" y="1341551"/>
                    <a:pt x="5856341" y="3721137"/>
                    <a:pt x="5856341" y="6438338"/>
                  </a:cubicBezTo>
                  <a:cubicBezTo>
                    <a:pt x="5856341" y="8833790"/>
                    <a:pt x="5159120" y="9960353"/>
                    <a:pt x="4449211" y="11332719"/>
                  </a:cubicBezTo>
                  <a:cubicBezTo>
                    <a:pt x="4319934" y="11582638"/>
                    <a:pt x="4191839" y="11827452"/>
                    <a:pt x="4061349" y="12054097"/>
                  </a:cubicBezTo>
                  <a:lnTo>
                    <a:pt x="3977450" y="12191695"/>
                  </a:lnTo>
                  <a:lnTo>
                    <a:pt x="2636151" y="12191695"/>
                  </a:lnTo>
                  <a:lnTo>
                    <a:pt x="1421034" y="12191695"/>
                  </a:lnTo>
                  <a:lnTo>
                    <a:pt x="1411868" y="12191695"/>
                  </a:lnTo>
                  <a:lnTo>
                    <a:pt x="1283685" y="12191695"/>
                  </a:lnTo>
                  <a:lnTo>
                    <a:pt x="755828" y="12191695"/>
                  </a:lnTo>
                  <a:lnTo>
                    <a:pt x="723207" y="12191695"/>
                  </a:lnTo>
                  <a:lnTo>
                    <a:pt x="505121" y="12191695"/>
                  </a:lnTo>
                  <a:lnTo>
                    <a:pt x="243849" y="12191695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CD46807-BF17-4E5D-90A8-A062604C0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146277" y="-874927"/>
              <a:ext cx="1899138" cy="12191695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23926DB-76C8-474A-B5FB-F43C59E33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143758" y="-1037574"/>
              <a:ext cx="1904176" cy="12191695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C1F5347-E00A-4E12-AC11-18E0B1AF2D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247015" y="-1314429"/>
              <a:ext cx="1697663" cy="12191695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76AC944-5988-D417-A024-218300DE6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392" y="442913"/>
            <a:ext cx="8458367" cy="1344612"/>
          </a:xfrm>
        </p:spPr>
        <p:txBody>
          <a:bodyPr anchor="b">
            <a:normAutofit/>
          </a:bodyPr>
          <a:lstStyle/>
          <a:p>
            <a:r>
              <a:rPr lang="en-US" sz="3200" dirty="0"/>
              <a:t>TensorFlow CNN Model Results</a:t>
            </a:r>
            <a:endParaRPr lang="en-US" sz="3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477A95-A898-2C91-4834-2DE54B246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6210" y="2248251"/>
            <a:ext cx="4003731" cy="118247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After 10 epochs of training: 94.84% validation accuracy </a:t>
            </a:r>
          </a:p>
        </p:txBody>
      </p:sp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DC7A3ECB-D320-C085-E66E-1E3D0D071F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4213" y="2230438"/>
            <a:ext cx="5547841" cy="20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9199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0E146-A658-D260-F7FC-0005D518E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45762-62DC-08B1-D56E-9C25FA8E8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D.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Chaihtra</a:t>
            </a:r>
            <a:r>
              <a:rPr lang="en-US" b="0" i="0" dirty="0">
                <a:effectLst/>
                <a:latin typeface="Arial" panose="020B0604020202020204" pitchFamily="34" charset="0"/>
              </a:rPr>
              <a:t> and S. Vijaya Shetty, "Alzheimer’s Disease Detection from Brain MRI Data using Deep Learning Techniques," 2021 2nd Global Conference for Advancement in Technology (GCAT), Bangalore, India, 2021, pp. 1-5,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doi</a:t>
            </a:r>
            <a:r>
              <a:rPr lang="en-US" b="0" i="0" dirty="0">
                <a:effectLst/>
                <a:latin typeface="Arial" panose="020B0604020202020204" pitchFamily="34" charset="0"/>
              </a:rPr>
              <a:t>: 10.1109/GCAT52182.2021.9587756.</a:t>
            </a:r>
            <a:br>
              <a:rPr lang="en-US" dirty="0"/>
            </a:br>
            <a:endParaRPr lang="en-US" dirty="0">
              <a:latin typeface="Arial" panose="020B0604020202020204" pitchFamily="34" charset="0"/>
            </a:endParaRP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H. M. T. Ullah, Z.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Onik</a:t>
            </a:r>
            <a:r>
              <a:rPr lang="en-US" b="0" i="0" dirty="0">
                <a:effectLst/>
                <a:latin typeface="Arial" panose="020B0604020202020204" pitchFamily="34" charset="0"/>
              </a:rPr>
              <a:t>, R. Islam and D. Nandi, "Alzheimer’s Disease and Dementia Detection from 3D Brain MRI Data Using Deep Convolutional Neural Networks," 2018 3rd International Conference for</a:t>
            </a:r>
            <a:br>
              <a:rPr lang="en-US" dirty="0"/>
            </a:br>
            <a:r>
              <a:rPr lang="en-US" b="0" i="0" dirty="0">
                <a:effectLst/>
                <a:latin typeface="Arial" panose="020B0604020202020204" pitchFamily="34" charset="0"/>
              </a:rPr>
              <a:t>Convergence in Technology (I2CT), Pune, India, 2018, pp. 1-3, doi:10.1109/I2CT.2018.8529808.</a:t>
            </a:r>
            <a:br>
              <a:rPr lang="en-US" dirty="0"/>
            </a:br>
            <a:endParaRPr lang="en-US" dirty="0">
              <a:latin typeface="Arial" panose="020B0604020202020204" pitchFamily="34" charset="0"/>
            </a:endParaRP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Uma R. K,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Sharvari</a:t>
            </a:r>
            <a:r>
              <a:rPr lang="en-US" b="0" i="0" dirty="0">
                <a:effectLst/>
                <a:latin typeface="Arial" panose="020B0604020202020204" pitchFamily="34" charset="0"/>
              </a:rPr>
              <a:t> S. S, Umesh M. G and Vinay B. C, "Binary Classification of Alzheimer’s disease using MRI images and Support Vector Machine," 2021 IEEE Mysore Sub Section International Conference</a:t>
            </a:r>
            <a:br>
              <a:rPr lang="en-US" dirty="0"/>
            </a:br>
            <a:r>
              <a:rPr lang="en-US" b="0" i="0" dirty="0">
                <a:effectLst/>
                <a:latin typeface="Arial" panose="020B0604020202020204" pitchFamily="34" charset="0"/>
              </a:rPr>
              <a:t>(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MysuruCon</a:t>
            </a:r>
            <a:r>
              <a:rPr lang="en-US" b="0" i="0" dirty="0">
                <a:effectLst/>
                <a:latin typeface="Arial" panose="020B0604020202020204" pitchFamily="34" charset="0"/>
              </a:rPr>
              <a:t>), Hassan, India, 2021, pp. 423-426,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doi</a:t>
            </a:r>
            <a:r>
              <a:rPr lang="en-US" b="0" i="0" dirty="0">
                <a:effectLst/>
                <a:latin typeface="Arial" panose="020B0604020202020204" pitchFamily="34" charset="0"/>
              </a:rPr>
              <a:t>: 10.1109/MysuruCon52639.2021.9641661.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1802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4E59C-A904-EA02-2F7F-620E4045A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43B77-6FAD-672E-7A6D-1BF7CF3E7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https://godatadriven.com/blog/real-distributed-image-processing-with-apache-spark/</a:t>
            </a:r>
          </a:p>
        </p:txBody>
      </p:sp>
    </p:spTree>
    <p:extLst>
      <p:ext uri="{BB962C8B-B14F-4D97-AF65-F5344CB8AC3E}">
        <p14:creationId xmlns:p14="http://schemas.microsoft.com/office/powerpoint/2010/main" val="2495120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93B4D24-F4A8-4141-A20A-E0575D199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CCEEF8A-4A3A-4B35-AA57-D804767F5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0"/>
            <a:ext cx="12191696" cy="6170490"/>
            <a:chOff x="-2" y="0"/>
            <a:chExt cx="12191696" cy="617049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5A741C2-AB82-4BF5-9324-5D0B56A3D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3167675" y="-3167677"/>
              <a:ext cx="5856341" cy="12191695"/>
            </a:xfrm>
            <a:custGeom>
              <a:avLst/>
              <a:gdLst>
                <a:gd name="connsiteX0" fmla="*/ 0 w 5856341"/>
                <a:gd name="connsiteY0" fmla="*/ 12191695 h 12191695"/>
                <a:gd name="connsiteX1" fmla="*/ 0 w 5856341"/>
                <a:gd name="connsiteY1" fmla="*/ 0 h 12191695"/>
                <a:gd name="connsiteX2" fmla="*/ 243849 w 5856341"/>
                <a:gd name="connsiteY2" fmla="*/ 0 h 12191695"/>
                <a:gd name="connsiteX3" fmla="*/ 505121 w 5856341"/>
                <a:gd name="connsiteY3" fmla="*/ 0 h 12191695"/>
                <a:gd name="connsiteX4" fmla="*/ 723207 w 5856341"/>
                <a:gd name="connsiteY4" fmla="*/ 0 h 12191695"/>
                <a:gd name="connsiteX5" fmla="*/ 755828 w 5856341"/>
                <a:gd name="connsiteY5" fmla="*/ 0 h 12191695"/>
                <a:gd name="connsiteX6" fmla="*/ 1411868 w 5856341"/>
                <a:gd name="connsiteY6" fmla="*/ 0 h 12191695"/>
                <a:gd name="connsiteX7" fmla="*/ 1421034 w 5856341"/>
                <a:gd name="connsiteY7" fmla="*/ 0 h 12191695"/>
                <a:gd name="connsiteX8" fmla="*/ 1515206 w 5856341"/>
                <a:gd name="connsiteY8" fmla="*/ 0 h 12191695"/>
                <a:gd name="connsiteX9" fmla="*/ 2636151 w 5856341"/>
                <a:gd name="connsiteY9" fmla="*/ 0 h 12191695"/>
                <a:gd name="connsiteX10" fmla="*/ 4637890 w 5856341"/>
                <a:gd name="connsiteY10" fmla="*/ 0 h 12191695"/>
                <a:gd name="connsiteX11" fmla="*/ 4654499 w 5856341"/>
                <a:gd name="connsiteY11" fmla="*/ 26661 h 12191695"/>
                <a:gd name="connsiteX12" fmla="*/ 5856341 w 5856341"/>
                <a:gd name="connsiteY12" fmla="*/ 6438338 h 12191695"/>
                <a:gd name="connsiteX13" fmla="*/ 4449211 w 5856341"/>
                <a:gd name="connsiteY13" fmla="*/ 11332719 h 12191695"/>
                <a:gd name="connsiteX14" fmla="*/ 4061349 w 5856341"/>
                <a:gd name="connsiteY14" fmla="*/ 12054097 h 12191695"/>
                <a:gd name="connsiteX15" fmla="*/ 3977450 w 5856341"/>
                <a:gd name="connsiteY15" fmla="*/ 12191695 h 12191695"/>
                <a:gd name="connsiteX16" fmla="*/ 2636151 w 5856341"/>
                <a:gd name="connsiteY16" fmla="*/ 12191695 h 12191695"/>
                <a:gd name="connsiteX17" fmla="*/ 1421034 w 5856341"/>
                <a:gd name="connsiteY17" fmla="*/ 12191695 h 12191695"/>
                <a:gd name="connsiteX18" fmla="*/ 1411868 w 5856341"/>
                <a:gd name="connsiteY18" fmla="*/ 12191695 h 12191695"/>
                <a:gd name="connsiteX19" fmla="*/ 1283685 w 5856341"/>
                <a:gd name="connsiteY19" fmla="*/ 12191695 h 12191695"/>
                <a:gd name="connsiteX20" fmla="*/ 755828 w 5856341"/>
                <a:gd name="connsiteY20" fmla="*/ 12191695 h 12191695"/>
                <a:gd name="connsiteX21" fmla="*/ 723207 w 5856341"/>
                <a:gd name="connsiteY21" fmla="*/ 12191695 h 12191695"/>
                <a:gd name="connsiteX22" fmla="*/ 505121 w 5856341"/>
                <a:gd name="connsiteY22" fmla="*/ 12191695 h 12191695"/>
                <a:gd name="connsiteX23" fmla="*/ 243849 w 5856341"/>
                <a:gd name="connsiteY23" fmla="*/ 12191695 h 12191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856341" h="12191695">
                  <a:moveTo>
                    <a:pt x="0" y="12191695"/>
                  </a:moveTo>
                  <a:lnTo>
                    <a:pt x="0" y="0"/>
                  </a:lnTo>
                  <a:lnTo>
                    <a:pt x="243849" y="0"/>
                  </a:lnTo>
                  <a:lnTo>
                    <a:pt x="505121" y="0"/>
                  </a:lnTo>
                  <a:lnTo>
                    <a:pt x="723207" y="0"/>
                  </a:lnTo>
                  <a:lnTo>
                    <a:pt x="755828" y="0"/>
                  </a:lnTo>
                  <a:lnTo>
                    <a:pt x="1411868" y="0"/>
                  </a:lnTo>
                  <a:lnTo>
                    <a:pt x="1421034" y="0"/>
                  </a:lnTo>
                  <a:lnTo>
                    <a:pt x="1515206" y="0"/>
                  </a:lnTo>
                  <a:lnTo>
                    <a:pt x="2636151" y="0"/>
                  </a:lnTo>
                  <a:lnTo>
                    <a:pt x="4637890" y="0"/>
                  </a:lnTo>
                  <a:lnTo>
                    <a:pt x="4654499" y="26661"/>
                  </a:lnTo>
                  <a:cubicBezTo>
                    <a:pt x="5425621" y="1341551"/>
                    <a:pt x="5856341" y="3721137"/>
                    <a:pt x="5856341" y="6438338"/>
                  </a:cubicBezTo>
                  <a:cubicBezTo>
                    <a:pt x="5856341" y="8833790"/>
                    <a:pt x="5159120" y="9960353"/>
                    <a:pt x="4449211" y="11332719"/>
                  </a:cubicBezTo>
                  <a:cubicBezTo>
                    <a:pt x="4319934" y="11582638"/>
                    <a:pt x="4191839" y="11827452"/>
                    <a:pt x="4061349" y="12054097"/>
                  </a:cubicBezTo>
                  <a:lnTo>
                    <a:pt x="3977450" y="12191695"/>
                  </a:lnTo>
                  <a:lnTo>
                    <a:pt x="2636151" y="12191695"/>
                  </a:lnTo>
                  <a:lnTo>
                    <a:pt x="1421034" y="12191695"/>
                  </a:lnTo>
                  <a:lnTo>
                    <a:pt x="1411868" y="12191695"/>
                  </a:lnTo>
                  <a:lnTo>
                    <a:pt x="1283685" y="12191695"/>
                  </a:lnTo>
                  <a:lnTo>
                    <a:pt x="755828" y="12191695"/>
                  </a:lnTo>
                  <a:lnTo>
                    <a:pt x="723207" y="12191695"/>
                  </a:lnTo>
                  <a:lnTo>
                    <a:pt x="505121" y="12191695"/>
                  </a:lnTo>
                  <a:lnTo>
                    <a:pt x="243849" y="12191695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CD46807-BF17-4E5D-90A8-A062604C0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146277" y="-874927"/>
              <a:ext cx="1899138" cy="12191695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23926DB-76C8-474A-B5FB-F43C59E33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143758" y="-1037574"/>
              <a:ext cx="1904176" cy="12191695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C1F5347-E00A-4E12-AC11-18E0B1AF2D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247015" y="-1314429"/>
              <a:ext cx="1697663" cy="12191695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76AC944-5988-D417-A024-218300DE6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875" y="442913"/>
            <a:ext cx="6857365" cy="1344612"/>
          </a:xfrm>
        </p:spPr>
        <p:txBody>
          <a:bodyPr anchor="b">
            <a:normAutofit/>
          </a:bodyPr>
          <a:lstStyle/>
          <a:p>
            <a:r>
              <a:rPr lang="en-US" sz="3000" dirty="0"/>
              <a:t>What is Alzheimer’s Disease?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9F5BF-C0F7-F49E-3A36-C650FFB17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875" y="2107096"/>
            <a:ext cx="8909050" cy="2846567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A progressive neuro-degenerative disorder that affects memory and thinking skills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The most common cause of dementia among older adults and the seventh leading cause of death in the world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Symptoms include memory problems, affected speech and reasoning, and confusion</a:t>
            </a:r>
          </a:p>
        </p:txBody>
      </p:sp>
    </p:spTree>
    <p:extLst>
      <p:ext uri="{BB962C8B-B14F-4D97-AF65-F5344CB8AC3E}">
        <p14:creationId xmlns:p14="http://schemas.microsoft.com/office/powerpoint/2010/main" val="405463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A08AC-F796-409C-AD97-8B476289E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12B-4E9A-405C-9CE8-103254380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0853745" cy="6858000"/>
            <a:chOff x="-1" y="0"/>
            <a:chExt cx="10934058" cy="6858000"/>
          </a:xfrm>
        </p:grpSpPr>
        <p:sp>
          <p:nvSpPr>
            <p:cNvPr id="5" name="Freeform: Shape 10">
              <a:extLst>
                <a:ext uri="{FF2B5EF4-FFF2-40B4-BE49-F238E27FC236}">
                  <a16:creationId xmlns:a16="http://schemas.microsoft.com/office/drawing/2014/main" id="{027ED404-4912-4C80-B5EB-98E67EB26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0"/>
              <a:ext cx="10515600" cy="6858000"/>
            </a:xfrm>
            <a:custGeom>
              <a:avLst/>
              <a:gdLst>
                <a:gd name="connsiteX0" fmla="*/ 0 w 10515600"/>
                <a:gd name="connsiteY0" fmla="*/ 0 h 6858000"/>
                <a:gd name="connsiteX1" fmla="*/ 3039549 w 10515600"/>
                <a:gd name="connsiteY1" fmla="*/ 0 h 6858000"/>
                <a:gd name="connsiteX2" fmla="*/ 3387573 w 10515600"/>
                <a:gd name="connsiteY2" fmla="*/ 0 h 6858000"/>
                <a:gd name="connsiteX3" fmla="*/ 3678072 w 10515600"/>
                <a:gd name="connsiteY3" fmla="*/ 0 h 6858000"/>
                <a:gd name="connsiteX4" fmla="*/ 3721524 w 10515600"/>
                <a:gd name="connsiteY4" fmla="*/ 0 h 6858000"/>
                <a:gd name="connsiteX5" fmla="*/ 4595394 w 10515600"/>
                <a:gd name="connsiteY5" fmla="*/ 0 h 6858000"/>
                <a:gd name="connsiteX6" fmla="*/ 4607603 w 10515600"/>
                <a:gd name="connsiteY6" fmla="*/ 0 h 6858000"/>
                <a:gd name="connsiteX7" fmla="*/ 4733044 w 10515600"/>
                <a:gd name="connsiteY7" fmla="*/ 0 h 6858000"/>
                <a:gd name="connsiteX8" fmla="*/ 6226185 w 10515600"/>
                <a:gd name="connsiteY8" fmla="*/ 0 h 6858000"/>
                <a:gd name="connsiteX9" fmla="*/ 8892577 w 10515600"/>
                <a:gd name="connsiteY9" fmla="*/ 0 h 6858000"/>
                <a:gd name="connsiteX10" fmla="*/ 8914701 w 10515600"/>
                <a:gd name="connsiteY10" fmla="*/ 14997 h 6858000"/>
                <a:gd name="connsiteX11" fmla="*/ 10515600 w 10515600"/>
                <a:gd name="connsiteY11" fmla="*/ 3621656 h 6858000"/>
                <a:gd name="connsiteX12" fmla="*/ 8641250 w 10515600"/>
                <a:gd name="connsiteY12" fmla="*/ 6374814 h 6858000"/>
                <a:gd name="connsiteX13" fmla="*/ 8124602 w 10515600"/>
                <a:gd name="connsiteY13" fmla="*/ 6780599 h 6858000"/>
                <a:gd name="connsiteX14" fmla="*/ 8012846 w 10515600"/>
                <a:gd name="connsiteY14" fmla="*/ 6858000 h 6858000"/>
                <a:gd name="connsiteX15" fmla="*/ 6226185 w 10515600"/>
                <a:gd name="connsiteY15" fmla="*/ 6858000 h 6858000"/>
                <a:gd name="connsiteX16" fmla="*/ 4607603 w 10515600"/>
                <a:gd name="connsiteY16" fmla="*/ 6858000 h 6858000"/>
                <a:gd name="connsiteX17" fmla="*/ 4595394 w 10515600"/>
                <a:gd name="connsiteY17" fmla="*/ 6858000 h 6858000"/>
                <a:gd name="connsiteX18" fmla="*/ 4424650 w 10515600"/>
                <a:gd name="connsiteY18" fmla="*/ 6858000 h 6858000"/>
                <a:gd name="connsiteX19" fmla="*/ 3721524 w 10515600"/>
                <a:gd name="connsiteY19" fmla="*/ 6858000 h 6858000"/>
                <a:gd name="connsiteX20" fmla="*/ 3678072 w 10515600"/>
                <a:gd name="connsiteY20" fmla="*/ 6858000 h 6858000"/>
                <a:gd name="connsiteX21" fmla="*/ 3387573 w 10515600"/>
                <a:gd name="connsiteY21" fmla="*/ 6858000 h 6858000"/>
                <a:gd name="connsiteX22" fmla="*/ 3039549 w 10515600"/>
                <a:gd name="connsiteY22" fmla="*/ 6858000 h 6858000"/>
                <a:gd name="connsiteX23" fmla="*/ 0 w 10515600"/>
                <a:gd name="connsiteY2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15600" h="6858000">
                  <a:moveTo>
                    <a:pt x="0" y="0"/>
                  </a:moveTo>
                  <a:lnTo>
                    <a:pt x="3039549" y="0"/>
                  </a:lnTo>
                  <a:lnTo>
                    <a:pt x="3387573" y="0"/>
                  </a:lnTo>
                  <a:lnTo>
                    <a:pt x="3678072" y="0"/>
                  </a:lnTo>
                  <a:lnTo>
                    <a:pt x="3721524" y="0"/>
                  </a:lnTo>
                  <a:lnTo>
                    <a:pt x="4595394" y="0"/>
                  </a:lnTo>
                  <a:lnTo>
                    <a:pt x="4607603" y="0"/>
                  </a:lnTo>
                  <a:lnTo>
                    <a:pt x="4733044" y="0"/>
                  </a:lnTo>
                  <a:lnTo>
                    <a:pt x="6226185" y="0"/>
                  </a:lnTo>
                  <a:lnTo>
                    <a:pt x="8892577" y="0"/>
                  </a:lnTo>
                  <a:lnTo>
                    <a:pt x="8914701" y="14997"/>
                  </a:lnTo>
                  <a:cubicBezTo>
                    <a:pt x="9941864" y="754641"/>
                    <a:pt x="10515600" y="2093192"/>
                    <a:pt x="10515600" y="3621656"/>
                  </a:cubicBezTo>
                  <a:cubicBezTo>
                    <a:pt x="10515600" y="4969131"/>
                    <a:pt x="9586875" y="5602839"/>
                    <a:pt x="8641250" y="6374814"/>
                  </a:cubicBezTo>
                  <a:cubicBezTo>
                    <a:pt x="8469047" y="6515397"/>
                    <a:pt x="8298420" y="6653108"/>
                    <a:pt x="8124602" y="6780599"/>
                  </a:cubicBezTo>
                  <a:lnTo>
                    <a:pt x="8012846" y="6858000"/>
                  </a:lnTo>
                  <a:lnTo>
                    <a:pt x="6226185" y="6858000"/>
                  </a:lnTo>
                  <a:lnTo>
                    <a:pt x="4607603" y="6858000"/>
                  </a:lnTo>
                  <a:lnTo>
                    <a:pt x="4595394" y="6858000"/>
                  </a:lnTo>
                  <a:lnTo>
                    <a:pt x="4424650" y="6858000"/>
                  </a:lnTo>
                  <a:lnTo>
                    <a:pt x="3721524" y="6858000"/>
                  </a:lnTo>
                  <a:lnTo>
                    <a:pt x="3678072" y="6858000"/>
                  </a:lnTo>
                  <a:lnTo>
                    <a:pt x="3387573" y="6858000"/>
                  </a:lnTo>
                  <a:lnTo>
                    <a:pt x="30395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Freeform: Shape 11">
              <a:extLst>
                <a:ext uri="{FF2B5EF4-FFF2-40B4-BE49-F238E27FC236}">
                  <a16:creationId xmlns:a16="http://schemas.microsoft.com/office/drawing/2014/main" id="{4E58012C-4DA3-4ED3-9500-41F9AF60B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0433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7" name="Freeform: Shape 12">
              <a:extLst>
                <a:ext uri="{FF2B5EF4-FFF2-40B4-BE49-F238E27FC236}">
                  <a16:creationId xmlns:a16="http://schemas.microsoft.com/office/drawing/2014/main" id="{59AC73F7-22BD-4C46-B368-3F03B8478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8432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5C99F96-8984-456F-BD66-5C019A651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5308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1B81E9A-7B25-AD6E-C1E7-B36B65A93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875" y="442913"/>
            <a:ext cx="6857365" cy="1344612"/>
          </a:xfrm>
        </p:spPr>
        <p:txBody>
          <a:bodyPr anchor="b">
            <a:normAutofit/>
          </a:bodyPr>
          <a:lstStyle/>
          <a:p>
            <a:r>
              <a:rPr lang="en-US" sz="3000" dirty="0"/>
              <a:t>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6E58B-989A-2050-B4C5-229A927FA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875" y="2312988"/>
            <a:ext cx="6857365" cy="3651250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1500" dirty="0"/>
              <a:t>Study: Alzheimer's Disease and Dementia Detection from 3D Brain MRI Data Using Deep Convolutional Neural Networks, 2018</a:t>
            </a:r>
          </a:p>
          <a:p>
            <a:pPr>
              <a:lnSpc>
                <a:spcPct val="130000"/>
              </a:lnSpc>
            </a:pPr>
            <a:r>
              <a:rPr lang="en-US" sz="1500" dirty="0"/>
              <a:t>Data: 3D MRI Images</a:t>
            </a:r>
          </a:p>
          <a:p>
            <a:pPr>
              <a:lnSpc>
                <a:spcPct val="130000"/>
              </a:lnSpc>
            </a:pPr>
            <a:r>
              <a:rPr lang="en-US" sz="1500" dirty="0"/>
              <a:t>Models: Deep CNN</a:t>
            </a:r>
          </a:p>
          <a:p>
            <a:pPr>
              <a:lnSpc>
                <a:spcPct val="130000"/>
              </a:lnSpc>
            </a:pPr>
            <a:r>
              <a:rPr lang="en-US" sz="1500" dirty="0"/>
              <a:t>Results: Accuracy of 80%</a:t>
            </a:r>
          </a:p>
        </p:txBody>
      </p:sp>
    </p:spTree>
    <p:extLst>
      <p:ext uri="{BB962C8B-B14F-4D97-AF65-F5344CB8AC3E}">
        <p14:creationId xmlns:p14="http://schemas.microsoft.com/office/powerpoint/2010/main" val="3759499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A08AC-F796-409C-AD97-8B476289E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12B-4E9A-405C-9CE8-103254380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0853745" cy="6858000"/>
            <a:chOff x="-1" y="0"/>
            <a:chExt cx="10934058" cy="6858000"/>
          </a:xfrm>
        </p:grpSpPr>
        <p:sp>
          <p:nvSpPr>
            <p:cNvPr id="5" name="Freeform: Shape 10">
              <a:extLst>
                <a:ext uri="{FF2B5EF4-FFF2-40B4-BE49-F238E27FC236}">
                  <a16:creationId xmlns:a16="http://schemas.microsoft.com/office/drawing/2014/main" id="{027ED404-4912-4C80-B5EB-98E67EB26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0"/>
              <a:ext cx="10515600" cy="6858000"/>
            </a:xfrm>
            <a:custGeom>
              <a:avLst/>
              <a:gdLst>
                <a:gd name="connsiteX0" fmla="*/ 0 w 10515600"/>
                <a:gd name="connsiteY0" fmla="*/ 0 h 6858000"/>
                <a:gd name="connsiteX1" fmla="*/ 3039549 w 10515600"/>
                <a:gd name="connsiteY1" fmla="*/ 0 h 6858000"/>
                <a:gd name="connsiteX2" fmla="*/ 3387573 w 10515600"/>
                <a:gd name="connsiteY2" fmla="*/ 0 h 6858000"/>
                <a:gd name="connsiteX3" fmla="*/ 3678072 w 10515600"/>
                <a:gd name="connsiteY3" fmla="*/ 0 h 6858000"/>
                <a:gd name="connsiteX4" fmla="*/ 3721524 w 10515600"/>
                <a:gd name="connsiteY4" fmla="*/ 0 h 6858000"/>
                <a:gd name="connsiteX5" fmla="*/ 4595394 w 10515600"/>
                <a:gd name="connsiteY5" fmla="*/ 0 h 6858000"/>
                <a:gd name="connsiteX6" fmla="*/ 4607603 w 10515600"/>
                <a:gd name="connsiteY6" fmla="*/ 0 h 6858000"/>
                <a:gd name="connsiteX7" fmla="*/ 4733044 w 10515600"/>
                <a:gd name="connsiteY7" fmla="*/ 0 h 6858000"/>
                <a:gd name="connsiteX8" fmla="*/ 6226185 w 10515600"/>
                <a:gd name="connsiteY8" fmla="*/ 0 h 6858000"/>
                <a:gd name="connsiteX9" fmla="*/ 8892577 w 10515600"/>
                <a:gd name="connsiteY9" fmla="*/ 0 h 6858000"/>
                <a:gd name="connsiteX10" fmla="*/ 8914701 w 10515600"/>
                <a:gd name="connsiteY10" fmla="*/ 14997 h 6858000"/>
                <a:gd name="connsiteX11" fmla="*/ 10515600 w 10515600"/>
                <a:gd name="connsiteY11" fmla="*/ 3621656 h 6858000"/>
                <a:gd name="connsiteX12" fmla="*/ 8641250 w 10515600"/>
                <a:gd name="connsiteY12" fmla="*/ 6374814 h 6858000"/>
                <a:gd name="connsiteX13" fmla="*/ 8124602 w 10515600"/>
                <a:gd name="connsiteY13" fmla="*/ 6780599 h 6858000"/>
                <a:gd name="connsiteX14" fmla="*/ 8012846 w 10515600"/>
                <a:gd name="connsiteY14" fmla="*/ 6858000 h 6858000"/>
                <a:gd name="connsiteX15" fmla="*/ 6226185 w 10515600"/>
                <a:gd name="connsiteY15" fmla="*/ 6858000 h 6858000"/>
                <a:gd name="connsiteX16" fmla="*/ 4607603 w 10515600"/>
                <a:gd name="connsiteY16" fmla="*/ 6858000 h 6858000"/>
                <a:gd name="connsiteX17" fmla="*/ 4595394 w 10515600"/>
                <a:gd name="connsiteY17" fmla="*/ 6858000 h 6858000"/>
                <a:gd name="connsiteX18" fmla="*/ 4424650 w 10515600"/>
                <a:gd name="connsiteY18" fmla="*/ 6858000 h 6858000"/>
                <a:gd name="connsiteX19" fmla="*/ 3721524 w 10515600"/>
                <a:gd name="connsiteY19" fmla="*/ 6858000 h 6858000"/>
                <a:gd name="connsiteX20" fmla="*/ 3678072 w 10515600"/>
                <a:gd name="connsiteY20" fmla="*/ 6858000 h 6858000"/>
                <a:gd name="connsiteX21" fmla="*/ 3387573 w 10515600"/>
                <a:gd name="connsiteY21" fmla="*/ 6858000 h 6858000"/>
                <a:gd name="connsiteX22" fmla="*/ 3039549 w 10515600"/>
                <a:gd name="connsiteY22" fmla="*/ 6858000 h 6858000"/>
                <a:gd name="connsiteX23" fmla="*/ 0 w 10515600"/>
                <a:gd name="connsiteY2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15600" h="6858000">
                  <a:moveTo>
                    <a:pt x="0" y="0"/>
                  </a:moveTo>
                  <a:lnTo>
                    <a:pt x="3039549" y="0"/>
                  </a:lnTo>
                  <a:lnTo>
                    <a:pt x="3387573" y="0"/>
                  </a:lnTo>
                  <a:lnTo>
                    <a:pt x="3678072" y="0"/>
                  </a:lnTo>
                  <a:lnTo>
                    <a:pt x="3721524" y="0"/>
                  </a:lnTo>
                  <a:lnTo>
                    <a:pt x="4595394" y="0"/>
                  </a:lnTo>
                  <a:lnTo>
                    <a:pt x="4607603" y="0"/>
                  </a:lnTo>
                  <a:lnTo>
                    <a:pt x="4733044" y="0"/>
                  </a:lnTo>
                  <a:lnTo>
                    <a:pt x="6226185" y="0"/>
                  </a:lnTo>
                  <a:lnTo>
                    <a:pt x="8892577" y="0"/>
                  </a:lnTo>
                  <a:lnTo>
                    <a:pt x="8914701" y="14997"/>
                  </a:lnTo>
                  <a:cubicBezTo>
                    <a:pt x="9941864" y="754641"/>
                    <a:pt x="10515600" y="2093192"/>
                    <a:pt x="10515600" y="3621656"/>
                  </a:cubicBezTo>
                  <a:cubicBezTo>
                    <a:pt x="10515600" y="4969131"/>
                    <a:pt x="9586875" y="5602839"/>
                    <a:pt x="8641250" y="6374814"/>
                  </a:cubicBezTo>
                  <a:cubicBezTo>
                    <a:pt x="8469047" y="6515397"/>
                    <a:pt x="8298420" y="6653108"/>
                    <a:pt x="8124602" y="6780599"/>
                  </a:cubicBezTo>
                  <a:lnTo>
                    <a:pt x="8012846" y="6858000"/>
                  </a:lnTo>
                  <a:lnTo>
                    <a:pt x="6226185" y="6858000"/>
                  </a:lnTo>
                  <a:lnTo>
                    <a:pt x="4607603" y="6858000"/>
                  </a:lnTo>
                  <a:lnTo>
                    <a:pt x="4595394" y="6858000"/>
                  </a:lnTo>
                  <a:lnTo>
                    <a:pt x="4424650" y="6858000"/>
                  </a:lnTo>
                  <a:lnTo>
                    <a:pt x="3721524" y="6858000"/>
                  </a:lnTo>
                  <a:lnTo>
                    <a:pt x="3678072" y="6858000"/>
                  </a:lnTo>
                  <a:lnTo>
                    <a:pt x="3387573" y="6858000"/>
                  </a:lnTo>
                  <a:lnTo>
                    <a:pt x="30395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Freeform: Shape 11">
              <a:extLst>
                <a:ext uri="{FF2B5EF4-FFF2-40B4-BE49-F238E27FC236}">
                  <a16:creationId xmlns:a16="http://schemas.microsoft.com/office/drawing/2014/main" id="{4E58012C-4DA3-4ED3-9500-41F9AF60B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0433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7" name="Freeform: Shape 12">
              <a:extLst>
                <a:ext uri="{FF2B5EF4-FFF2-40B4-BE49-F238E27FC236}">
                  <a16:creationId xmlns:a16="http://schemas.microsoft.com/office/drawing/2014/main" id="{59AC73F7-22BD-4C46-B368-3F03B8478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8432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5C99F96-8984-456F-BD66-5C019A651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5308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1B81E9A-7B25-AD6E-C1E7-B36B65A93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875" y="442913"/>
            <a:ext cx="6857365" cy="1344612"/>
          </a:xfrm>
        </p:spPr>
        <p:txBody>
          <a:bodyPr anchor="b">
            <a:normAutofit/>
          </a:bodyPr>
          <a:lstStyle/>
          <a:p>
            <a:r>
              <a:rPr lang="en-US" sz="3000" dirty="0"/>
              <a:t>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6E58B-989A-2050-B4C5-229A927FA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875" y="2312988"/>
            <a:ext cx="6857365" cy="3651250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1500" dirty="0"/>
              <a:t>Study: Binary Classification of Alzheimer's disease using MRI images and Support Vector Machine, 2021</a:t>
            </a:r>
          </a:p>
          <a:p>
            <a:pPr>
              <a:lnSpc>
                <a:spcPct val="130000"/>
              </a:lnSpc>
            </a:pPr>
            <a:r>
              <a:rPr lang="en-US" sz="1500" dirty="0"/>
              <a:t>Data: MRI images</a:t>
            </a:r>
          </a:p>
          <a:p>
            <a:pPr>
              <a:lnSpc>
                <a:spcPct val="130000"/>
              </a:lnSpc>
            </a:pPr>
            <a:r>
              <a:rPr lang="en-US" sz="1500" dirty="0"/>
              <a:t>Models: Support Vector Machine</a:t>
            </a:r>
          </a:p>
          <a:p>
            <a:pPr>
              <a:lnSpc>
                <a:spcPct val="130000"/>
              </a:lnSpc>
            </a:pPr>
            <a:r>
              <a:rPr lang="en-US" sz="1500" dirty="0"/>
              <a:t>Results: Accuracy of 84%</a:t>
            </a:r>
          </a:p>
        </p:txBody>
      </p:sp>
    </p:spTree>
    <p:extLst>
      <p:ext uri="{BB962C8B-B14F-4D97-AF65-F5344CB8AC3E}">
        <p14:creationId xmlns:p14="http://schemas.microsoft.com/office/powerpoint/2010/main" val="890101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A08AC-F796-409C-AD97-8B476289E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12B-4E9A-405C-9CE8-103254380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0853745" cy="6858000"/>
            <a:chOff x="-1" y="0"/>
            <a:chExt cx="10934058" cy="6858000"/>
          </a:xfrm>
        </p:grpSpPr>
        <p:sp>
          <p:nvSpPr>
            <p:cNvPr id="5" name="Freeform: Shape 10">
              <a:extLst>
                <a:ext uri="{FF2B5EF4-FFF2-40B4-BE49-F238E27FC236}">
                  <a16:creationId xmlns:a16="http://schemas.microsoft.com/office/drawing/2014/main" id="{027ED404-4912-4C80-B5EB-98E67EB26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0"/>
              <a:ext cx="10515600" cy="6858000"/>
            </a:xfrm>
            <a:custGeom>
              <a:avLst/>
              <a:gdLst>
                <a:gd name="connsiteX0" fmla="*/ 0 w 10515600"/>
                <a:gd name="connsiteY0" fmla="*/ 0 h 6858000"/>
                <a:gd name="connsiteX1" fmla="*/ 3039549 w 10515600"/>
                <a:gd name="connsiteY1" fmla="*/ 0 h 6858000"/>
                <a:gd name="connsiteX2" fmla="*/ 3387573 w 10515600"/>
                <a:gd name="connsiteY2" fmla="*/ 0 h 6858000"/>
                <a:gd name="connsiteX3" fmla="*/ 3678072 w 10515600"/>
                <a:gd name="connsiteY3" fmla="*/ 0 h 6858000"/>
                <a:gd name="connsiteX4" fmla="*/ 3721524 w 10515600"/>
                <a:gd name="connsiteY4" fmla="*/ 0 h 6858000"/>
                <a:gd name="connsiteX5" fmla="*/ 4595394 w 10515600"/>
                <a:gd name="connsiteY5" fmla="*/ 0 h 6858000"/>
                <a:gd name="connsiteX6" fmla="*/ 4607603 w 10515600"/>
                <a:gd name="connsiteY6" fmla="*/ 0 h 6858000"/>
                <a:gd name="connsiteX7" fmla="*/ 4733044 w 10515600"/>
                <a:gd name="connsiteY7" fmla="*/ 0 h 6858000"/>
                <a:gd name="connsiteX8" fmla="*/ 6226185 w 10515600"/>
                <a:gd name="connsiteY8" fmla="*/ 0 h 6858000"/>
                <a:gd name="connsiteX9" fmla="*/ 8892577 w 10515600"/>
                <a:gd name="connsiteY9" fmla="*/ 0 h 6858000"/>
                <a:gd name="connsiteX10" fmla="*/ 8914701 w 10515600"/>
                <a:gd name="connsiteY10" fmla="*/ 14997 h 6858000"/>
                <a:gd name="connsiteX11" fmla="*/ 10515600 w 10515600"/>
                <a:gd name="connsiteY11" fmla="*/ 3621656 h 6858000"/>
                <a:gd name="connsiteX12" fmla="*/ 8641250 w 10515600"/>
                <a:gd name="connsiteY12" fmla="*/ 6374814 h 6858000"/>
                <a:gd name="connsiteX13" fmla="*/ 8124602 w 10515600"/>
                <a:gd name="connsiteY13" fmla="*/ 6780599 h 6858000"/>
                <a:gd name="connsiteX14" fmla="*/ 8012846 w 10515600"/>
                <a:gd name="connsiteY14" fmla="*/ 6858000 h 6858000"/>
                <a:gd name="connsiteX15" fmla="*/ 6226185 w 10515600"/>
                <a:gd name="connsiteY15" fmla="*/ 6858000 h 6858000"/>
                <a:gd name="connsiteX16" fmla="*/ 4607603 w 10515600"/>
                <a:gd name="connsiteY16" fmla="*/ 6858000 h 6858000"/>
                <a:gd name="connsiteX17" fmla="*/ 4595394 w 10515600"/>
                <a:gd name="connsiteY17" fmla="*/ 6858000 h 6858000"/>
                <a:gd name="connsiteX18" fmla="*/ 4424650 w 10515600"/>
                <a:gd name="connsiteY18" fmla="*/ 6858000 h 6858000"/>
                <a:gd name="connsiteX19" fmla="*/ 3721524 w 10515600"/>
                <a:gd name="connsiteY19" fmla="*/ 6858000 h 6858000"/>
                <a:gd name="connsiteX20" fmla="*/ 3678072 w 10515600"/>
                <a:gd name="connsiteY20" fmla="*/ 6858000 h 6858000"/>
                <a:gd name="connsiteX21" fmla="*/ 3387573 w 10515600"/>
                <a:gd name="connsiteY21" fmla="*/ 6858000 h 6858000"/>
                <a:gd name="connsiteX22" fmla="*/ 3039549 w 10515600"/>
                <a:gd name="connsiteY22" fmla="*/ 6858000 h 6858000"/>
                <a:gd name="connsiteX23" fmla="*/ 0 w 10515600"/>
                <a:gd name="connsiteY2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15600" h="6858000">
                  <a:moveTo>
                    <a:pt x="0" y="0"/>
                  </a:moveTo>
                  <a:lnTo>
                    <a:pt x="3039549" y="0"/>
                  </a:lnTo>
                  <a:lnTo>
                    <a:pt x="3387573" y="0"/>
                  </a:lnTo>
                  <a:lnTo>
                    <a:pt x="3678072" y="0"/>
                  </a:lnTo>
                  <a:lnTo>
                    <a:pt x="3721524" y="0"/>
                  </a:lnTo>
                  <a:lnTo>
                    <a:pt x="4595394" y="0"/>
                  </a:lnTo>
                  <a:lnTo>
                    <a:pt x="4607603" y="0"/>
                  </a:lnTo>
                  <a:lnTo>
                    <a:pt x="4733044" y="0"/>
                  </a:lnTo>
                  <a:lnTo>
                    <a:pt x="6226185" y="0"/>
                  </a:lnTo>
                  <a:lnTo>
                    <a:pt x="8892577" y="0"/>
                  </a:lnTo>
                  <a:lnTo>
                    <a:pt x="8914701" y="14997"/>
                  </a:lnTo>
                  <a:cubicBezTo>
                    <a:pt x="9941864" y="754641"/>
                    <a:pt x="10515600" y="2093192"/>
                    <a:pt x="10515600" y="3621656"/>
                  </a:cubicBezTo>
                  <a:cubicBezTo>
                    <a:pt x="10515600" y="4969131"/>
                    <a:pt x="9586875" y="5602839"/>
                    <a:pt x="8641250" y="6374814"/>
                  </a:cubicBezTo>
                  <a:cubicBezTo>
                    <a:pt x="8469047" y="6515397"/>
                    <a:pt x="8298420" y="6653108"/>
                    <a:pt x="8124602" y="6780599"/>
                  </a:cubicBezTo>
                  <a:lnTo>
                    <a:pt x="8012846" y="6858000"/>
                  </a:lnTo>
                  <a:lnTo>
                    <a:pt x="6226185" y="6858000"/>
                  </a:lnTo>
                  <a:lnTo>
                    <a:pt x="4607603" y="6858000"/>
                  </a:lnTo>
                  <a:lnTo>
                    <a:pt x="4595394" y="6858000"/>
                  </a:lnTo>
                  <a:lnTo>
                    <a:pt x="4424650" y="6858000"/>
                  </a:lnTo>
                  <a:lnTo>
                    <a:pt x="3721524" y="6858000"/>
                  </a:lnTo>
                  <a:lnTo>
                    <a:pt x="3678072" y="6858000"/>
                  </a:lnTo>
                  <a:lnTo>
                    <a:pt x="3387573" y="6858000"/>
                  </a:lnTo>
                  <a:lnTo>
                    <a:pt x="30395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Freeform: Shape 11">
              <a:extLst>
                <a:ext uri="{FF2B5EF4-FFF2-40B4-BE49-F238E27FC236}">
                  <a16:creationId xmlns:a16="http://schemas.microsoft.com/office/drawing/2014/main" id="{4E58012C-4DA3-4ED3-9500-41F9AF60B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0433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7" name="Freeform: Shape 12">
              <a:extLst>
                <a:ext uri="{FF2B5EF4-FFF2-40B4-BE49-F238E27FC236}">
                  <a16:creationId xmlns:a16="http://schemas.microsoft.com/office/drawing/2014/main" id="{59AC73F7-22BD-4C46-B368-3F03B8478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8432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5C99F96-8984-456F-BD66-5C019A651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5308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1B81E9A-7B25-AD6E-C1E7-B36B65A93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875" y="442913"/>
            <a:ext cx="6857365" cy="1344612"/>
          </a:xfrm>
        </p:spPr>
        <p:txBody>
          <a:bodyPr anchor="b">
            <a:normAutofit/>
          </a:bodyPr>
          <a:lstStyle/>
          <a:p>
            <a:r>
              <a:rPr lang="en-US" sz="3000" dirty="0"/>
              <a:t>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6E58B-989A-2050-B4C5-229A927FA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875" y="2312988"/>
            <a:ext cx="6857365" cy="3651250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1500" dirty="0"/>
              <a:t>Study: Alzheimer’s Disease Detection from Brain MRI Data using Deep Learning Techniques, 2021</a:t>
            </a:r>
          </a:p>
          <a:p>
            <a:pPr>
              <a:lnSpc>
                <a:spcPct val="130000"/>
              </a:lnSpc>
            </a:pPr>
            <a:r>
              <a:rPr lang="en-US" sz="1500" dirty="0"/>
              <a:t>Data: MRI images</a:t>
            </a:r>
          </a:p>
          <a:p>
            <a:pPr>
              <a:lnSpc>
                <a:spcPct val="130000"/>
              </a:lnSpc>
            </a:pPr>
            <a:r>
              <a:rPr lang="en-US" sz="1500" dirty="0"/>
              <a:t>Models: DenseNet121, </a:t>
            </a:r>
            <a:r>
              <a:rPr lang="en-US" sz="1500" dirty="0" err="1"/>
              <a:t>MobileNet</a:t>
            </a:r>
            <a:r>
              <a:rPr lang="en-US" sz="1500" dirty="0"/>
              <a:t>, </a:t>
            </a:r>
            <a:r>
              <a:rPr lang="en-US" sz="1500" dirty="0" err="1"/>
              <a:t>Xception</a:t>
            </a:r>
            <a:r>
              <a:rPr lang="en-US" sz="1500" dirty="0"/>
              <a:t>, Inception-V3</a:t>
            </a:r>
          </a:p>
          <a:p>
            <a:pPr>
              <a:lnSpc>
                <a:spcPct val="130000"/>
              </a:lnSpc>
            </a:pPr>
            <a:r>
              <a:rPr lang="en-US" sz="1500" dirty="0"/>
              <a:t>Results: Accuracy of 91% with DenseNet121</a:t>
            </a:r>
          </a:p>
        </p:txBody>
      </p:sp>
    </p:spTree>
    <p:extLst>
      <p:ext uri="{BB962C8B-B14F-4D97-AF65-F5344CB8AC3E}">
        <p14:creationId xmlns:p14="http://schemas.microsoft.com/office/powerpoint/2010/main" val="218143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30127AE-B29E-4FDF-99D2-A2F1E7003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7FC6A8B-34F9-40FB-AA2D-E34168F52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CBD99B-355C-81A6-A4EC-74DE6F051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218" y="1074977"/>
            <a:ext cx="4336645" cy="1101032"/>
          </a:xfrm>
        </p:spPr>
        <p:txBody>
          <a:bodyPr vert="horz" lIns="109728" tIns="109728" rIns="109728" bIns="91440" rtlCol="0" anchor="ctr"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3200" dirty="0"/>
              <a:t>Project Overview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4D684F8-91BF-481C-A965-722756A38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308533" y="0"/>
            <a:ext cx="7883467" cy="6858000"/>
            <a:chOff x="0" y="0"/>
            <a:chExt cx="7883467" cy="6858000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5DF7B3C-29EF-4ADC-BFDC-C3A038AC43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7475746" cy="6858000"/>
            </a:xfrm>
            <a:custGeom>
              <a:avLst/>
              <a:gdLst>
                <a:gd name="connsiteX0" fmla="*/ 0 w 7475746"/>
                <a:gd name="connsiteY0" fmla="*/ 0 h 6858000"/>
                <a:gd name="connsiteX1" fmla="*/ 5859459 w 7475746"/>
                <a:gd name="connsiteY1" fmla="*/ 0 h 6858000"/>
                <a:gd name="connsiteX2" fmla="*/ 5874848 w 7475746"/>
                <a:gd name="connsiteY2" fmla="*/ 10445 h 6858000"/>
                <a:gd name="connsiteX3" fmla="*/ 7475746 w 7475746"/>
                <a:gd name="connsiteY3" fmla="*/ 3621913 h 6858000"/>
                <a:gd name="connsiteX4" fmla="*/ 5601397 w 7475746"/>
                <a:gd name="connsiteY4" fmla="*/ 6378742 h 6858000"/>
                <a:gd name="connsiteX5" fmla="*/ 5084748 w 7475746"/>
                <a:gd name="connsiteY5" fmla="*/ 6785068 h 6858000"/>
                <a:gd name="connsiteX6" fmla="*/ 4979585 w 7475746"/>
                <a:gd name="connsiteY6" fmla="*/ 6858000 h 6858000"/>
                <a:gd name="connsiteX7" fmla="*/ 0 w 7475746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475746" h="6858000">
                  <a:moveTo>
                    <a:pt x="0" y="0"/>
                  </a:moveTo>
                  <a:lnTo>
                    <a:pt x="5859459" y="0"/>
                  </a:lnTo>
                  <a:lnTo>
                    <a:pt x="5874848" y="10445"/>
                  </a:lnTo>
                  <a:cubicBezTo>
                    <a:pt x="6902010" y="751075"/>
                    <a:pt x="7475746" y="2091411"/>
                    <a:pt x="7475746" y="3621913"/>
                  </a:cubicBezTo>
                  <a:cubicBezTo>
                    <a:pt x="7475746" y="4971185"/>
                    <a:pt x="6547021" y="5605738"/>
                    <a:pt x="5601397" y="6378742"/>
                  </a:cubicBezTo>
                  <a:cubicBezTo>
                    <a:pt x="5429193" y="6519512"/>
                    <a:pt x="5258566" y="6657407"/>
                    <a:pt x="5084748" y="6785068"/>
                  </a:cubicBezTo>
                  <a:lnTo>
                    <a:pt x="4979585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0289037-6999-491E-AA63-CC1C3CBBF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5374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97CF6DF-9FF9-4D10-B338-0BEFC0AA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3373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0E3A3FFE-9176-C823-ABEC-45127308B941}"/>
              </a:ext>
            </a:extLst>
          </p:cNvPr>
          <p:cNvGrpSpPr/>
          <p:nvPr/>
        </p:nvGrpSpPr>
        <p:grpSpPr>
          <a:xfrm>
            <a:off x="6685404" y="312148"/>
            <a:ext cx="3938252" cy="5863969"/>
            <a:chOff x="4009226" y="341103"/>
            <a:chExt cx="3938252" cy="5863969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254D7B0-1542-74F8-CAB4-E32A1843A56E}"/>
                </a:ext>
              </a:extLst>
            </p:cNvPr>
            <p:cNvGrpSpPr/>
            <p:nvPr/>
          </p:nvGrpSpPr>
          <p:grpSpPr>
            <a:xfrm>
              <a:off x="4009226" y="341103"/>
              <a:ext cx="3938252" cy="5863969"/>
              <a:chOff x="4009226" y="341103"/>
              <a:chExt cx="3938252" cy="5863969"/>
            </a:xfrm>
          </p:grpSpPr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37F3965D-8084-F4D5-190F-9555706BC155}"/>
                  </a:ext>
                </a:extLst>
              </p:cNvPr>
              <p:cNvSpPr/>
              <p:nvPr/>
            </p:nvSpPr>
            <p:spPr>
              <a:xfrm>
                <a:off x="5340485" y="341103"/>
                <a:ext cx="1209402" cy="990303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Images</a:t>
                </a:r>
              </a:p>
            </p:txBody>
          </p:sp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BCF1BF07-CF2B-DF45-83FB-28978E11BB4A}"/>
                  </a:ext>
                </a:extLst>
              </p:cNvPr>
              <p:cNvSpPr/>
              <p:nvPr/>
            </p:nvSpPr>
            <p:spPr>
              <a:xfrm>
                <a:off x="4651303" y="1580322"/>
                <a:ext cx="1209401" cy="1132850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Apache Spark</a:t>
                </a:r>
              </a:p>
            </p:txBody>
          </p:sp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90D493FA-25CC-6CD1-6007-A7DC11D57A97}"/>
                  </a:ext>
                </a:extLst>
              </p:cNvPr>
              <p:cNvSpPr/>
              <p:nvPr/>
            </p:nvSpPr>
            <p:spPr>
              <a:xfrm>
                <a:off x="6096000" y="1580322"/>
                <a:ext cx="1209401" cy="1132850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GCP</a:t>
                </a:r>
              </a:p>
            </p:txBody>
          </p:sp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AAB399F5-397F-CA87-02B4-854D737CC894}"/>
                  </a:ext>
                </a:extLst>
              </p:cNvPr>
              <p:cNvSpPr/>
              <p:nvPr/>
            </p:nvSpPr>
            <p:spPr>
              <a:xfrm>
                <a:off x="4009226" y="2962087"/>
                <a:ext cx="1851478" cy="566425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Preprocess</a:t>
                </a:r>
              </a:p>
            </p:txBody>
          </p:sp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DAC27232-ED63-22EA-30EF-F5E345DCF6C8}"/>
                  </a:ext>
                </a:extLst>
              </p:cNvPr>
              <p:cNvSpPr/>
              <p:nvPr/>
            </p:nvSpPr>
            <p:spPr>
              <a:xfrm>
                <a:off x="4009226" y="3712981"/>
                <a:ext cx="1851478" cy="566425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Feature Data</a:t>
                </a:r>
              </a:p>
            </p:txBody>
          </p:sp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354ABD04-8FD2-B28A-B6E7-FA537571B758}"/>
                  </a:ext>
                </a:extLst>
              </p:cNvPr>
              <p:cNvSpPr/>
              <p:nvPr/>
            </p:nvSpPr>
            <p:spPr>
              <a:xfrm>
                <a:off x="4009226" y="4463875"/>
                <a:ext cx="1851478" cy="566425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Model</a:t>
                </a:r>
              </a:p>
            </p:txBody>
          </p:sp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64BE005A-23DC-25D1-9B19-F7396C08D5D0}"/>
                  </a:ext>
                </a:extLst>
              </p:cNvPr>
              <p:cNvSpPr/>
              <p:nvPr/>
            </p:nvSpPr>
            <p:spPr>
              <a:xfrm>
                <a:off x="6096000" y="2962087"/>
                <a:ext cx="1851478" cy="566425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Preprocess</a:t>
                </a:r>
              </a:p>
            </p:txBody>
          </p:sp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2DF631BB-9284-6821-D771-70CC428248AD}"/>
                  </a:ext>
                </a:extLst>
              </p:cNvPr>
              <p:cNvSpPr/>
              <p:nvPr/>
            </p:nvSpPr>
            <p:spPr>
              <a:xfrm>
                <a:off x="6096000" y="3712981"/>
                <a:ext cx="1851478" cy="566425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Feature Data</a:t>
                </a:r>
              </a:p>
            </p:txBody>
          </p:sp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6FE13374-EF7F-06EE-5B27-24D0CEE49D34}"/>
                  </a:ext>
                </a:extLst>
              </p:cNvPr>
              <p:cNvSpPr/>
              <p:nvPr/>
            </p:nvSpPr>
            <p:spPr>
              <a:xfrm>
                <a:off x="6096000" y="4463875"/>
                <a:ext cx="1851478" cy="566425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Model</a:t>
                </a:r>
              </a:p>
            </p:txBody>
          </p:sp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14D084F2-7AF8-1605-0A36-E0B6F2848778}"/>
                  </a:ext>
                </a:extLst>
              </p:cNvPr>
              <p:cNvSpPr/>
              <p:nvPr/>
            </p:nvSpPr>
            <p:spPr>
              <a:xfrm>
                <a:off x="5265078" y="5214769"/>
                <a:ext cx="1360216" cy="990303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Compare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944F68B-4946-157B-7827-F0B7E2A5D84C}"/>
                </a:ext>
              </a:extLst>
            </p:cNvPr>
            <p:cNvGrpSpPr/>
            <p:nvPr/>
          </p:nvGrpSpPr>
          <p:grpSpPr>
            <a:xfrm>
              <a:off x="4934965" y="1331406"/>
              <a:ext cx="2086774" cy="3883363"/>
              <a:chOff x="4934965" y="1331406"/>
              <a:chExt cx="2086774" cy="3883363"/>
            </a:xfrm>
          </p:grpSpPr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7E1DC2EB-970C-CBB0-E43C-E8193924092F}"/>
                  </a:ext>
                </a:extLst>
              </p:cNvPr>
              <p:cNvCxnSpPr>
                <a:cxnSpLocks/>
                <a:stCxn id="24" idx="2"/>
                <a:endCxn id="25" idx="0"/>
              </p:cNvCxnSpPr>
              <p:nvPr/>
            </p:nvCxnSpPr>
            <p:spPr>
              <a:xfrm flipH="1">
                <a:off x="5256004" y="1331406"/>
                <a:ext cx="689182" cy="24891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99FE50C9-544A-01B4-F592-3EB1410F4399}"/>
                  </a:ext>
                </a:extLst>
              </p:cNvPr>
              <p:cNvCxnSpPr>
                <a:cxnSpLocks/>
                <a:stCxn id="24" idx="2"/>
                <a:endCxn id="26" idx="0"/>
              </p:cNvCxnSpPr>
              <p:nvPr/>
            </p:nvCxnSpPr>
            <p:spPr>
              <a:xfrm>
                <a:off x="5945186" y="1331406"/>
                <a:ext cx="755515" cy="24891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0329A356-36A5-478B-3BAF-43AD48DEEAEA}"/>
                  </a:ext>
                </a:extLst>
              </p:cNvPr>
              <p:cNvCxnSpPr>
                <a:stCxn id="25" idx="2"/>
                <a:endCxn id="27" idx="0"/>
              </p:cNvCxnSpPr>
              <p:nvPr/>
            </p:nvCxnSpPr>
            <p:spPr>
              <a:xfrm flipH="1">
                <a:off x="4934965" y="2713172"/>
                <a:ext cx="321039" cy="24891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A58DD093-3A89-A5DB-18EC-06108D5BC3BD}"/>
                  </a:ext>
                </a:extLst>
              </p:cNvPr>
              <p:cNvCxnSpPr>
                <a:stCxn id="27" idx="2"/>
                <a:endCxn id="28" idx="0"/>
              </p:cNvCxnSpPr>
              <p:nvPr/>
            </p:nvCxnSpPr>
            <p:spPr>
              <a:xfrm>
                <a:off x="4934965" y="3528512"/>
                <a:ext cx="0" cy="18446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CFAD5AF6-95B8-FCFF-D5D3-233758C23CC2}"/>
                  </a:ext>
                </a:extLst>
              </p:cNvPr>
              <p:cNvCxnSpPr>
                <a:stCxn id="28" idx="2"/>
                <a:endCxn id="29" idx="0"/>
              </p:cNvCxnSpPr>
              <p:nvPr/>
            </p:nvCxnSpPr>
            <p:spPr>
              <a:xfrm>
                <a:off x="4934965" y="4279406"/>
                <a:ext cx="0" cy="18446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F6627EBD-2D8F-1CCB-D45A-F1E023299D4D}"/>
                  </a:ext>
                </a:extLst>
              </p:cNvPr>
              <p:cNvCxnSpPr>
                <a:stCxn id="26" idx="2"/>
                <a:endCxn id="30" idx="0"/>
              </p:cNvCxnSpPr>
              <p:nvPr/>
            </p:nvCxnSpPr>
            <p:spPr>
              <a:xfrm>
                <a:off x="6700701" y="2713172"/>
                <a:ext cx="321038" cy="24891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44C27178-0B52-CD2D-8B04-E6CCE6567742}"/>
                  </a:ext>
                </a:extLst>
              </p:cNvPr>
              <p:cNvCxnSpPr>
                <a:stCxn id="30" idx="2"/>
                <a:endCxn id="31" idx="0"/>
              </p:cNvCxnSpPr>
              <p:nvPr/>
            </p:nvCxnSpPr>
            <p:spPr>
              <a:xfrm>
                <a:off x="7021739" y="3528512"/>
                <a:ext cx="0" cy="18446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1D50FB5D-10C2-D443-E148-E8796B02B48F}"/>
                  </a:ext>
                </a:extLst>
              </p:cNvPr>
              <p:cNvCxnSpPr>
                <a:stCxn id="31" idx="2"/>
                <a:endCxn id="32" idx="0"/>
              </p:cNvCxnSpPr>
              <p:nvPr/>
            </p:nvCxnSpPr>
            <p:spPr>
              <a:xfrm>
                <a:off x="7021739" y="4279406"/>
                <a:ext cx="0" cy="18446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C4D16FDE-7AB3-C350-7584-252A986F347E}"/>
                  </a:ext>
                </a:extLst>
              </p:cNvPr>
              <p:cNvCxnSpPr>
                <a:stCxn id="29" idx="2"/>
                <a:endCxn id="33" idx="0"/>
              </p:cNvCxnSpPr>
              <p:nvPr/>
            </p:nvCxnSpPr>
            <p:spPr>
              <a:xfrm>
                <a:off x="4934965" y="5030300"/>
                <a:ext cx="1010221" cy="18446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B10B7F66-B72F-3958-841B-FE805633298F}"/>
                  </a:ext>
                </a:extLst>
              </p:cNvPr>
              <p:cNvCxnSpPr>
                <a:stCxn id="32" idx="2"/>
                <a:endCxn id="33" idx="0"/>
              </p:cNvCxnSpPr>
              <p:nvPr/>
            </p:nvCxnSpPr>
            <p:spPr>
              <a:xfrm flipH="1">
                <a:off x="5945186" y="5030300"/>
                <a:ext cx="1076553" cy="18446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8A4FAB3-D6B8-B8E2-C850-36C8D56A31F5}"/>
              </a:ext>
            </a:extLst>
          </p:cNvPr>
          <p:cNvSpPr txBox="1"/>
          <p:nvPr/>
        </p:nvSpPr>
        <p:spPr>
          <a:xfrm>
            <a:off x="513887" y="2428301"/>
            <a:ext cx="35976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Apache Spark SVM, compare local vs. in </a:t>
            </a:r>
            <a:r>
              <a:rPr lang="en-US" dirty="0" err="1"/>
              <a:t>DataProc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TensorFlow CNN, compare local vs. in GCP</a:t>
            </a:r>
          </a:p>
        </p:txBody>
      </p:sp>
    </p:spTree>
    <p:extLst>
      <p:ext uri="{BB962C8B-B14F-4D97-AF65-F5344CB8AC3E}">
        <p14:creationId xmlns:p14="http://schemas.microsoft.com/office/powerpoint/2010/main" val="3159097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8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6AC944-5988-D417-A024-218300DE6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518" y="442913"/>
            <a:ext cx="5183986" cy="1639888"/>
          </a:xfrm>
        </p:spPr>
        <p:txBody>
          <a:bodyPr anchor="b">
            <a:normAutofit/>
          </a:bodyPr>
          <a:lstStyle/>
          <a:p>
            <a:r>
              <a:rPr lang="en-US"/>
              <a:t>Kaggle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9F5BF-C0F7-F49E-3A36-C650FFB17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2519" y="2312988"/>
            <a:ext cx="5183986" cy="365125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hlinkClick r:id="rId3"/>
              </a:rPr>
              <a:t>https://www.kaggle.com/datasets/tourist55/alzheimers-dataset-4-class-of-images</a:t>
            </a:r>
            <a:endParaRPr lang="en-US" b="0" i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6400 images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3200 dementia-negative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3200 dementia-positive</a:t>
            </a:r>
          </a:p>
        </p:txBody>
      </p:sp>
      <p:sp>
        <p:nvSpPr>
          <p:cNvPr id="28" name="Freeform: Shape 20">
            <a:extLst>
              <a:ext uri="{FF2B5EF4-FFF2-40B4-BE49-F238E27FC236}">
                <a16:creationId xmlns:a16="http://schemas.microsoft.com/office/drawing/2014/main" id="{5871FC61-DD4E-47D4-81FD-8A7E7D12B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: Shape 22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05773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0" name="Freeform: Shape 24">
            <a:extLst>
              <a:ext uri="{FF2B5EF4-FFF2-40B4-BE49-F238E27FC236}">
                <a16:creationId xmlns:a16="http://schemas.microsoft.com/office/drawing/2014/main" id="{55C54A75-E44A-4147-B9D0-FF46CFD31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9069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Picture 4" descr="A picture containing invertebrate, gear&#10;&#10;Description automatically generated">
            <a:extLst>
              <a:ext uri="{FF2B5EF4-FFF2-40B4-BE49-F238E27FC236}">
                <a16:creationId xmlns:a16="http://schemas.microsoft.com/office/drawing/2014/main" id="{09E5BA73-FF78-046F-6EEA-A90BBF6D48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017" y="1853995"/>
            <a:ext cx="2665392" cy="315001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7911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B81E9A-7B25-AD6E-C1E7-B36B65A93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518" y="442913"/>
            <a:ext cx="5183986" cy="1639888"/>
          </a:xfrm>
        </p:spPr>
        <p:txBody>
          <a:bodyPr anchor="b">
            <a:normAutofit/>
          </a:bodyPr>
          <a:lstStyle/>
          <a:p>
            <a:r>
              <a:rPr lang="en-US"/>
              <a:t>Image Processing</a:t>
            </a:r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0D2552E3-17C3-6DAB-2E3A-AE5AEF235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387" y="2082801"/>
            <a:ext cx="5641738" cy="365125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Image stored as bytes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pixel consists of 1 byte (8 bits) for a black-and-white image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8 bits represents 2</a:t>
            </a:r>
            <a:r>
              <a:rPr lang="en-US" baseline="30000" dirty="0"/>
              <a:t>8</a:t>
            </a:r>
            <a:r>
              <a:rPr lang="en-US" dirty="0"/>
              <a:t> = 256 tonal levels (Black 0 – White 255)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Hexadecimal -&gt; Decimal                    00 = 0                                          ff = 255</a:t>
            </a:r>
          </a:p>
        </p:txBody>
      </p:sp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id="{5871FC61-DD4E-47D4-81FD-8A7E7D12B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37" name="Freeform: Shape 1036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05773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039" name="Freeform: Shape 1038">
            <a:extLst>
              <a:ext uri="{FF2B5EF4-FFF2-40B4-BE49-F238E27FC236}">
                <a16:creationId xmlns:a16="http://schemas.microsoft.com/office/drawing/2014/main" id="{55C54A75-E44A-4147-B9D0-FF46CFD31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9069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1026" name="Picture 2" descr="Pixels">
            <a:extLst>
              <a:ext uri="{FF2B5EF4-FFF2-40B4-BE49-F238E27FC236}">
                <a16:creationId xmlns:a16="http://schemas.microsoft.com/office/drawing/2014/main" id="{966823ED-A91D-4E4A-383C-D8FC905AFA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38337" y="632437"/>
            <a:ext cx="4158804" cy="5331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6431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93B4D24-F4A8-4141-A20A-E0575D199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CCEEF8A-4A3A-4B35-AA57-D804767F5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0"/>
            <a:ext cx="12191696" cy="6170490"/>
            <a:chOff x="-2" y="0"/>
            <a:chExt cx="12191696" cy="617049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5A741C2-AB82-4BF5-9324-5D0B56A3D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3167675" y="-3167677"/>
              <a:ext cx="5856341" cy="12191695"/>
            </a:xfrm>
            <a:custGeom>
              <a:avLst/>
              <a:gdLst>
                <a:gd name="connsiteX0" fmla="*/ 0 w 5856341"/>
                <a:gd name="connsiteY0" fmla="*/ 12191695 h 12191695"/>
                <a:gd name="connsiteX1" fmla="*/ 0 w 5856341"/>
                <a:gd name="connsiteY1" fmla="*/ 0 h 12191695"/>
                <a:gd name="connsiteX2" fmla="*/ 243849 w 5856341"/>
                <a:gd name="connsiteY2" fmla="*/ 0 h 12191695"/>
                <a:gd name="connsiteX3" fmla="*/ 505121 w 5856341"/>
                <a:gd name="connsiteY3" fmla="*/ 0 h 12191695"/>
                <a:gd name="connsiteX4" fmla="*/ 723207 w 5856341"/>
                <a:gd name="connsiteY4" fmla="*/ 0 h 12191695"/>
                <a:gd name="connsiteX5" fmla="*/ 755828 w 5856341"/>
                <a:gd name="connsiteY5" fmla="*/ 0 h 12191695"/>
                <a:gd name="connsiteX6" fmla="*/ 1411868 w 5856341"/>
                <a:gd name="connsiteY6" fmla="*/ 0 h 12191695"/>
                <a:gd name="connsiteX7" fmla="*/ 1421034 w 5856341"/>
                <a:gd name="connsiteY7" fmla="*/ 0 h 12191695"/>
                <a:gd name="connsiteX8" fmla="*/ 1515206 w 5856341"/>
                <a:gd name="connsiteY8" fmla="*/ 0 h 12191695"/>
                <a:gd name="connsiteX9" fmla="*/ 2636151 w 5856341"/>
                <a:gd name="connsiteY9" fmla="*/ 0 h 12191695"/>
                <a:gd name="connsiteX10" fmla="*/ 4637890 w 5856341"/>
                <a:gd name="connsiteY10" fmla="*/ 0 h 12191695"/>
                <a:gd name="connsiteX11" fmla="*/ 4654499 w 5856341"/>
                <a:gd name="connsiteY11" fmla="*/ 26661 h 12191695"/>
                <a:gd name="connsiteX12" fmla="*/ 5856341 w 5856341"/>
                <a:gd name="connsiteY12" fmla="*/ 6438338 h 12191695"/>
                <a:gd name="connsiteX13" fmla="*/ 4449211 w 5856341"/>
                <a:gd name="connsiteY13" fmla="*/ 11332719 h 12191695"/>
                <a:gd name="connsiteX14" fmla="*/ 4061349 w 5856341"/>
                <a:gd name="connsiteY14" fmla="*/ 12054097 h 12191695"/>
                <a:gd name="connsiteX15" fmla="*/ 3977450 w 5856341"/>
                <a:gd name="connsiteY15" fmla="*/ 12191695 h 12191695"/>
                <a:gd name="connsiteX16" fmla="*/ 2636151 w 5856341"/>
                <a:gd name="connsiteY16" fmla="*/ 12191695 h 12191695"/>
                <a:gd name="connsiteX17" fmla="*/ 1421034 w 5856341"/>
                <a:gd name="connsiteY17" fmla="*/ 12191695 h 12191695"/>
                <a:gd name="connsiteX18" fmla="*/ 1411868 w 5856341"/>
                <a:gd name="connsiteY18" fmla="*/ 12191695 h 12191695"/>
                <a:gd name="connsiteX19" fmla="*/ 1283685 w 5856341"/>
                <a:gd name="connsiteY19" fmla="*/ 12191695 h 12191695"/>
                <a:gd name="connsiteX20" fmla="*/ 755828 w 5856341"/>
                <a:gd name="connsiteY20" fmla="*/ 12191695 h 12191695"/>
                <a:gd name="connsiteX21" fmla="*/ 723207 w 5856341"/>
                <a:gd name="connsiteY21" fmla="*/ 12191695 h 12191695"/>
                <a:gd name="connsiteX22" fmla="*/ 505121 w 5856341"/>
                <a:gd name="connsiteY22" fmla="*/ 12191695 h 12191695"/>
                <a:gd name="connsiteX23" fmla="*/ 243849 w 5856341"/>
                <a:gd name="connsiteY23" fmla="*/ 12191695 h 12191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856341" h="12191695">
                  <a:moveTo>
                    <a:pt x="0" y="12191695"/>
                  </a:moveTo>
                  <a:lnTo>
                    <a:pt x="0" y="0"/>
                  </a:lnTo>
                  <a:lnTo>
                    <a:pt x="243849" y="0"/>
                  </a:lnTo>
                  <a:lnTo>
                    <a:pt x="505121" y="0"/>
                  </a:lnTo>
                  <a:lnTo>
                    <a:pt x="723207" y="0"/>
                  </a:lnTo>
                  <a:lnTo>
                    <a:pt x="755828" y="0"/>
                  </a:lnTo>
                  <a:lnTo>
                    <a:pt x="1411868" y="0"/>
                  </a:lnTo>
                  <a:lnTo>
                    <a:pt x="1421034" y="0"/>
                  </a:lnTo>
                  <a:lnTo>
                    <a:pt x="1515206" y="0"/>
                  </a:lnTo>
                  <a:lnTo>
                    <a:pt x="2636151" y="0"/>
                  </a:lnTo>
                  <a:lnTo>
                    <a:pt x="4637890" y="0"/>
                  </a:lnTo>
                  <a:lnTo>
                    <a:pt x="4654499" y="26661"/>
                  </a:lnTo>
                  <a:cubicBezTo>
                    <a:pt x="5425621" y="1341551"/>
                    <a:pt x="5856341" y="3721137"/>
                    <a:pt x="5856341" y="6438338"/>
                  </a:cubicBezTo>
                  <a:cubicBezTo>
                    <a:pt x="5856341" y="8833790"/>
                    <a:pt x="5159120" y="9960353"/>
                    <a:pt x="4449211" y="11332719"/>
                  </a:cubicBezTo>
                  <a:cubicBezTo>
                    <a:pt x="4319934" y="11582638"/>
                    <a:pt x="4191839" y="11827452"/>
                    <a:pt x="4061349" y="12054097"/>
                  </a:cubicBezTo>
                  <a:lnTo>
                    <a:pt x="3977450" y="12191695"/>
                  </a:lnTo>
                  <a:lnTo>
                    <a:pt x="2636151" y="12191695"/>
                  </a:lnTo>
                  <a:lnTo>
                    <a:pt x="1421034" y="12191695"/>
                  </a:lnTo>
                  <a:lnTo>
                    <a:pt x="1411868" y="12191695"/>
                  </a:lnTo>
                  <a:lnTo>
                    <a:pt x="1283685" y="12191695"/>
                  </a:lnTo>
                  <a:lnTo>
                    <a:pt x="755828" y="12191695"/>
                  </a:lnTo>
                  <a:lnTo>
                    <a:pt x="723207" y="12191695"/>
                  </a:lnTo>
                  <a:lnTo>
                    <a:pt x="505121" y="12191695"/>
                  </a:lnTo>
                  <a:lnTo>
                    <a:pt x="243849" y="12191695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CD46807-BF17-4E5D-90A8-A062604C0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146277" y="-874927"/>
              <a:ext cx="1899138" cy="12191695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23926DB-76C8-474A-B5FB-F43C59E33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143758" y="-1037574"/>
              <a:ext cx="1904176" cy="12191695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C1F5347-E00A-4E12-AC11-18E0B1AF2D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247015" y="-1314429"/>
              <a:ext cx="1697663" cy="12191695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76AC944-5988-D417-A024-218300DE6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392" y="442913"/>
            <a:ext cx="8458367" cy="1344612"/>
          </a:xfrm>
        </p:spPr>
        <p:txBody>
          <a:bodyPr anchor="b">
            <a:normAutofit/>
          </a:bodyPr>
          <a:lstStyle/>
          <a:p>
            <a:r>
              <a:rPr lang="en-US" sz="3200" dirty="0"/>
              <a:t>Loading Images in Apache Spark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9F5BF-C0F7-F49E-3A36-C650FFB17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8296" y="2107096"/>
            <a:ext cx="8909050" cy="284656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 err="1">
                <a:solidFill>
                  <a:srgbClr val="292929"/>
                </a:solidFill>
                <a:effectLst/>
              </a:rPr>
              <a:t>df</a:t>
            </a:r>
            <a:r>
              <a:rPr lang="en-US" sz="1400" b="0" i="0" dirty="0">
                <a:solidFill>
                  <a:srgbClr val="292929"/>
                </a:solidFill>
                <a:effectLst/>
              </a:rPr>
              <a:t> = </a:t>
            </a:r>
            <a:r>
              <a:rPr lang="en-US" sz="1400" b="0" i="0" dirty="0" err="1">
                <a:solidFill>
                  <a:srgbClr val="292929"/>
                </a:solidFill>
                <a:effectLst/>
              </a:rPr>
              <a:t>spark.read.format</a:t>
            </a:r>
            <a:r>
              <a:rPr lang="en-US" sz="1400" b="0" i="0" dirty="0">
                <a:solidFill>
                  <a:srgbClr val="292929"/>
                </a:solidFill>
                <a:effectLst/>
              </a:rPr>
              <a:t>("image")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292929"/>
                </a:solidFill>
              </a:rPr>
              <a:t>Origin: file path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292929"/>
                </a:solidFill>
                <a:effectLst/>
              </a:rPr>
              <a:t>Width, Height, </a:t>
            </a:r>
            <a:r>
              <a:rPr lang="en-US" sz="1400" b="0" i="0" dirty="0" err="1">
                <a:solidFill>
                  <a:srgbClr val="292929"/>
                </a:solidFill>
                <a:effectLst/>
              </a:rPr>
              <a:t>nChannels</a:t>
            </a:r>
            <a:endParaRPr lang="en-US" sz="1400" b="0" i="0" dirty="0">
              <a:solidFill>
                <a:srgbClr val="292929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292929"/>
                </a:solidFill>
              </a:rPr>
              <a:t>Mode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292929"/>
                </a:solidFill>
              </a:rPr>
              <a:t>Data: </a:t>
            </a:r>
            <a:r>
              <a:rPr lang="en-US" sz="1400" b="0" i="0" dirty="0">
                <a:solidFill>
                  <a:srgbClr val="1D1F22"/>
                </a:solidFill>
                <a:effectLst/>
              </a:rPr>
              <a:t>Image bytes</a:t>
            </a:r>
            <a:endParaRPr lang="en-US" sz="1400" dirty="0">
              <a:solidFill>
                <a:srgbClr val="292929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292929"/>
                </a:solidFill>
              </a:rPr>
              <a:t>Label: 0 or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0" i="0" dirty="0">
              <a:solidFill>
                <a:srgbClr val="292929"/>
              </a:solidFill>
              <a:effectLst/>
            </a:endParaRPr>
          </a:p>
        </p:txBody>
      </p: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C37D3F4-C4C8-002F-63B7-7516888F391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334"/>
          <a:stretch/>
        </p:blipFill>
        <p:spPr>
          <a:xfrm>
            <a:off x="5488575" y="1787525"/>
            <a:ext cx="6287882" cy="37246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F6447FB-32BF-B7D3-D896-BEAD2F41C375}"/>
              </a:ext>
            </a:extLst>
          </p:cNvPr>
          <p:cNvSpPr txBox="1"/>
          <p:nvPr/>
        </p:nvSpPr>
        <p:spPr>
          <a:xfrm>
            <a:off x="7655669" y="6522566"/>
            <a:ext cx="47470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https://spark.apache.org/docs/latest/ml-datasource.html</a:t>
            </a:r>
          </a:p>
        </p:txBody>
      </p:sp>
    </p:spTree>
    <p:extLst>
      <p:ext uri="{BB962C8B-B14F-4D97-AF65-F5344CB8AC3E}">
        <p14:creationId xmlns:p14="http://schemas.microsoft.com/office/powerpoint/2010/main" val="2508154648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1015</TotalTime>
  <Words>617</Words>
  <Application>Microsoft Office PowerPoint</Application>
  <PresentationFormat>Widescreen</PresentationFormat>
  <Paragraphs>89</Paragraphs>
  <Slides>17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Meiryo</vt:lpstr>
      <vt:lpstr>Arial</vt:lpstr>
      <vt:lpstr>Calibri</vt:lpstr>
      <vt:lpstr>Corbel</vt:lpstr>
      <vt:lpstr>SketchLinesVTI</vt:lpstr>
      <vt:lpstr>PowerPoint Presentation</vt:lpstr>
      <vt:lpstr>What is Alzheimer’s Disease?</vt:lpstr>
      <vt:lpstr>Literature Review</vt:lpstr>
      <vt:lpstr>Literature Review</vt:lpstr>
      <vt:lpstr>Literature Review</vt:lpstr>
      <vt:lpstr>Project Overview</vt:lpstr>
      <vt:lpstr>Kaggle Dataset</vt:lpstr>
      <vt:lpstr>Image Processing</vt:lpstr>
      <vt:lpstr>Loading Images in Apache Spark</vt:lpstr>
      <vt:lpstr>Image to vector</vt:lpstr>
      <vt:lpstr>Spark MLlib SVM Model</vt:lpstr>
      <vt:lpstr>Spark MLlib SVM Model Results</vt:lpstr>
      <vt:lpstr>TensorFlow Image Loading</vt:lpstr>
      <vt:lpstr>TensorFlow CNN Model</vt:lpstr>
      <vt:lpstr>TensorFlow CNN Model Results</vt:lpstr>
      <vt:lpstr>References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Bailie  Delpire</dc:creator>
  <cp:lastModifiedBy>Bailie  Delpire</cp:lastModifiedBy>
  <cp:revision>40</cp:revision>
  <dcterms:created xsi:type="dcterms:W3CDTF">2023-01-25T01:44:39Z</dcterms:created>
  <dcterms:modified xsi:type="dcterms:W3CDTF">2023-03-02T21:05:53Z</dcterms:modified>
</cp:coreProperties>
</file>