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76" r:id="rId9"/>
    <p:sldId id="279" r:id="rId10"/>
    <p:sldId id="281" r:id="rId11"/>
    <p:sldId id="280" r:id="rId12"/>
    <p:sldId id="265" r:id="rId13"/>
    <p:sldId id="267" r:id="rId14"/>
    <p:sldId id="266" r:id="rId15"/>
    <p:sldId id="268" r:id="rId16"/>
    <p:sldId id="272" r:id="rId17"/>
    <p:sldId id="275" r:id="rId18"/>
    <p:sldId id="274" r:id="rId19"/>
    <p:sldId id="269" r:id="rId20"/>
    <p:sldId id="270" r:id="rId21"/>
    <p:sldId id="273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6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01.05.2013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2/c-api/typeobj.html#buffer-structs" TargetMode="External"/><Relationship Id="rId2" Type="http://schemas.openxmlformats.org/officeDocument/2006/relationships/hyperlink" Target="http://docs.python.org/3.2/c-api/buffer.html?highlight=buffer#Py_buff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.2/library/stdtypes.html#memoryview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j0/je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pe.sourceforge.net/" TargetMode="External"/><Relationship Id="rId2" Type="http://schemas.openxmlformats.org/officeDocument/2006/relationships/hyperlink" Target="http://jpype.sourceforge.ne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groetsch@waterinsight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BEAM External API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Norman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Py</a:t>
            </a:r>
            <a:r>
              <a:rPr lang="en-GB" dirty="0" smtClean="0"/>
              <a:t>-Target Function 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1767"/>
              </p:ext>
            </p:extLst>
          </p:nvPr>
        </p:nvGraphicFramePr>
        <p:xfrm>
          <a:off x="251520" y="1397000"/>
          <a:ext cx="3888432" cy="541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463"/>
                <a:gridCol w="1601119"/>
                <a:gridCol w="182985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Py</a:t>
                      </a:r>
                      <a:r>
                        <a:rPr lang="en-GB" sz="14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function return type (given)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function parameters (given)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 self, 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endParaRPr lang="en-GB" sz="1400" b="1" kern="1200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char* 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</a:t>
                      </a: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unsigned PY_LONG_LONG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Java</a:t>
                      </a:r>
                      <a:r>
                        <a:rPr lang="en-GB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66802"/>
              </p:ext>
            </p:extLst>
          </p:nvPr>
        </p:nvGraphicFramePr>
        <p:xfrm>
          <a:off x="4211959" y="1412776"/>
          <a:ext cx="4752527" cy="510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4057"/>
                <a:gridCol w="1764195"/>
                <a:gridCol w="248427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arguments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PyArg_ParseTuple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“(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iiii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sK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C_m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&amp;s, &amp;d, &amp;r[0],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&amp;r[1], &amp;r[2],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&amp;r[3], 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&amp;</a:t>
                      </a:r>
                      <a:r>
                        <a:rPr lang="en-GB" sz="1200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selfP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c2jRectangle(r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p2jObject(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j2pObject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</a:t>
            </a:r>
            <a:r>
              <a:rPr lang="en-GB" dirty="0" smtClean="0"/>
              <a:t>-Target Function </a:t>
            </a:r>
            <a:r>
              <a:rPr lang="en-GB" dirty="0"/>
              <a:t>Generator</a:t>
            </a:r>
            <a:endParaRPr lang="en-GB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93126"/>
              </p:ext>
            </p:extLst>
          </p:nvPr>
        </p:nvGraphicFramePr>
        <p:xfrm>
          <a:off x="251520" y="1397000"/>
          <a:ext cx="3672408" cy="4885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48"/>
                <a:gridCol w="1440160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</a:t>
                      </a:r>
                      <a:r>
                        <a:rPr lang="en-GB" sz="1400" dirty="0" smtClean="0"/>
                        <a:t> return type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Tile</a:t>
                      </a:r>
                    </a:p>
                  </a:txBody>
                  <a:tcPr/>
                </a:tc>
              </a:tr>
              <a:tr h="577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Get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name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C_m</a:t>
                      </a:r>
                      <a:endParaRPr lang="en-GB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Get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GB" sz="1400" dirty="0" smtClean="0"/>
                        <a:t>function 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(C this,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const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char* s,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double d,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r[4],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Band b)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Start body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baseline="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3b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_result;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jstring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lvl="1" indent="-57150" algn="l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4b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Declare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8256"/>
              </p:ext>
            </p:extLst>
          </p:nvPr>
        </p:nvGraphicFramePr>
        <p:xfrm>
          <a:off x="4211960" y="1412776"/>
          <a:ext cx="4464495" cy="465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872"/>
                <a:gridCol w="1710376"/>
                <a:gridCol w="223224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5a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Assign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5b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to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c2jObject(this);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c2jString(s) 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jdouble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d;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c2jRectangle(r);</a:t>
                      </a:r>
                    </a:p>
                    <a:p>
                      <a:pPr marL="0" lvl="0" indent="-57150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c2jObject(r);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5c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Call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method, assign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(*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CallObjectMethod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jenv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5d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Transform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 to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571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_result = j2cObject(_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arguments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jthis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jd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(r) ;</a:t>
                      </a:r>
                    </a:p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jb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: 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n.a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.</a:t>
                      </a:r>
                      <a:endParaRPr lang="en-GB" sz="12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6b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Deref</a:t>
                      </a:r>
                      <a:r>
                        <a:rPr lang="en-GB" sz="1400" dirty="0" smtClean="0"/>
                        <a:t>  </a:t>
                      </a:r>
                      <a:r>
                        <a:rPr lang="en-GB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derefObject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(_</a:t>
                      </a:r>
                      <a:r>
                        <a:rPr lang="en-GB" sz="12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jresult</a:t>
                      </a: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Return </a:t>
                      </a:r>
                      <a:r>
                        <a:rPr lang="en-GB" sz="14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GB" sz="1400" dirty="0" smtClean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return _result;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End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57150" algn="l" defTabSz="914400" rtl="0" eaLnBrk="1" latinLnBrk="0" hangingPunct="1">
                        <a:buFont typeface="+mj-lt"/>
                        <a:buNone/>
                      </a:pPr>
                      <a:r>
                        <a:rPr lang="en-GB" sz="12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GB" sz="12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Generate C and Python 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Create a compiler that generates the C and Python glue code</a:t>
            </a:r>
          </a:p>
          <a:p>
            <a:r>
              <a:rPr lang="en-GB" dirty="0" smtClean="0"/>
              <a:t>Pro</a:t>
            </a:r>
          </a:p>
          <a:p>
            <a:pPr lvl="1"/>
            <a:r>
              <a:rPr lang="en-GB" dirty="0" smtClean="0"/>
              <a:t>Java API changes easily translate into Python/C code</a:t>
            </a:r>
          </a:p>
          <a:p>
            <a:pPr lvl="1"/>
            <a:r>
              <a:rPr lang="en-GB" dirty="0" smtClean="0"/>
              <a:t>Also documentation can be generated from Java sources </a:t>
            </a:r>
          </a:p>
          <a:p>
            <a:pPr lvl="1"/>
            <a:r>
              <a:rPr lang="en-GB" dirty="0" smtClean="0"/>
              <a:t>Code production can be automated</a:t>
            </a:r>
          </a:p>
          <a:p>
            <a:pPr lvl="1"/>
            <a:r>
              <a:rPr lang="en-GB" dirty="0" smtClean="0"/>
              <a:t>Bugs are fixed in the compiler code, not in glue code</a:t>
            </a:r>
          </a:p>
          <a:p>
            <a:pPr lvl="1"/>
            <a:r>
              <a:rPr lang="en-GB" dirty="0" smtClean="0"/>
              <a:t>Also test code might be generated</a:t>
            </a:r>
          </a:p>
          <a:p>
            <a:r>
              <a:rPr lang="en-GB" dirty="0" smtClean="0"/>
              <a:t>Contra</a:t>
            </a:r>
          </a:p>
          <a:p>
            <a:pPr lvl="1"/>
            <a:r>
              <a:rPr lang="en-GB" dirty="0" smtClean="0"/>
              <a:t>It might take a long time to develop a mature compiler</a:t>
            </a:r>
          </a:p>
          <a:p>
            <a:pPr lvl="1"/>
            <a:r>
              <a:rPr lang="en-GB" dirty="0" smtClean="0"/>
              <a:t>There might be a number of exceptions from rules</a:t>
            </a:r>
          </a:p>
        </p:txBody>
      </p:sp>
    </p:spTree>
    <p:extLst>
      <p:ext uri="{BB962C8B-B14F-4D97-AF65-F5344CB8AC3E}">
        <p14:creationId xmlns:p14="http://schemas.microsoft.com/office/powerpoint/2010/main" val="36436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Design Issues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In order to avoid binding of all Java code,</a:t>
            </a:r>
          </a:p>
          <a:p>
            <a:pPr lvl="1"/>
            <a:r>
              <a:rPr lang="en-GB" dirty="0" smtClean="0"/>
              <a:t>define a list of types for which code shall be generated (Product, Band, </a:t>
            </a:r>
            <a:r>
              <a:rPr lang="en-GB" dirty="0" err="1" smtClean="0"/>
              <a:t>TiePointGrid</a:t>
            </a:r>
            <a:r>
              <a:rPr lang="en-GB" dirty="0" smtClean="0"/>
              <a:t>, …)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or some types or single methods, we will provide hand-written code (File, String, …)</a:t>
            </a:r>
            <a:endParaRPr lang="en-GB" dirty="0"/>
          </a:p>
          <a:p>
            <a:pPr lvl="1"/>
            <a:r>
              <a:rPr lang="en-GB" dirty="0" smtClean="0"/>
              <a:t>methods that have types in their signature, that are not in this list, will not be translated</a:t>
            </a:r>
          </a:p>
          <a:p>
            <a:r>
              <a:rPr lang="en-GB" dirty="0" smtClean="0"/>
              <a:t>consider </a:t>
            </a:r>
            <a:r>
              <a:rPr lang="en-GB" dirty="0" err="1" smtClean="0"/>
              <a:t>javacc</a:t>
            </a:r>
            <a:r>
              <a:rPr lang="en-GB" dirty="0" smtClean="0"/>
              <a:t> to do the job</a:t>
            </a:r>
          </a:p>
          <a:p>
            <a:r>
              <a:rPr lang="en-GB" dirty="0" smtClean="0"/>
              <a:t>consider Java annotations to control code generation (e.g. parameter annotations @In, @Out, @</a:t>
            </a:r>
            <a:r>
              <a:rPr lang="en-GB" dirty="0" err="1" smtClean="0"/>
              <a:t>InOut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code generation might be done through patterns, e.g. implemented by velocity templates</a:t>
            </a:r>
          </a:p>
        </p:txBody>
      </p:sp>
    </p:spTree>
    <p:extLst>
      <p:ext uri="{BB962C8B-B14F-4D97-AF65-F5344CB8AC3E}">
        <p14:creationId xmlns:p14="http://schemas.microsoft.com/office/powerpoint/2010/main" val="10533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</a:t>
            </a:r>
            <a:r>
              <a:rPr lang="en-GB" dirty="0" err="1" smtClean="0"/>
              <a:t>Decisons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Use JNI types in </a:t>
            </a:r>
            <a:r>
              <a:rPr lang="en-GB" dirty="0" smtClean="0"/>
              <a:t>C-interfaces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BEAM API is Java and as such it is much less </a:t>
            </a:r>
            <a:r>
              <a:rPr lang="en-GB" dirty="0" err="1"/>
              <a:t>verbous</a:t>
            </a:r>
            <a:r>
              <a:rPr lang="en-GB" dirty="0"/>
              <a:t> and more concise to reuse JNI types, and is </a:t>
            </a:r>
            <a:r>
              <a:rPr lang="en-GB" dirty="0" err="1"/>
              <a:t>aloso</a:t>
            </a:r>
            <a:r>
              <a:rPr lang="en-GB" dirty="0"/>
              <a:t> less </a:t>
            </a:r>
            <a:r>
              <a:rPr lang="en-GB" dirty="0" smtClean="0"/>
              <a:t>work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the C-API shall be independent of its implementation or </a:t>
            </a:r>
            <a:r>
              <a:rPr lang="en-GB" dirty="0" smtClean="0"/>
              <a:t>origin</a:t>
            </a:r>
            <a:endParaRPr lang="en-GB" dirty="0"/>
          </a:p>
          <a:p>
            <a:r>
              <a:rPr lang="en-GB" dirty="0"/>
              <a:t>Duplicate Java API (or parts) 1:1?  (e.g. any method in Java gets its C counterpart)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because the Java API docs can be reused for C API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a more concise C-API can be generated. And no, because changes in the Java API need to be reflected </a:t>
            </a:r>
            <a:r>
              <a:rPr lang="en-GB" dirty="0" smtClean="0"/>
              <a:t>in the </a:t>
            </a:r>
            <a:r>
              <a:rPr lang="en-GB" dirty="0"/>
              <a:t>C API </a:t>
            </a:r>
            <a:r>
              <a:rPr lang="en-GB" dirty="0" smtClean="0"/>
              <a:t>which </a:t>
            </a:r>
            <a:r>
              <a:rPr lang="en-GB" dirty="0"/>
              <a:t>will introduce a lot of 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Shall C API functions return string buffers that users have to release </a:t>
            </a:r>
            <a:r>
              <a:rPr lang="en-GB" dirty="0" smtClean="0"/>
              <a:t>later?</a:t>
            </a:r>
          </a:p>
          <a:p>
            <a:pPr lvl="1"/>
            <a:r>
              <a:rPr lang="en-GB" dirty="0" smtClean="0"/>
              <a:t>Yes</a:t>
            </a:r>
            <a:r>
              <a:rPr lang="en-GB" dirty="0"/>
              <a:t>, otherwise the signature of Java counterparts is will be different, because by-reference arguments passing </a:t>
            </a:r>
            <a:r>
              <a:rPr lang="en-GB" dirty="0" smtClean="0"/>
              <a:t>is required then.</a:t>
            </a:r>
            <a:br>
              <a:rPr lang="en-GB" dirty="0" smtClean="0"/>
            </a:br>
            <a:r>
              <a:rPr lang="en-GB" dirty="0" smtClean="0"/>
              <a:t>E.g</a:t>
            </a:r>
            <a:r>
              <a:rPr lang="en-GB" dirty="0"/>
              <a:t>. instead </a:t>
            </a:r>
            <a:r>
              <a:rPr lang="en-GB" dirty="0" smtClean="0"/>
              <a:t>of</a:t>
            </a:r>
            <a:br>
              <a:rPr lang="en-GB" dirty="0" smtClean="0"/>
            </a:br>
            <a:r>
              <a:rPr lang="en-GB" dirty="0" smtClean="0"/>
              <a:t>             </a:t>
            </a:r>
            <a:r>
              <a:rPr lang="en-GB" dirty="0"/>
              <a:t>char* name =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              ...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free(name</a:t>
            </a:r>
            <a:r>
              <a:rPr lang="en-GB" dirty="0" smtClean="0"/>
              <a:t>);</a:t>
            </a:r>
            <a:br>
              <a:rPr lang="en-GB" dirty="0" smtClean="0"/>
            </a:br>
            <a:r>
              <a:rPr lang="en-GB" dirty="0" smtClean="0"/>
              <a:t>we have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/>
              <a:t>char name[81</a:t>
            </a:r>
            <a:r>
              <a:rPr lang="en-GB" dirty="0" smtClean="0"/>
              <a:t>];</a:t>
            </a:r>
            <a:br>
              <a:rPr lang="en-GB" dirty="0" smtClean="0"/>
            </a:br>
            <a:r>
              <a:rPr lang="en-GB" dirty="0" smtClean="0"/>
              <a:t>              </a:t>
            </a:r>
            <a:r>
              <a:rPr lang="en-GB" dirty="0" err="1"/>
              <a:t>get_name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, name, 80</a:t>
            </a:r>
            <a:r>
              <a:rPr lang="en-GB" dirty="0" smtClean="0"/>
              <a:t>);</a:t>
            </a:r>
          </a:p>
          <a:p>
            <a:pPr lvl="1"/>
            <a:r>
              <a:rPr lang="en-GB" dirty="0" smtClean="0"/>
              <a:t>No</a:t>
            </a:r>
            <a:r>
              <a:rPr lang="en-GB" dirty="0"/>
              <a:t>, because it is </a:t>
            </a:r>
            <a:r>
              <a:rPr lang="en-GB" dirty="0" smtClean="0"/>
              <a:t>obvious </a:t>
            </a:r>
            <a:r>
              <a:rPr lang="en-GB" dirty="0"/>
              <a:t>that strings need to be freed on the users side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Shall </a:t>
            </a:r>
            <a:r>
              <a:rPr lang="en-GB" dirty="0"/>
              <a:t>the API allow for modification of single structures elements that are passed as arguments by-reference.?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4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(1/3)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We shall try to find a way to directly use the arrays allocated and returned by the C-API without copying them</a:t>
            </a:r>
          </a:p>
          <a:p>
            <a:endParaRPr lang="en-GB" dirty="0" smtClean="0"/>
          </a:p>
          <a:p>
            <a:r>
              <a:rPr lang="en-GB" b="1" dirty="0" smtClean="0"/>
              <a:t>array</a:t>
            </a:r>
          </a:p>
          <a:p>
            <a:pPr lvl="1"/>
            <a:r>
              <a:rPr lang="en-GB" b="1" dirty="0" smtClean="0"/>
              <a:t>array</a:t>
            </a:r>
            <a:r>
              <a:rPr lang="en-GB" dirty="0" smtClean="0"/>
              <a:t>(</a:t>
            </a:r>
            <a:r>
              <a:rPr lang="en-GB" i="1" dirty="0" err="1" smtClean="0"/>
              <a:t>typecode</a:t>
            </a:r>
            <a:r>
              <a:rPr lang="en-GB" dirty="0"/>
              <a:t>[, </a:t>
            </a:r>
            <a:r>
              <a:rPr lang="en-GB" i="1" dirty="0"/>
              <a:t>initializer</a:t>
            </a:r>
            <a:r>
              <a:rPr lang="en-GB" dirty="0"/>
              <a:t>])</a:t>
            </a:r>
            <a:br>
              <a:rPr lang="en-GB" dirty="0"/>
            </a:b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A new array whose items are restricted by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typecode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, and initialized from the optional initializer value, which must be a list, object supporting the buffer interface, or </a:t>
            </a:r>
            <a:r>
              <a:rPr lang="en-GB" sz="2900" i="1" dirty="0" err="1">
                <a:solidFill>
                  <a:schemeClr val="accent1">
                    <a:lumMod val="75000"/>
                  </a:schemeClr>
                </a:solidFill>
              </a:rPr>
              <a:t>iterable</a:t>
            </a:r>
            <a:r>
              <a:rPr lang="en-GB" sz="2900" i="1" dirty="0">
                <a:solidFill>
                  <a:schemeClr val="accent1">
                    <a:lumMod val="75000"/>
                  </a:schemeClr>
                </a:solidFill>
              </a:rPr>
              <a:t> over elements of the appropriate type.</a:t>
            </a:r>
          </a:p>
          <a:p>
            <a:pPr lvl="1"/>
            <a:r>
              <a:rPr lang="en-GB" dirty="0" smtClean="0"/>
              <a:t>Note: the </a:t>
            </a:r>
            <a:r>
              <a:rPr lang="en-GB" b="1" dirty="0" smtClean="0"/>
              <a:t>array</a:t>
            </a:r>
            <a:r>
              <a:rPr lang="en-GB" dirty="0" smtClean="0"/>
              <a:t> constructor always make copies of buffers passed in as </a:t>
            </a:r>
            <a:r>
              <a:rPr lang="en-GB" i="1" dirty="0"/>
              <a:t>initializer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Note: arrays support the buffer interface</a:t>
            </a:r>
          </a:p>
          <a:p>
            <a:r>
              <a:rPr lang="en-GB" b="1" dirty="0" err="1" smtClean="0"/>
              <a:t>numpy</a:t>
            </a:r>
            <a:endParaRPr lang="en-GB" b="1" dirty="0" smtClean="0"/>
          </a:p>
          <a:p>
            <a:pPr lvl="1"/>
            <a:r>
              <a:rPr lang="en-GB" b="1" dirty="0" err="1" smtClean="0"/>
              <a:t>frombuffer</a:t>
            </a:r>
            <a:r>
              <a:rPr lang="en-GB" dirty="0" smtClean="0"/>
              <a:t>(buffer</a:t>
            </a:r>
            <a:r>
              <a:rPr lang="en-GB" dirty="0"/>
              <a:t>[, </a:t>
            </a:r>
            <a:r>
              <a:rPr lang="en-GB" dirty="0" err="1"/>
              <a:t>dtype</a:t>
            </a:r>
            <a:r>
              <a:rPr lang="en-GB" dirty="0"/>
              <a:t>, count, offset</a:t>
            </a:r>
            <a:r>
              <a:rPr lang="en-GB" dirty="0" smtClean="0"/>
              <a:t>]) </a:t>
            </a:r>
            <a:br>
              <a:rPr lang="en-GB" dirty="0" smtClean="0"/>
            </a:b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Interpret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a buffer as a 1-dimensional 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array.</a:t>
            </a:r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GB" b="1" dirty="0" smtClean="0"/>
              <a:t>reshape</a:t>
            </a:r>
            <a:r>
              <a:rPr lang="en-GB" dirty="0" smtClean="0"/>
              <a:t>(array,</a:t>
            </a:r>
            <a:r>
              <a:rPr lang="en-GB" dirty="0"/>
              <a:t> </a:t>
            </a:r>
            <a:r>
              <a:rPr lang="en-GB" dirty="0" err="1" smtClean="0"/>
              <a:t>newshape</a:t>
            </a:r>
            <a:r>
              <a:rPr lang="en-GB" dirty="0" smtClean="0"/>
              <a:t>[,</a:t>
            </a:r>
            <a:r>
              <a:rPr lang="en-GB" dirty="0"/>
              <a:t> </a:t>
            </a:r>
            <a:r>
              <a:rPr lang="en-GB" dirty="0" smtClean="0"/>
              <a:t>order])</a:t>
            </a:r>
            <a:br>
              <a:rPr lang="en-GB" dirty="0" smtClean="0"/>
            </a:b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Gives a new shape to an array without changing its data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dirty="0"/>
              <a:t>Note: </a:t>
            </a:r>
            <a:r>
              <a:rPr lang="en-GB" dirty="0" smtClean="0"/>
              <a:t>Neither </a:t>
            </a:r>
            <a:r>
              <a:rPr lang="en-GB" b="1" dirty="0" err="1"/>
              <a:t>frombuffer</a:t>
            </a:r>
            <a:r>
              <a:rPr lang="en-GB" dirty="0" smtClean="0"/>
              <a:t> nor </a:t>
            </a:r>
            <a:r>
              <a:rPr lang="en-GB" b="1" dirty="0" smtClean="0"/>
              <a:t>reshape </a:t>
            </a:r>
            <a:r>
              <a:rPr lang="en-GB" dirty="0" smtClean="0"/>
              <a:t>make copies of the input data</a:t>
            </a:r>
          </a:p>
          <a:p>
            <a:endParaRPr lang="en-GB" u="sng" dirty="0" smtClean="0"/>
          </a:p>
          <a:p>
            <a:r>
              <a:rPr lang="en-GB" u="sng" dirty="0" smtClean="0"/>
              <a:t>Conclusion</a:t>
            </a:r>
            <a:r>
              <a:rPr lang="en-GB" dirty="0" smtClean="0"/>
              <a:t>: pixel data passed in and returned by the BEAM Python API shall be Python objects that support the </a:t>
            </a:r>
            <a:r>
              <a:rPr lang="en-GB" b="1" i="1" dirty="0" smtClean="0"/>
              <a:t>buffer interface </a:t>
            </a:r>
            <a:r>
              <a:rPr lang="en-GB" dirty="0" smtClean="0"/>
              <a:t>so that the data can be efficiently used with </a:t>
            </a:r>
            <a:r>
              <a:rPr lang="en-GB" dirty="0" err="1" smtClean="0"/>
              <a:t>numpy</a:t>
            </a:r>
            <a:r>
              <a:rPr lang="en-GB" dirty="0" smtClean="0"/>
              <a:t>.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docs.python.org/3.2/c-api/buffer.html?highlight=buffer#Py_buffer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docs.python.org/3.2/c-api/typeobj.html#buffer-structs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docs.python.org/3.2/library/stdtypes.html#memoryview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(2/3)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Parsing buffer arguments:</a:t>
            </a:r>
          </a:p>
          <a:p>
            <a:pPr marL="457200" lvl="1" indent="0">
              <a:buNone/>
            </a:pPr>
            <a:r>
              <a:rPr lang="en-GB" dirty="0" err="1" smtClean="0"/>
              <a:t>Py_buffer</a:t>
            </a:r>
            <a:r>
              <a:rPr lang="en-GB" dirty="0"/>
              <a:t> </a:t>
            </a:r>
            <a:r>
              <a:rPr lang="en-GB" dirty="0" smtClean="0"/>
              <a:t>b;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PyArg_ParseTuple</a:t>
            </a:r>
            <a:r>
              <a:rPr lang="en-GB" dirty="0" smtClean="0"/>
              <a:t>(</a:t>
            </a:r>
            <a:r>
              <a:rPr lang="en-GB" dirty="0" err="1" smtClean="0"/>
              <a:t>args</a:t>
            </a:r>
            <a:r>
              <a:rPr lang="en-GB" dirty="0"/>
              <a:t>, </a:t>
            </a:r>
            <a:r>
              <a:rPr lang="en-GB" dirty="0" smtClean="0"/>
              <a:t>“y*”, &amp;b); </a:t>
            </a:r>
          </a:p>
          <a:p>
            <a:pPr lvl="1"/>
            <a:r>
              <a:rPr lang="en-GB" dirty="0" smtClean="0"/>
              <a:t>See “Parsing </a:t>
            </a:r>
            <a:r>
              <a:rPr lang="en-GB" dirty="0"/>
              <a:t>arguments and building </a:t>
            </a:r>
            <a:r>
              <a:rPr lang="en-GB" dirty="0" smtClean="0"/>
              <a:t>values” in Python/C API Reference Manual</a:t>
            </a:r>
          </a:p>
          <a:p>
            <a:r>
              <a:rPr lang="en-GB" dirty="0" smtClean="0"/>
              <a:t>Directly using buffer arguments</a:t>
            </a:r>
          </a:p>
          <a:p>
            <a:pPr marL="457200" lvl="1" indent="0">
              <a:buNone/>
            </a:pPr>
            <a:r>
              <a:rPr lang="en-GB" dirty="0" err="1" smtClean="0"/>
              <a:t>PyObject_CheckBuffer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ret = </a:t>
            </a:r>
            <a:r>
              <a:rPr lang="en-GB" dirty="0" err="1" smtClean="0"/>
              <a:t>PyObject_GetBuffer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/>
              <a:t>, </a:t>
            </a:r>
            <a:r>
              <a:rPr lang="en-GB" dirty="0" smtClean="0"/>
              <a:t>&amp;</a:t>
            </a:r>
            <a:r>
              <a:rPr lang="en-GB" dirty="0"/>
              <a:t>b, </a:t>
            </a:r>
            <a:r>
              <a:rPr lang="en-GB" dirty="0" err="1" smtClean="0"/>
              <a:t>PyBUF_WRITABLE</a:t>
            </a:r>
            <a:r>
              <a:rPr lang="en-GB" dirty="0" smtClean="0"/>
              <a:t>); </a:t>
            </a:r>
          </a:p>
          <a:p>
            <a:r>
              <a:rPr lang="en-GB" dirty="0" smtClean="0"/>
              <a:t>In any case</a:t>
            </a:r>
            <a:endParaRPr lang="en-GB" dirty="0"/>
          </a:p>
          <a:p>
            <a:pPr marL="457200" lvl="1" indent="0">
              <a:buNone/>
            </a:pPr>
            <a:r>
              <a:rPr lang="en-GB" dirty="0" err="1" smtClean="0"/>
              <a:t>PyBuffer_Release</a:t>
            </a:r>
            <a:r>
              <a:rPr lang="en-GB" dirty="0" smtClean="0"/>
              <a:t>(&amp;b);</a:t>
            </a:r>
          </a:p>
          <a:p>
            <a:r>
              <a:rPr lang="en-GB" dirty="0" smtClean="0"/>
              <a:t>Consider</a:t>
            </a:r>
          </a:p>
          <a:p>
            <a:pPr marL="457200" lvl="1" indent="0">
              <a:buNone/>
            </a:pPr>
            <a:r>
              <a:rPr lang="en-GB" dirty="0"/>
              <a:t>ret = </a:t>
            </a:r>
            <a:r>
              <a:rPr lang="en-GB" dirty="0" err="1" smtClean="0"/>
              <a:t>PyObject_TypeCheck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</a:t>
            </a:r>
            <a:r>
              <a:rPr lang="en-GB" dirty="0" err="1" smtClean="0"/>
              <a:t>type_obj</a:t>
            </a:r>
            <a:r>
              <a:rPr lang="en-GB" dirty="0" smtClean="0"/>
              <a:t>);</a:t>
            </a:r>
          </a:p>
          <a:p>
            <a:pPr marL="457200" lvl="1" indent="0">
              <a:buNone/>
            </a:pPr>
            <a:r>
              <a:rPr lang="en-GB" dirty="0" smtClean="0"/>
              <a:t>or</a:t>
            </a:r>
          </a:p>
          <a:p>
            <a:pPr marL="457200" lvl="1" indent="0">
              <a:buNone/>
            </a:pPr>
            <a:r>
              <a:rPr lang="en-GB" dirty="0" err="1" smtClean="0"/>
              <a:t>PyObject_Type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 == </a:t>
            </a:r>
            <a:r>
              <a:rPr lang="en-GB" dirty="0" err="1" smtClean="0"/>
              <a:t>type_obj</a:t>
            </a:r>
            <a:endParaRPr lang="en-GB" dirty="0" smtClean="0"/>
          </a:p>
          <a:p>
            <a:pPr marL="457200" lvl="1" indent="0">
              <a:buNone/>
            </a:pPr>
            <a:r>
              <a:rPr lang="en-GB" dirty="0" smtClean="0"/>
              <a:t>or simpler</a:t>
            </a:r>
          </a:p>
          <a:p>
            <a:pPr marL="457200" lvl="1" indent="0">
              <a:buNone/>
            </a:pPr>
            <a:r>
              <a:rPr lang="en-GB" dirty="0" err="1" smtClean="0"/>
              <a:t>obj</a:t>
            </a:r>
            <a:r>
              <a:rPr lang="en-GB" dirty="0"/>
              <a:t>-</a:t>
            </a:r>
            <a:r>
              <a:rPr lang="en-GB" dirty="0" smtClean="0"/>
              <a:t>&gt;</a:t>
            </a:r>
            <a:r>
              <a:rPr lang="en-GB" dirty="0" err="1" smtClean="0"/>
              <a:t>ob_type</a:t>
            </a:r>
            <a:r>
              <a:rPr lang="en-GB" dirty="0" smtClean="0"/>
              <a:t> == </a:t>
            </a:r>
            <a:r>
              <a:rPr lang="en-GB" dirty="0" err="1" smtClean="0"/>
              <a:t>type_obj</a:t>
            </a:r>
            <a:r>
              <a:rPr lang="en-GB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35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Arrays (</a:t>
            </a:r>
            <a:r>
              <a:rPr lang="en-GB" dirty="0"/>
              <a:t>3</a:t>
            </a:r>
            <a:r>
              <a:rPr lang="en-GB" dirty="0" smtClean="0"/>
              <a:t>/3)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CArray</a:t>
            </a:r>
            <a:endParaRPr lang="en-GB" dirty="0" smtClean="0"/>
          </a:p>
          <a:p>
            <a:pPr lvl="1"/>
            <a:r>
              <a:rPr lang="en-GB" dirty="0" smtClean="0"/>
              <a:t>implements Buffer protocol  </a:t>
            </a:r>
          </a:p>
          <a:p>
            <a:pPr lvl="1"/>
            <a:r>
              <a:rPr lang="en-GB" dirty="0" smtClean="0"/>
              <a:t>implements Sequence protocol</a:t>
            </a:r>
          </a:p>
          <a:p>
            <a:r>
              <a:rPr lang="en-GB" dirty="0" smtClean="0"/>
              <a:t>TODO</a:t>
            </a:r>
          </a:p>
          <a:p>
            <a:pPr lvl="1"/>
            <a:r>
              <a:rPr lang="en-GB" dirty="0" smtClean="0"/>
              <a:t>Make </a:t>
            </a:r>
            <a:r>
              <a:rPr lang="en-GB" dirty="0" err="1" smtClean="0"/>
              <a:t>dtype</a:t>
            </a:r>
            <a:r>
              <a:rPr lang="en-GB" dirty="0" smtClean="0"/>
              <a:t>-format-string conform to Python ‘</a:t>
            </a:r>
            <a:r>
              <a:rPr lang="en-GB" dirty="0" err="1" smtClean="0"/>
              <a:t>struct</a:t>
            </a:r>
            <a:r>
              <a:rPr lang="en-GB" dirty="0" smtClean="0"/>
              <a:t>’ module, see </a:t>
            </a:r>
            <a:br>
              <a:rPr lang="en-GB" dirty="0" smtClean="0"/>
            </a:br>
            <a:r>
              <a:rPr lang="en-GB" dirty="0" smtClean="0"/>
              <a:t>6.3.  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/>
              <a:t>— Interpret bytes as packed binary </a:t>
            </a:r>
            <a:r>
              <a:rPr lang="en-GB" dirty="0" smtClean="0"/>
              <a:t>data, see also</a:t>
            </a:r>
            <a:br>
              <a:rPr lang="en-GB" dirty="0" smtClean="0"/>
            </a:br>
            <a:r>
              <a:rPr lang="en-GB" dirty="0" err="1" smtClean="0"/>
              <a:t>PyBuffer_SizeFromFormat</a:t>
            </a:r>
            <a:r>
              <a:rPr lang="en-GB" dirty="0" smtClean="0"/>
              <a:t>(format) 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455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Multithreading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If BEAM Java calls into Python from multiple Java threads for executing e.g. a tile computation, we can consider</a:t>
            </a:r>
          </a:p>
          <a:p>
            <a:pPr lvl="1"/>
            <a:r>
              <a:rPr lang="en-GB" dirty="0" err="1" smtClean="0"/>
              <a:t>PyThreadState</a:t>
            </a:r>
            <a:r>
              <a:rPr lang="en-GB" dirty="0" smtClean="0"/>
              <a:t>* </a:t>
            </a:r>
            <a:r>
              <a:rPr lang="en-GB" dirty="0" err="1" smtClean="0"/>
              <a:t>tstate</a:t>
            </a:r>
            <a:r>
              <a:rPr lang="en-GB" dirty="0" smtClean="0"/>
              <a:t>;</a:t>
            </a:r>
          </a:p>
          <a:p>
            <a:pPr lvl="1"/>
            <a:r>
              <a:rPr lang="en-GB" dirty="0" err="1" smtClean="0"/>
              <a:t>tstate</a:t>
            </a:r>
            <a:r>
              <a:rPr lang="en-GB" dirty="0" smtClean="0"/>
              <a:t> = </a:t>
            </a:r>
            <a:r>
              <a:rPr lang="en-GB" dirty="0" err="1"/>
              <a:t>Py_NewInterpreter</a:t>
            </a:r>
            <a:r>
              <a:rPr lang="en-GB" dirty="0" smtClean="0"/>
              <a:t>();</a:t>
            </a:r>
          </a:p>
          <a:p>
            <a:pPr lvl="1"/>
            <a:r>
              <a:rPr lang="en-GB" dirty="0" smtClean="0"/>
              <a:t>…</a:t>
            </a:r>
            <a:r>
              <a:rPr lang="en-GB" i="1" dirty="0" smtClean="0"/>
              <a:t> call into python code</a:t>
            </a:r>
          </a:p>
          <a:p>
            <a:pPr lvl="1"/>
            <a:r>
              <a:rPr lang="en-GB" dirty="0" err="1" smtClean="0"/>
              <a:t>Py_EndInterpreter</a:t>
            </a:r>
            <a:r>
              <a:rPr lang="en-GB" dirty="0" smtClean="0"/>
              <a:t>(</a:t>
            </a:r>
            <a:r>
              <a:rPr lang="en-GB" dirty="0" err="1" smtClean="0"/>
              <a:t>tstate</a:t>
            </a:r>
            <a:r>
              <a:rPr lang="en-GB" dirty="0" smtClean="0"/>
              <a:t>); 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See </a:t>
            </a:r>
            <a:r>
              <a:rPr lang="en-GB" dirty="0" smtClean="0"/>
              <a:t>“Initialization</a:t>
            </a:r>
            <a:r>
              <a:rPr lang="en-GB" dirty="0"/>
              <a:t>, Finalization, and </a:t>
            </a:r>
            <a:r>
              <a:rPr lang="en-GB" dirty="0" smtClean="0"/>
              <a:t>Threads” </a:t>
            </a:r>
            <a:r>
              <a:rPr lang="en-GB" dirty="0"/>
              <a:t>in Python/C API Reference Manual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(1/2)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Jep</a:t>
            </a:r>
            <a:r>
              <a:rPr lang="en-GB" dirty="0"/>
              <a:t> - Java Embedded Python</a:t>
            </a:r>
          </a:p>
          <a:p>
            <a:pPr lvl="1"/>
            <a:r>
              <a:rPr lang="en-GB" dirty="0" err="1"/>
              <a:t>Jep</a:t>
            </a:r>
            <a:r>
              <a:rPr lang="en-GB" dirty="0"/>
              <a:t> embeds </a:t>
            </a:r>
            <a:r>
              <a:rPr lang="en-GB" dirty="0" err="1"/>
              <a:t>CPython</a:t>
            </a:r>
            <a:r>
              <a:rPr lang="en-GB" dirty="0"/>
              <a:t> in Java. It is safe to use in a heavily threaded environment, it is quite fast and its stability is a main feature and goal.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github.com/mrj0/jep</a:t>
            </a:r>
            <a:endParaRPr lang="en-GB" dirty="0" smtClean="0"/>
          </a:p>
          <a:p>
            <a:pPr lvl="1"/>
            <a:r>
              <a:rPr lang="en-GB" dirty="0" smtClean="0"/>
              <a:t>Check: can it be used to call Python from Java</a:t>
            </a:r>
          </a:p>
          <a:p>
            <a:pPr lvl="1"/>
            <a:r>
              <a:rPr lang="en-GB" dirty="0" smtClean="0"/>
              <a:t>Check: No windows support</a:t>
            </a:r>
          </a:p>
          <a:p>
            <a:pPr lvl="1"/>
            <a:r>
              <a:rPr lang="en-GB" dirty="0" smtClean="0"/>
              <a:t>Check: last activity 9 months ago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Embedding 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BEAM in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Embedding </a:t>
            </a:r>
            <a:r>
              <a:rPr lang="en-GB" dirty="0"/>
              <a:t>BEAM in </a:t>
            </a:r>
            <a:r>
              <a:rPr lang="en-GB" dirty="0" smtClean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Extending</a:t>
            </a:r>
            <a:endParaRPr lang="en-GB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C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Extending </a:t>
            </a:r>
            <a:r>
              <a:rPr lang="en-GB" dirty="0"/>
              <a:t>BEAM by Python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Embedding &amp; Extending</a:t>
            </a:r>
            <a:endParaRPr lang="en-GB" dirty="0"/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1.a + 2.b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+ 2.a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 smtClean="0"/>
              <a:t>1.b </a:t>
            </a:r>
            <a:r>
              <a:rPr lang="en-GB" dirty="0"/>
              <a:t>+ </a:t>
            </a:r>
            <a:r>
              <a:rPr lang="en-GB" dirty="0" smtClean="0"/>
              <a:t>2.b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3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Alternatives (2/2)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err="1" smtClean="0"/>
              <a:t>JPype</a:t>
            </a:r>
            <a:endParaRPr lang="en-GB" b="1" dirty="0" smtClean="0"/>
          </a:p>
          <a:p>
            <a:pPr lvl="1"/>
            <a:r>
              <a:rPr lang="en-GB" dirty="0" err="1"/>
              <a:t>JPype</a:t>
            </a:r>
            <a:r>
              <a:rPr lang="en-GB" dirty="0"/>
              <a:t> is an effort to allow python programs full access to java class libraries. </a:t>
            </a:r>
          </a:p>
          <a:p>
            <a:pPr lvl="1"/>
            <a:r>
              <a:rPr lang="en-GB" dirty="0">
                <a:hlinkClick r:id="rId2"/>
              </a:rPr>
              <a:t>http://jpype.sourceforge.net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Check: cannot call python from Java</a:t>
            </a:r>
          </a:p>
          <a:p>
            <a:pPr lvl="1"/>
            <a:r>
              <a:rPr lang="en-GB" dirty="0"/>
              <a:t>Last Update: </a:t>
            </a:r>
            <a:r>
              <a:rPr lang="en-GB" dirty="0" smtClean="0"/>
              <a:t>2011-07-28  </a:t>
            </a:r>
            <a:r>
              <a:rPr lang="en-GB" dirty="0" smtClean="0">
                <a:sym typeface="Wingdings" pitchFamily="2" charset="2"/>
              </a:rPr>
              <a:t></a:t>
            </a:r>
            <a:endParaRPr lang="en-GB" dirty="0" smtClean="0"/>
          </a:p>
          <a:p>
            <a:r>
              <a:rPr lang="en-GB" b="1" dirty="0" smtClean="0"/>
              <a:t>JPE </a:t>
            </a:r>
          </a:p>
          <a:p>
            <a:pPr lvl="1"/>
            <a:r>
              <a:rPr lang="en-GB" dirty="0"/>
              <a:t>JPE is a seamless, complete, and efficient integration of Java and standard </a:t>
            </a:r>
            <a:r>
              <a:rPr lang="en-GB" dirty="0" smtClean="0"/>
              <a:t>Python.</a:t>
            </a:r>
          </a:p>
          <a:p>
            <a:pPr lvl="1"/>
            <a:r>
              <a:rPr lang="en-GB" dirty="0">
                <a:hlinkClick r:id="rId3"/>
              </a:rPr>
              <a:t>http://jpe.sourceforge.net</a:t>
            </a:r>
            <a:r>
              <a:rPr lang="en-GB" dirty="0" smtClean="0">
                <a:hlinkClick r:id="rId3"/>
              </a:rPr>
              <a:t>/</a:t>
            </a:r>
            <a:r>
              <a:rPr lang="en-GB" dirty="0" smtClean="0"/>
              <a:t> </a:t>
            </a:r>
          </a:p>
          <a:p>
            <a:pPr lvl="1"/>
            <a:r>
              <a:rPr lang="en-GB" dirty="0"/>
              <a:t> Last Update: </a:t>
            </a:r>
            <a:r>
              <a:rPr lang="en-GB" dirty="0" smtClean="0"/>
              <a:t>2009-07-17  </a:t>
            </a:r>
            <a:r>
              <a:rPr lang="en-GB" dirty="0" smtClean="0">
                <a:sym typeface="Wingdings" pitchFamily="2" charset="2"/>
              </a:rPr>
              <a:t>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Potential Users (External Testers)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Philipp </a:t>
            </a:r>
            <a:r>
              <a:rPr lang="en-GB" dirty="0" err="1" smtClean="0"/>
              <a:t>Groetsch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Water Insight / Tartu Observatory, </a:t>
            </a:r>
            <a:r>
              <a:rPr lang="en-GB" dirty="0" smtClean="0">
                <a:hlinkClick r:id="rId2"/>
              </a:rPr>
              <a:t>groetsch@waterinsight.nl</a:t>
            </a:r>
            <a:endParaRPr lang="en-GB" dirty="0" smtClean="0"/>
          </a:p>
          <a:p>
            <a:r>
              <a:rPr lang="en-GB" dirty="0" err="1" smtClean="0"/>
              <a:t>Alexeander</a:t>
            </a:r>
            <a:r>
              <a:rPr lang="en-GB" dirty="0" smtClean="0"/>
              <a:t> </a:t>
            </a:r>
            <a:r>
              <a:rPr lang="en-GB" dirty="0" err="1" smtClean="0"/>
              <a:t>Loew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Max-Planck-Institute</a:t>
            </a:r>
          </a:p>
          <a:p>
            <a:r>
              <a:rPr lang="en-GB" dirty="0" smtClean="0"/>
              <a:t>Rene </a:t>
            </a:r>
            <a:r>
              <a:rPr lang="en-GB" dirty="0" err="1" smtClean="0"/>
              <a:t>Preusker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FUB</a:t>
            </a:r>
          </a:p>
        </p:txBody>
      </p:sp>
    </p:spTree>
    <p:extLst>
      <p:ext uri="{BB962C8B-B14F-4D97-AF65-F5344CB8AC3E}">
        <p14:creationId xmlns:p14="http://schemas.microsoft.com/office/powerpoint/2010/main" val="16305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1a, 1b</a:t>
            </a:r>
            <a:endParaRPr lang="en-GB" dirty="0"/>
          </a:p>
        </p:txBody>
      </p:sp>
      <p:sp>
        <p:nvSpPr>
          <p:cNvPr id="104" name="Rechteck 103"/>
          <p:cNvSpPr/>
          <p:nvPr/>
        </p:nvSpPr>
        <p:spPr>
          <a:xfrm>
            <a:off x="2406532" y="314200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1187624" y="3218944"/>
            <a:ext cx="360040" cy="818939"/>
            <a:chOff x="683568" y="1844824"/>
            <a:chExt cx="720080" cy="1728192"/>
          </a:xfrm>
        </p:grpSpPr>
        <p:sp>
          <p:nvSpPr>
            <p:cNvPr id="106" name="Ellipse 10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Gerade Verbindung 106"/>
            <p:cNvCxnSpPr>
              <a:stCxn id="10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8" name="Gerade Verbindung 10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9" name="Gerade Verbindung 10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0" name="Gerade Verbindung 10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11" name="Gerade Verbindung mit Pfeil 110"/>
          <p:cNvCxnSpPr>
            <a:endCxn id="104" idx="1"/>
          </p:cNvCxnSpPr>
          <p:nvPr/>
        </p:nvCxnSpPr>
        <p:spPr>
          <a:xfrm flipV="1">
            <a:off x="1691680" y="3628415"/>
            <a:ext cx="714852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4540889" y="3143591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cxnSp>
        <p:nvCxnSpPr>
          <p:cNvPr id="113" name="Gerade Verbindung mit Pfeil 112"/>
          <p:cNvCxnSpPr>
            <a:stCxn id="104" idx="3"/>
            <a:endCxn id="112" idx="1"/>
          </p:cNvCxnSpPr>
          <p:nvPr/>
        </p:nvCxnSpPr>
        <p:spPr>
          <a:xfrm>
            <a:off x="3846692" y="3628415"/>
            <a:ext cx="694197" cy="15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4540889" y="1717737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115" name="Gerade Verbindung mit Pfeil 114"/>
          <p:cNvCxnSpPr>
            <a:stCxn id="112" idx="0"/>
            <a:endCxn id="114" idx="2"/>
          </p:cNvCxnSpPr>
          <p:nvPr/>
        </p:nvCxnSpPr>
        <p:spPr>
          <a:xfrm flipV="1">
            <a:off x="5260969" y="2690550"/>
            <a:ext cx="0" cy="45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/>
          <p:cNvSpPr/>
          <p:nvPr/>
        </p:nvSpPr>
        <p:spPr>
          <a:xfrm>
            <a:off x="2406532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117" name="Gruppieren 116"/>
          <p:cNvGrpSpPr/>
          <p:nvPr/>
        </p:nvGrpSpPr>
        <p:grpSpPr>
          <a:xfrm>
            <a:off x="1187624" y="4658064"/>
            <a:ext cx="360040" cy="818939"/>
            <a:chOff x="683568" y="1844824"/>
            <a:chExt cx="720080" cy="1728192"/>
          </a:xfrm>
        </p:grpSpPr>
        <p:sp>
          <p:nvSpPr>
            <p:cNvPr id="118" name="Ellipse 11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/>
            <p:cNvCxnSpPr>
              <a:stCxn id="11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0" name="Gerade Verbindung 11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1" name="Gerade Verbindung 12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2" name="Gerade Verbindung 12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23" name="Gerade Verbindung mit Pfeil 122"/>
          <p:cNvCxnSpPr>
            <a:endCxn id="116" idx="1"/>
          </p:cNvCxnSpPr>
          <p:nvPr/>
        </p:nvCxnSpPr>
        <p:spPr>
          <a:xfrm>
            <a:off x="1691680" y="5067535"/>
            <a:ext cx="7148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/>
          <p:cNvSpPr/>
          <p:nvPr/>
        </p:nvSpPr>
        <p:spPr>
          <a:xfrm>
            <a:off x="4540889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125" name="Gerade Verbindung mit Pfeil 124"/>
          <p:cNvCxnSpPr>
            <a:stCxn id="116" idx="3"/>
            <a:endCxn id="124" idx="1"/>
          </p:cNvCxnSpPr>
          <p:nvPr/>
        </p:nvCxnSpPr>
        <p:spPr>
          <a:xfrm>
            <a:off x="3846692" y="5067535"/>
            <a:ext cx="69419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/>
          <p:cNvCxnSpPr>
            <a:stCxn id="124" idx="0"/>
            <a:endCxn id="112" idx="2"/>
          </p:cNvCxnSpPr>
          <p:nvPr/>
        </p:nvCxnSpPr>
        <p:spPr>
          <a:xfrm flipV="1">
            <a:off x="5260969" y="4116404"/>
            <a:ext cx="0" cy="4647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/>
          <p:cNvGrpSpPr/>
          <p:nvPr/>
        </p:nvGrpSpPr>
        <p:grpSpPr>
          <a:xfrm>
            <a:off x="1187624" y="1794673"/>
            <a:ext cx="360040" cy="818939"/>
            <a:chOff x="683568" y="1844824"/>
            <a:chExt cx="720080" cy="1728192"/>
          </a:xfrm>
        </p:grpSpPr>
        <p:sp>
          <p:nvSpPr>
            <p:cNvPr id="128" name="Ellipse 12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Gerade Verbindung 128"/>
            <p:cNvCxnSpPr>
              <a:stCxn id="12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Gerade Verbindung 129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Gerade Verbindung 13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133" name="Gerade Verbindung mit Pfeil 132"/>
          <p:cNvCxnSpPr>
            <a:endCxn id="135" idx="1"/>
          </p:cNvCxnSpPr>
          <p:nvPr/>
        </p:nvCxnSpPr>
        <p:spPr>
          <a:xfrm>
            <a:off x="1691680" y="2204144"/>
            <a:ext cx="71485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2406532" y="1717737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Program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138" name="Gerade Verbindung mit Pfeil 137"/>
          <p:cNvCxnSpPr>
            <a:stCxn id="135" idx="3"/>
            <a:endCxn id="114" idx="1"/>
          </p:cNvCxnSpPr>
          <p:nvPr/>
        </p:nvCxnSpPr>
        <p:spPr>
          <a:xfrm>
            <a:off x="3846692" y="2204144"/>
            <a:ext cx="69419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4521696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76256" y="3222165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2402353" y="3145229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02353" y="170244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 </a:t>
            </a:r>
            <a:br>
              <a:rPr lang="en-GB" dirty="0" smtClean="0"/>
            </a:br>
            <a:r>
              <a:rPr lang="en-GB" dirty="0" smtClean="0"/>
              <a:t>Java 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4572000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2402353" y="4582766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876256" y="1786950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2699792" y="2675259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2718168" y="4112796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3491880" y="4118042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3486798" y="2682827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3842513" y="3451283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3842513" y="387899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3892817" y="4870900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3842513" y="5343769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5961856" y="3631635"/>
            <a:ext cx="77038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6012160" y="5069172"/>
            <a:ext cx="7200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6876256" y="4659702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4521696" y="171001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842512" y="1986227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3842511" y="2446227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5961856" y="2196420"/>
            <a:ext cx="77038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2a, 2b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5971263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8244408" y="3188511"/>
            <a:ext cx="360040" cy="818939"/>
            <a:chOff x="683568" y="1844824"/>
            <a:chExt cx="720080" cy="1728192"/>
          </a:xfrm>
        </p:grpSpPr>
        <p:sp>
          <p:nvSpPr>
            <p:cNvPr id="6" name="Ellipse 5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6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Rechteck 12"/>
          <p:cNvSpPr/>
          <p:nvPr/>
        </p:nvSpPr>
        <p:spPr>
          <a:xfrm>
            <a:off x="3851920" y="31452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C API</a:t>
            </a:r>
            <a:endParaRPr lang="en-GB" dirty="0"/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dll</a:t>
            </a:r>
            <a:r>
              <a:rPr lang="en-GB" dirty="0" smtClean="0"/>
              <a:t>)</a:t>
            </a:r>
          </a:p>
        </p:txBody>
      </p:sp>
      <p:sp>
        <p:nvSpPr>
          <p:cNvPr id="18" name="Rechteck 17"/>
          <p:cNvSpPr/>
          <p:nvPr/>
        </p:nvSpPr>
        <p:spPr>
          <a:xfrm>
            <a:off x="3851920" y="170244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dirty="0"/>
              <a:t>API</a:t>
            </a:r>
          </a:p>
          <a:p>
            <a:pPr algn="ctr"/>
            <a:r>
              <a:rPr lang="en-GB" dirty="0" smtClean="0"/>
              <a:t>(jar)</a:t>
            </a:r>
          </a:p>
        </p:txBody>
      </p:sp>
      <p:sp>
        <p:nvSpPr>
          <p:cNvPr id="24" name="Rechteck 23"/>
          <p:cNvSpPr/>
          <p:nvPr/>
        </p:nvSpPr>
        <p:spPr>
          <a:xfrm>
            <a:off x="6021567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</a:t>
            </a:r>
          </a:p>
          <a:p>
            <a:pPr algn="ctr"/>
            <a:r>
              <a:rPr lang="en-GB" dirty="0" smtClean="0"/>
              <a:t>Extension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sp>
        <p:nvSpPr>
          <p:cNvPr id="32" name="Rechteck 31"/>
          <p:cNvSpPr/>
          <p:nvPr/>
        </p:nvSpPr>
        <p:spPr>
          <a:xfrm>
            <a:off x="3851920" y="4582765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BEAM</a:t>
            </a:r>
            <a:br>
              <a:rPr lang="en-GB" dirty="0" smtClean="0"/>
            </a:br>
            <a:r>
              <a:rPr lang="en-GB" dirty="0" smtClean="0"/>
              <a:t>Python API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pyd</a:t>
            </a:r>
            <a:r>
              <a:rPr lang="en-GB" dirty="0" smtClean="0"/>
              <a:t>)</a:t>
            </a:r>
            <a:endParaRPr lang="en-GB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8198786" y="1763035"/>
            <a:ext cx="360040" cy="818939"/>
            <a:chOff x="683568" y="1844824"/>
            <a:chExt cx="720080" cy="1728192"/>
          </a:xfrm>
        </p:grpSpPr>
        <p:sp>
          <p:nvSpPr>
            <p:cNvPr id="35" name="Ellipse 3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erade Verbindung 35"/>
            <p:cNvCxnSpPr>
              <a:stCxn id="3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6" name="Gerade Verbindung mit Pfeil 65"/>
          <p:cNvCxnSpPr/>
          <p:nvPr/>
        </p:nvCxnSpPr>
        <p:spPr>
          <a:xfrm flipV="1">
            <a:off x="4149359" y="2675258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4167735" y="4112795"/>
            <a:ext cx="0" cy="4699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4941447" y="4118041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4936365" y="2682826"/>
            <a:ext cx="0" cy="46472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V="1">
            <a:off x="5342384" y="3451282"/>
            <a:ext cx="628879" cy="102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5292080" y="3878997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>
            <a:off x="5342384" y="4870899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 flipH="1">
            <a:off x="5292080" y="5343768"/>
            <a:ext cx="67918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4" idx="3"/>
          </p:cNvCxnSpPr>
          <p:nvPr/>
        </p:nvCxnSpPr>
        <p:spPr>
          <a:xfrm flipH="1">
            <a:off x="7411423" y="3631634"/>
            <a:ext cx="760977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H="1">
            <a:off x="7461727" y="5069171"/>
            <a:ext cx="71067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8288796" y="4558851"/>
            <a:ext cx="360040" cy="818939"/>
            <a:chOff x="683568" y="1844824"/>
            <a:chExt cx="720080" cy="1728192"/>
          </a:xfrm>
        </p:grpSpPr>
        <p:sp>
          <p:nvSpPr>
            <p:cNvPr id="90" name="Ellipse 89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Gerade Verbindung 90"/>
            <p:cNvCxnSpPr>
              <a:stCxn id="90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95" name="Rechteck 94"/>
          <p:cNvSpPr/>
          <p:nvPr/>
        </p:nvSpPr>
        <p:spPr>
          <a:xfrm>
            <a:off x="5971263" y="1710013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Extension</a:t>
            </a:r>
          </a:p>
          <a:p>
            <a:pPr algn="ctr"/>
            <a:r>
              <a:rPr lang="en-GB" dirty="0"/>
              <a:t>(jar)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5292079" y="1986226"/>
            <a:ext cx="679183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H="1">
            <a:off x="5292078" y="2446226"/>
            <a:ext cx="67918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7411423" y="2196419"/>
            <a:ext cx="7609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1691680" y="3158004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(exe)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642697" y="3170780"/>
            <a:ext cx="360040" cy="818939"/>
            <a:chOff x="683568" y="1844824"/>
            <a:chExt cx="720080" cy="1728192"/>
          </a:xfrm>
        </p:grpSpPr>
        <p:sp>
          <p:nvSpPr>
            <p:cNvPr id="45" name="Ellipse 4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/>
            <p:cNvCxnSpPr>
              <a:stCxn id="4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Gerade Verbindung 46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50" name="Gerade Verbindung mit Pfeil 49"/>
          <p:cNvCxnSpPr>
            <a:endCxn id="43" idx="1"/>
          </p:cNvCxnSpPr>
          <p:nvPr/>
        </p:nvCxnSpPr>
        <p:spPr>
          <a:xfrm>
            <a:off x="1043608" y="3644411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3" idx="3"/>
            <a:endCxn id="13" idx="1"/>
          </p:cNvCxnSpPr>
          <p:nvPr/>
        </p:nvCxnSpPr>
        <p:spPr>
          <a:xfrm flipV="1">
            <a:off x="3131840" y="3631635"/>
            <a:ext cx="720080" cy="127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691680" y="4581128"/>
            <a:ext cx="1440160" cy="972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Python-Program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/>
              <a:t>)</a:t>
            </a:r>
            <a:endParaRPr lang="en-GB" dirty="0" smtClean="0"/>
          </a:p>
        </p:txBody>
      </p:sp>
      <p:grpSp>
        <p:nvGrpSpPr>
          <p:cNvPr id="56" name="Gruppieren 55"/>
          <p:cNvGrpSpPr/>
          <p:nvPr/>
        </p:nvGrpSpPr>
        <p:grpSpPr>
          <a:xfrm>
            <a:off x="642697" y="4653722"/>
            <a:ext cx="360040" cy="818939"/>
            <a:chOff x="683568" y="1844824"/>
            <a:chExt cx="720080" cy="1728192"/>
          </a:xfrm>
        </p:grpSpPr>
        <p:sp>
          <p:nvSpPr>
            <p:cNvPr id="57" name="Ellipse 56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Gerade Verbindung 57"/>
            <p:cNvCxnSpPr>
              <a:stCxn id="57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62" name="Gerade Verbindung mit Pfeil 61"/>
          <p:cNvCxnSpPr>
            <a:endCxn id="55" idx="1"/>
          </p:cNvCxnSpPr>
          <p:nvPr/>
        </p:nvCxnSpPr>
        <p:spPr>
          <a:xfrm>
            <a:off x="1043608" y="5067534"/>
            <a:ext cx="64807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55" idx="3"/>
            <a:endCxn id="32" idx="1"/>
          </p:cNvCxnSpPr>
          <p:nvPr/>
        </p:nvCxnSpPr>
        <p:spPr>
          <a:xfrm>
            <a:off x="3131840" y="5067535"/>
            <a:ext cx="720080" cy="16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/>
          <p:cNvGrpSpPr/>
          <p:nvPr/>
        </p:nvGrpSpPr>
        <p:grpSpPr>
          <a:xfrm>
            <a:off x="642697" y="1736098"/>
            <a:ext cx="360040" cy="818939"/>
            <a:chOff x="683568" y="1844824"/>
            <a:chExt cx="720080" cy="1728192"/>
          </a:xfrm>
        </p:grpSpPr>
        <p:sp>
          <p:nvSpPr>
            <p:cNvPr id="68" name="Ellipse 67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Gerade Verbindung 70"/>
            <p:cNvCxnSpPr>
              <a:stCxn id="68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77" name="Gerade Verbindung mit Pfeil 76"/>
          <p:cNvCxnSpPr>
            <a:endCxn id="78" idx="1"/>
          </p:cNvCxnSpPr>
          <p:nvPr/>
        </p:nvCxnSpPr>
        <p:spPr>
          <a:xfrm flipV="1">
            <a:off x="1043608" y="2187201"/>
            <a:ext cx="648072" cy="92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691680" y="1700794"/>
            <a:ext cx="1440160" cy="972813"/>
          </a:xfrm>
          <a:prstGeom prst="rect">
            <a:avLst/>
          </a:prstGeom>
          <a:solidFill>
            <a:schemeClr val="accent5">
              <a:alpha val="3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Java-</a:t>
            </a:r>
            <a:br>
              <a:rPr lang="en-GB" dirty="0" smtClean="0"/>
            </a:br>
            <a:r>
              <a:rPr lang="en-GB" dirty="0" smtClean="0"/>
              <a:t>Program</a:t>
            </a:r>
          </a:p>
          <a:p>
            <a:pPr algn="ctr"/>
            <a:r>
              <a:rPr lang="en-GB" dirty="0" smtClean="0"/>
              <a:t>(jar)</a:t>
            </a:r>
          </a:p>
        </p:txBody>
      </p:sp>
      <p:cxnSp>
        <p:nvCxnSpPr>
          <p:cNvPr id="79" name="Gerade Verbindung mit Pfeil 78"/>
          <p:cNvCxnSpPr>
            <a:stCxn id="78" idx="3"/>
            <a:endCxn id="18" idx="1"/>
          </p:cNvCxnSpPr>
          <p:nvPr/>
        </p:nvCxnSpPr>
        <p:spPr>
          <a:xfrm>
            <a:off x="3131840" y="2187201"/>
            <a:ext cx="720080" cy="165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Java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03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Operator written in Python </a:t>
            </a:r>
            <a:br>
              <a:rPr lang="en-GB" dirty="0" smtClean="0"/>
            </a:br>
            <a:r>
              <a:rPr lang="en-GB" dirty="0" smtClean="0"/>
              <a:t>called from Python</a:t>
            </a:r>
            <a:endParaRPr lang="en-GB" dirty="0"/>
          </a:p>
        </p:txBody>
      </p:sp>
      <p:sp>
        <p:nvSpPr>
          <p:cNvPr id="4" name="Rechteck 3"/>
          <p:cNvSpPr/>
          <p:nvPr/>
        </p:nvSpPr>
        <p:spPr>
          <a:xfrm>
            <a:off x="3144465" y="2510545"/>
            <a:ext cx="1080120" cy="972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GPF</a:t>
            </a:r>
          </a:p>
          <a:p>
            <a:pPr algn="ctr"/>
            <a:r>
              <a:rPr lang="en-GB" dirty="0" smtClean="0"/>
              <a:t>(Java)</a:t>
            </a:r>
            <a:endParaRPr lang="en-GB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1043608" y="2322029"/>
            <a:ext cx="360040" cy="818939"/>
            <a:chOff x="683568" y="1844824"/>
            <a:chExt cx="720080" cy="1728192"/>
          </a:xfrm>
        </p:grpSpPr>
        <p:sp>
          <p:nvSpPr>
            <p:cNvPr id="5" name="Ellipse 4"/>
            <p:cNvSpPr/>
            <p:nvPr/>
          </p:nvSpPr>
          <p:spPr>
            <a:xfrm>
              <a:off x="827584" y="1844824"/>
              <a:ext cx="432048" cy="43204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Gerade Verbindung 6"/>
            <p:cNvCxnSpPr>
              <a:stCxn id="5" idx="4"/>
            </p:cNvCxnSpPr>
            <p:nvPr/>
          </p:nvCxnSpPr>
          <p:spPr>
            <a:xfrm>
              <a:off x="1043608" y="2276872"/>
              <a:ext cx="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683568" y="2420888"/>
              <a:ext cx="720080" cy="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68356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flipH="1" flipV="1">
              <a:off x="1043608" y="2924944"/>
              <a:ext cx="360040" cy="6480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0" name="Gerade Verbindung mit Pfeil 19"/>
          <p:cNvCxnSpPr>
            <a:endCxn id="4" idx="1"/>
          </p:cNvCxnSpPr>
          <p:nvPr/>
        </p:nvCxnSpPr>
        <p:spPr>
          <a:xfrm>
            <a:off x="2123728" y="2996952"/>
            <a:ext cx="102073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5436096" y="4409016"/>
            <a:ext cx="3085014" cy="35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PythonOp</a:t>
            </a:r>
            <a:endParaRPr lang="en-GB" dirty="0"/>
          </a:p>
        </p:txBody>
      </p:sp>
      <p:sp>
        <p:nvSpPr>
          <p:cNvPr id="24" name="Rechteck 23"/>
          <p:cNvSpPr/>
          <p:nvPr/>
        </p:nvSpPr>
        <p:spPr>
          <a:xfrm>
            <a:off x="2898442" y="429807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PythonOpSpi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979712" y="24274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1:createProduct</a:t>
            </a:r>
            <a:endParaRPr lang="en-GB" sz="1200" dirty="0"/>
          </a:p>
        </p:txBody>
      </p:sp>
      <p:cxnSp>
        <p:nvCxnSpPr>
          <p:cNvPr id="27" name="Gerade Verbindung mit Pfeil 26"/>
          <p:cNvCxnSpPr>
            <a:stCxn id="4" idx="2"/>
            <a:endCxn id="24" idx="0"/>
          </p:cNvCxnSpPr>
          <p:nvPr/>
        </p:nvCxnSpPr>
        <p:spPr>
          <a:xfrm>
            <a:off x="3684525" y="3483358"/>
            <a:ext cx="6005" cy="814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25721" y="3667557"/>
            <a:ext cx="837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2:lookup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05730" y="412468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3:create</a:t>
            </a:r>
          </a:p>
        </p:txBody>
      </p:sp>
      <p:cxnSp>
        <p:nvCxnSpPr>
          <p:cNvPr id="32" name="Gerade Verbindung mit Pfeil 31"/>
          <p:cNvCxnSpPr>
            <a:stCxn id="24" idx="3"/>
            <a:endCxn id="23" idx="1"/>
          </p:cNvCxnSpPr>
          <p:nvPr/>
        </p:nvCxnSpPr>
        <p:spPr>
          <a:xfrm>
            <a:off x="4482618" y="4586108"/>
            <a:ext cx="9534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5339580" y="5328256"/>
            <a:ext cx="3236331" cy="41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PythonVM</a:t>
            </a:r>
            <a:endParaRPr lang="en-GB" dirty="0"/>
          </a:p>
        </p:txBody>
      </p:sp>
      <p:cxnSp>
        <p:nvCxnSpPr>
          <p:cNvPr id="36" name="Gerade Verbindung mit Pfeil 35"/>
          <p:cNvCxnSpPr>
            <a:endCxn id="35" idx="0"/>
          </p:cNvCxnSpPr>
          <p:nvPr/>
        </p:nvCxnSpPr>
        <p:spPr>
          <a:xfrm>
            <a:off x="6300192" y="4763199"/>
            <a:ext cx="657554" cy="565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4997656" y="2181193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my_op.py</a:t>
            </a:r>
          </a:p>
        </p:txBody>
      </p:sp>
      <p:sp>
        <p:nvSpPr>
          <p:cNvPr id="48" name="Rechteck 47"/>
          <p:cNvSpPr/>
          <p:nvPr/>
        </p:nvSpPr>
        <p:spPr>
          <a:xfrm>
            <a:off x="359532" y="5426247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PythonOp</a:t>
            </a:r>
            <a:endParaRPr lang="en-GB" dirty="0"/>
          </a:p>
        </p:txBody>
      </p:sp>
      <p:cxnSp>
        <p:nvCxnSpPr>
          <p:cNvPr id="54" name="Gerade Verbindung mit Pfeil 53"/>
          <p:cNvCxnSpPr>
            <a:stCxn id="48" idx="0"/>
            <a:endCxn id="56" idx="2"/>
          </p:cNvCxnSpPr>
          <p:nvPr/>
        </p:nvCxnSpPr>
        <p:spPr>
          <a:xfrm flipV="1">
            <a:off x="1115616" y="4977508"/>
            <a:ext cx="18002" cy="4487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Rechteck 55"/>
          <p:cNvSpPr/>
          <p:nvPr/>
        </p:nvSpPr>
        <p:spPr>
          <a:xfrm>
            <a:off x="377534" y="4401442"/>
            <a:ext cx="1512168" cy="576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 smtClean="0"/>
              <a:t>Operator</a:t>
            </a:r>
            <a:endParaRPr lang="en-GB" i="1" dirty="0"/>
          </a:p>
        </p:txBody>
      </p:sp>
      <p:sp>
        <p:nvSpPr>
          <p:cNvPr id="86" name="Textfeld 85"/>
          <p:cNvSpPr txBox="1"/>
          <p:nvPr/>
        </p:nvSpPr>
        <p:spPr>
          <a:xfrm>
            <a:off x="6876256" y="48978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4:create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6296" y="2595009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919864" y="330502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7</a:t>
            </a:r>
            <a:r>
              <a:rPr lang="en-GB" sz="1200" dirty="0" smtClean="0"/>
              <a:t>:compute_tile</a:t>
            </a:r>
            <a:endParaRPr lang="en-GB" sz="1200" dirty="0"/>
          </a:p>
        </p:txBody>
      </p:sp>
      <p:cxnSp>
        <p:nvCxnSpPr>
          <p:cNvPr id="94" name="Gerade Verbindung mit Pfeil 93"/>
          <p:cNvCxnSpPr/>
          <p:nvPr/>
        </p:nvCxnSpPr>
        <p:spPr>
          <a:xfrm flipH="1" flipV="1">
            <a:off x="5940152" y="2680315"/>
            <a:ext cx="680797" cy="17211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5220072" y="3125839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5:import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6814798" y="2181080"/>
            <a:ext cx="1668967" cy="48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MyOp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py</a:t>
            </a:r>
            <a:r>
              <a:rPr lang="en-GB" dirty="0" smtClean="0"/>
              <a:t>)</a:t>
            </a:r>
          </a:p>
        </p:txBody>
      </p:sp>
      <p:cxnSp>
        <p:nvCxnSpPr>
          <p:cNvPr id="115" name="Gerade Verbindung mit Pfeil 114"/>
          <p:cNvCxnSpPr/>
          <p:nvPr/>
        </p:nvCxnSpPr>
        <p:spPr>
          <a:xfrm flipV="1">
            <a:off x="7956376" y="2637661"/>
            <a:ext cx="0" cy="1806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6425145" y="317012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6:create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6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 Mappings</a:t>
            </a:r>
            <a:endParaRPr lang="en-GB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63150"/>
              </p:ext>
            </p:extLst>
          </p:nvPr>
        </p:nvGraphicFramePr>
        <p:xfrm>
          <a:off x="457200" y="1600200"/>
          <a:ext cx="82296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Java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Object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(&lt;type&gt;, &lt;pointer&gt;)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Prim. arrays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&lt;type&gt;*,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buffer, </a:t>
                      </a:r>
                      <a:r>
                        <a:rPr lang="en-GB" dirty="0" err="1" smtClean="0"/>
                        <a:t>array.array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numpy.array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Map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dict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smtClean="0"/>
                        <a:t>set, </a:t>
                      </a:r>
                      <a:r>
                        <a:rPr lang="en-GB" baseline="0" dirty="0" err="1" smtClean="0"/>
                        <a:t>seq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struct</a:t>
                      </a:r>
                      <a:r>
                        <a:rPr lang="en-GB" dirty="0" smtClean="0"/>
                        <a:t> List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seq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char* (zero terminated)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GeoPos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r>
                        <a:rPr lang="en-GB" dirty="0" err="1" smtClean="0"/>
                        <a:t>lat</a:t>
                      </a:r>
                      <a:r>
                        <a:rPr lang="en-GB" dirty="0" smtClean="0"/>
                        <a:t>, </a:t>
                      </a:r>
                      <a:r>
                        <a:rPr lang="en-GB" dirty="0" err="1" smtClean="0"/>
                        <a:t>lon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PixelPos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Point, Point2D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[2], float[2]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Rectangle, Rectangle2D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int</a:t>
                      </a:r>
                      <a:r>
                        <a:rPr lang="en-GB" dirty="0" smtClean="0"/>
                        <a:t>[4], float[4]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(x, y, w, h)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Converting a Java-Method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Java: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class C {</a:t>
            </a:r>
          </a:p>
          <a:p>
            <a:pPr marL="40005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 Tile m(String s, double d, Rectangle r, Band b);</a:t>
            </a: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GB" dirty="0" smtClean="0"/>
              <a:t>C: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void* Tile;</a:t>
            </a:r>
          </a:p>
          <a:p>
            <a:pPr marL="400050" lvl="1" indent="0">
              <a:buNone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void*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Band;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Tile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(C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self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char* s, double d,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r[4], Band b);</a:t>
            </a:r>
          </a:p>
          <a:p>
            <a:r>
              <a:rPr lang="en-GB" dirty="0" err="1" smtClean="0"/>
              <a:t>Py</a:t>
            </a:r>
            <a:r>
              <a:rPr lang="en-GB" dirty="0" smtClean="0"/>
              <a:t>:</a:t>
            </a:r>
            <a:endParaRPr lang="en-GB" dirty="0"/>
          </a:p>
          <a:p>
            <a:pPr marL="400050" lvl="1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C_m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* self,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PyObject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Microsoft Office PowerPoint</Application>
  <PresentationFormat>Bildschirmpräsentation (4:3)</PresentationFormat>
  <Paragraphs>377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BEAM External API</vt:lpstr>
      <vt:lpstr>Use Cases</vt:lpstr>
      <vt:lpstr>Use Case 1a, 1b</vt:lpstr>
      <vt:lpstr>Use Case 2a, 2b</vt:lpstr>
      <vt:lpstr>Use Case 2a, 2b</vt:lpstr>
      <vt:lpstr>Operator written in Python  called from Java</vt:lpstr>
      <vt:lpstr>Operator written in Python  called from Python</vt:lpstr>
      <vt:lpstr>Data Type Mappings</vt:lpstr>
      <vt:lpstr>Converting a Java-Method</vt:lpstr>
      <vt:lpstr>Py-Target Function Generator</vt:lpstr>
      <vt:lpstr>C-Target Function Generator</vt:lpstr>
      <vt:lpstr>Generate C and Python Code</vt:lpstr>
      <vt:lpstr>Compiler Design Issues</vt:lpstr>
      <vt:lpstr>Design Decisons</vt:lpstr>
      <vt:lpstr>Data Arrays (1/3)</vt:lpstr>
      <vt:lpstr>Data Arrays (2/3)</vt:lpstr>
      <vt:lpstr>Data Arrays (3/3)</vt:lpstr>
      <vt:lpstr>Multithreading</vt:lpstr>
      <vt:lpstr>Alternatives (1/2)</vt:lpstr>
      <vt:lpstr>Alternatives (2/2)</vt:lpstr>
      <vt:lpstr>Potential Users (External Testers)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External API</dc:title>
  <dc:creator>Norman</dc:creator>
  <cp:lastModifiedBy>Norman Fomferra</cp:lastModifiedBy>
  <cp:revision>52</cp:revision>
  <dcterms:created xsi:type="dcterms:W3CDTF">2012-09-22T14:32:03Z</dcterms:created>
  <dcterms:modified xsi:type="dcterms:W3CDTF">2013-05-01T14:10:39Z</dcterms:modified>
</cp:coreProperties>
</file>