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57" r:id="rId9"/>
    <p:sldId id="286" r:id="rId10"/>
    <p:sldId id="259" r:id="rId11"/>
    <p:sldId id="276" r:id="rId12"/>
    <p:sldId id="279" r:id="rId13"/>
    <p:sldId id="281" r:id="rId14"/>
    <p:sldId id="280" r:id="rId15"/>
    <p:sldId id="282" r:id="rId16"/>
    <p:sldId id="289" r:id="rId17"/>
    <p:sldId id="290" r:id="rId18"/>
    <p:sldId id="291" r:id="rId19"/>
    <p:sldId id="292" r:id="rId20"/>
    <p:sldId id="265" r:id="rId21"/>
    <p:sldId id="267" r:id="rId22"/>
    <p:sldId id="266" r:id="rId23"/>
    <p:sldId id="268" r:id="rId24"/>
    <p:sldId id="272" r:id="rId25"/>
    <p:sldId id="275" r:id="rId26"/>
    <p:sldId id="274" r:id="rId27"/>
    <p:sldId id="269" r:id="rId28"/>
    <p:sldId id="270" r:id="rId29"/>
    <p:sldId id="27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78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1139"/>
              </p:ext>
            </p:extLst>
          </p:nvPr>
        </p:nvGraphicFramePr>
        <p:xfrm>
          <a:off x="4211959" y="1412776"/>
          <a:ext cx="4752527" cy="519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py2jString(s);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01999"/>
              </p:ext>
            </p:extLst>
          </p:nvPr>
        </p:nvGraphicFramePr>
        <p:xfrm>
          <a:off x="4211960" y="1412776"/>
          <a:ext cx="4464495" cy="47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c2jObject(b);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 smtClean="0"/>
              <a:t>Conversion / Construction</a:t>
            </a:r>
          </a:p>
          <a:p>
            <a:pPr lvl="1"/>
            <a:r>
              <a:rPr lang="en-GB" sz="2000" dirty="0" smtClean="0"/>
              <a:t>void* </a:t>
            </a:r>
            <a:r>
              <a:rPr lang="en-GB" sz="2000" dirty="0" err="1" smtClean="0"/>
              <a:t>beam_toCObject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 </a:t>
            </a:r>
            <a:r>
              <a:rPr lang="en-GB" sz="2000" dirty="0" err="1"/>
              <a:t>beam_newCString</a:t>
            </a:r>
            <a:r>
              <a:rPr lang="en-GB" sz="2000" dirty="0"/>
              <a:t>(</a:t>
            </a:r>
            <a:r>
              <a:rPr lang="en-GB" sz="2000" dirty="0" err="1"/>
              <a:t>jstring</a:t>
            </a:r>
            <a:r>
              <a:rPr lang="en-GB" sz="2000" dirty="0"/>
              <a:t> 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&lt;</a:t>
            </a:r>
            <a:r>
              <a:rPr lang="en-GB" sz="2000" dirty="0"/>
              <a:t>T&gt;* </a:t>
            </a:r>
            <a:r>
              <a:rPr lang="en-GB" sz="2000" dirty="0" err="1"/>
              <a:t>beam_newC</a:t>
            </a:r>
            <a:r>
              <a:rPr lang="en-GB" sz="2000" dirty="0"/>
              <a:t>&lt;T&gt;Array(</a:t>
            </a:r>
            <a:r>
              <a:rPr lang="en-GB" sz="2000" dirty="0" err="1"/>
              <a:t>jarray</a:t>
            </a:r>
            <a:r>
              <a:rPr lang="en-GB" sz="2000" dirty="0"/>
              <a:t> 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smtClean="0"/>
              <a:t>void** </a:t>
            </a:r>
            <a:r>
              <a:rPr lang="en-GB" sz="2000" dirty="0" err="1" smtClean="0"/>
              <a:t>beam_newC</a:t>
            </a:r>
            <a:r>
              <a:rPr lang="en-GB" sz="2000" dirty="0" err="1"/>
              <a:t>Object</a:t>
            </a:r>
            <a:r>
              <a:rPr lang="en-GB" sz="2000" dirty="0" err="1" smtClean="0"/>
              <a:t>Array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** </a:t>
            </a:r>
            <a:r>
              <a:rPr lang="en-GB" sz="2000" dirty="0" err="1" smtClean="0"/>
              <a:t>beam_newCStringArray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</a:t>
            </a:r>
          </a:p>
          <a:p>
            <a:pPr lvl="1"/>
            <a:r>
              <a:rPr lang="en-GB" sz="2000" dirty="0" err="1" smtClean="0"/>
              <a:t>CMap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beam_newCMap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CList</a:t>
            </a:r>
            <a:r>
              <a:rPr lang="en-GB" sz="2000" dirty="0" smtClean="0"/>
              <a:t>  </a:t>
            </a:r>
            <a:r>
              <a:rPr lang="en-GB" sz="2000" dirty="0" err="1" smtClean="0"/>
              <a:t>beam_newCList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Destruction</a:t>
            </a:r>
          </a:p>
          <a:p>
            <a:pPr lvl="1"/>
            <a:r>
              <a:rPr lang="en-GB" sz="2000" dirty="0"/>
              <a:t>void </a:t>
            </a:r>
            <a:r>
              <a:rPr lang="en-GB" sz="2000" dirty="0" err="1"/>
              <a:t>beam_deleteCString</a:t>
            </a:r>
            <a:r>
              <a:rPr lang="en-GB" sz="2000" dirty="0"/>
              <a:t>(char* s)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</a:t>
            </a:r>
            <a:r>
              <a:rPr lang="en-GB" sz="2000" dirty="0" smtClean="0"/>
              <a:t>&lt;T&gt;Array</a:t>
            </a:r>
            <a:r>
              <a:rPr lang="en-GB" sz="2000" dirty="0"/>
              <a:t>(&lt;T&gt;* </a:t>
            </a:r>
            <a:r>
              <a:rPr lang="en-GB" sz="2000" dirty="0" smtClean="0"/>
              <a:t>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 </a:t>
            </a:r>
            <a:r>
              <a:rPr lang="en-GB" sz="2000" baseline="30000" dirty="0"/>
              <a:t>1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beam_deleteCObjectArray</a:t>
            </a:r>
            <a:r>
              <a:rPr lang="en-GB" sz="2000" dirty="0" smtClean="0"/>
              <a:t>(void</a:t>
            </a:r>
            <a:r>
              <a:rPr lang="en-GB" sz="2000" dirty="0"/>
              <a:t>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beam_deleteCStringArray</a:t>
            </a:r>
            <a:r>
              <a:rPr lang="en-GB" sz="2000" dirty="0" smtClean="0"/>
              <a:t>(char**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  <a:endParaRPr lang="en-GB" sz="2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C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beam_toJObject</a:t>
            </a:r>
            <a:r>
              <a:rPr lang="en-GB" sz="2000" dirty="0" smtClean="0"/>
              <a:t> (</a:t>
            </a:r>
            <a:r>
              <a:rPr lang="en-GB" sz="2000" dirty="0"/>
              <a:t>void* </a:t>
            </a:r>
            <a:r>
              <a:rPr lang="en-GB" sz="2000" dirty="0" smtClean="0"/>
              <a:t>o)</a:t>
            </a:r>
          </a:p>
          <a:p>
            <a:r>
              <a:rPr lang="en-GB" sz="2400" dirty="0"/>
              <a:t>Object </a:t>
            </a:r>
            <a:r>
              <a:rPr lang="en-GB" sz="2400" dirty="0" smtClean="0"/>
              <a:t>Construction</a:t>
            </a:r>
            <a:endParaRPr lang="en-GB" sz="20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 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</a:t>
            </a:r>
            <a:r>
              <a:rPr lang="en-GB" sz="2000" dirty="0" smtClean="0"/>
              <a:t>&lt;T&gt;Array</a:t>
            </a:r>
            <a:r>
              <a:rPr lang="en-GB" sz="2000" dirty="0"/>
              <a:t>(&lt;T&gt;* a,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_newJObjectArray</a:t>
            </a:r>
            <a:r>
              <a:rPr lang="en-GB" sz="2000" dirty="0" smtClean="0"/>
              <a:t>(void**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char**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/>
              <a:t>DeleteLocalRef</a:t>
            </a:r>
            <a:r>
              <a:rPr lang="en-GB" sz="2000" dirty="0"/>
              <a:t>   (from JNI </a:t>
            </a:r>
            <a:r>
              <a:rPr lang="en-GB" sz="2000" dirty="0" smtClean="0"/>
              <a:t>API, for objects with local scope)</a:t>
            </a:r>
            <a:endParaRPr lang="en-GB" sz="2000" dirty="0"/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Py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Object Construction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&lt;T&gt;(j</a:t>
            </a:r>
            <a:r>
              <a:rPr lang="en-GB" sz="2000" dirty="0"/>
              <a:t>&lt;T&gt;</a:t>
            </a:r>
            <a:r>
              <a:rPr lang="en-GB" sz="2000" dirty="0" smtClean="0"/>
              <a:t> v)</a:t>
            </a:r>
            <a:r>
              <a:rPr lang="en-GB" sz="2000" baseline="30000" dirty="0" smtClean="0"/>
              <a:t>1</a:t>
            </a:r>
            <a:endParaRPr lang="en-GB" sz="2000" dirty="0" smtClean="0"/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/>
              <a:t>*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beam_newPyObject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beam_newPyString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/>
              <a:t>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beam_newPyObjectList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beam_newPyStringList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   # </a:t>
            </a:r>
            <a:r>
              <a:rPr lang="en-GB" sz="2000" dirty="0" smtClean="0">
                <a:sym typeface="Wingdings" pitchFamily="2" charset="2"/>
              </a:rPr>
              <a:t>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          # </a:t>
            </a:r>
            <a:r>
              <a:rPr lang="en-GB" sz="2000" dirty="0" smtClean="0">
                <a:sym typeface="Wingdings" pitchFamily="2" charset="2"/>
              </a:rPr>
              <a:t> {…}, </a:t>
            </a:r>
            <a:r>
              <a:rPr lang="en-GB" sz="2000" dirty="0">
                <a:sym typeface="Wingdings" pitchFamily="2" charset="2"/>
              </a:rPr>
              <a:t>dictionary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               # </a:t>
            </a:r>
            <a:r>
              <a:rPr lang="en-GB" sz="2000" dirty="0" smtClean="0">
                <a:sym typeface="Wingdings" pitchFamily="2" charset="2"/>
              </a:rPr>
              <a:t> […], sequence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n.a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Py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smtClean="0"/>
              <a:t>j&lt;T&gt; </a:t>
            </a:r>
            <a:r>
              <a:rPr lang="en-GB" sz="2000" dirty="0" err="1"/>
              <a:t>beam_</a:t>
            </a:r>
            <a:r>
              <a:rPr lang="en-GB" sz="2000" dirty="0" err="1" smtClean="0"/>
              <a:t>toJ</a:t>
            </a:r>
            <a:r>
              <a:rPr lang="en-GB" sz="2000" dirty="0" smtClean="0"/>
              <a:t>&lt;T&gt; </a:t>
            </a:r>
            <a:r>
              <a:rPr lang="en-GB" sz="2000" dirty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  <a:r>
              <a:rPr lang="en-GB" sz="2000" baseline="30000" dirty="0"/>
              <a:t> 1</a:t>
            </a:r>
            <a:endParaRPr lang="en-GB" sz="2000" dirty="0" smtClean="0"/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/>
              <a:t>Object Construction</a:t>
            </a:r>
            <a:endParaRPr lang="en-GB" sz="24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/>
              <a:t> </a:t>
            </a:r>
            <a:r>
              <a:rPr lang="en-GB" sz="2000" dirty="0" err="1" smtClean="0"/>
              <a:t>beam_newJString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a)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 smtClean="0"/>
              <a:t>* a)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beam_newJRectangle</a:t>
            </a:r>
            <a:r>
              <a:rPr lang="en-GB" sz="2000" dirty="0" smtClean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r)   # r </a:t>
            </a:r>
            <a:r>
              <a:rPr lang="en-GB" sz="2000" dirty="0" smtClean="0">
                <a:sym typeface="Wingdings" pitchFamily="2" charset="2"/>
              </a:rPr>
              <a:t>=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beam_newJMap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m)</a:t>
            </a:r>
            <a:r>
              <a:rPr lang="en-GB" sz="2000" dirty="0" smtClean="0">
                <a:sym typeface="Wingdings" pitchFamily="2" charset="2"/>
              </a:rPr>
              <a:t>           # m = {…}, dictionary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beam_newJList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 smtClean="0">
                <a:sym typeface="Wingdings" pitchFamily="2" charset="2"/>
              </a:rPr>
              <a:t>PyObject</a:t>
            </a:r>
            <a:r>
              <a:rPr lang="en-GB" sz="2000" dirty="0" smtClean="0">
                <a:sym typeface="Wingdings" pitchFamily="2" charset="2"/>
              </a:rPr>
              <a:t>* l)              # l = […], sequence</a:t>
            </a:r>
            <a:endParaRPr lang="en-GB" sz="20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DeleteLocalRef</a:t>
            </a:r>
            <a:r>
              <a:rPr lang="en-GB" sz="2000" dirty="0" smtClean="0"/>
              <a:t>   (from JNI API, </a:t>
            </a:r>
            <a:r>
              <a:rPr lang="en-GB" sz="2000" dirty="0"/>
              <a:t>for objects with local scope</a:t>
            </a:r>
            <a:r>
              <a:rPr lang="en-GB" sz="2000" dirty="0" smtClean="0"/>
              <a:t>)</a:t>
            </a:r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General</a:t>
            </a:r>
          </a:p>
          <a:p>
            <a:pPr lvl="1"/>
            <a:r>
              <a:rPr lang="en-GB" dirty="0"/>
              <a:t>Shall reflect Java </a:t>
            </a:r>
            <a:r>
              <a:rPr lang="en-GB" dirty="0" smtClean="0"/>
              <a:t>interfaces and classes </a:t>
            </a:r>
            <a:r>
              <a:rPr lang="en-GB" dirty="0"/>
              <a:t>1:1</a:t>
            </a:r>
          </a:p>
          <a:p>
            <a:pPr lvl="1"/>
            <a:r>
              <a:rPr lang="en-GB" dirty="0"/>
              <a:t>Shall reuse Java  API </a:t>
            </a:r>
            <a:r>
              <a:rPr lang="en-GB" dirty="0" smtClean="0"/>
              <a:t>doc</a:t>
            </a:r>
          </a:p>
          <a:p>
            <a:pPr lvl="1"/>
            <a:r>
              <a:rPr lang="en-GB" dirty="0" smtClean="0"/>
              <a:t>Shall be easy to setup and install</a:t>
            </a:r>
          </a:p>
          <a:p>
            <a:r>
              <a:rPr lang="en-GB" dirty="0" smtClean="0"/>
              <a:t>C-API</a:t>
            </a:r>
            <a:endParaRPr lang="en-GB" dirty="0" smtClean="0"/>
          </a:p>
          <a:p>
            <a:pPr lvl="1"/>
            <a:r>
              <a:rPr lang="en-GB" dirty="0"/>
              <a:t>Shall have no dependencies other than to Java SE 7 and BEAM</a:t>
            </a:r>
          </a:p>
          <a:p>
            <a:pPr lvl="1"/>
            <a:r>
              <a:rPr lang="en-GB" dirty="0" smtClean="0"/>
              <a:t>Shall use only </a:t>
            </a:r>
            <a:r>
              <a:rPr lang="en-GB" dirty="0" smtClean="0"/>
              <a:t>basic C-types in header (e.g. don’t export </a:t>
            </a:r>
            <a:r>
              <a:rPr lang="en-GB" dirty="0"/>
              <a:t>JNI types, </a:t>
            </a:r>
            <a:r>
              <a:rPr lang="en-GB" dirty="0" err="1"/>
              <a:t>jint</a:t>
            </a:r>
            <a:r>
              <a:rPr lang="en-GB" dirty="0"/>
              <a:t>, </a:t>
            </a:r>
            <a:r>
              <a:rPr lang="en-GB" dirty="0" err="1"/>
              <a:t>jobject</a:t>
            </a:r>
            <a:r>
              <a:rPr lang="en-GB" dirty="0"/>
              <a:t>, </a:t>
            </a:r>
            <a:r>
              <a:rPr lang="en-GB" dirty="0" err="1"/>
              <a:t>jarray</a:t>
            </a:r>
            <a:r>
              <a:rPr lang="en-GB" dirty="0"/>
              <a:t>, </a:t>
            </a:r>
            <a:r>
              <a:rPr lang="en-GB" dirty="0" err="1"/>
              <a:t>JNIEnv</a:t>
            </a:r>
            <a:r>
              <a:rPr lang="en-GB" dirty="0"/>
              <a:t>, etc</a:t>
            </a:r>
            <a:r>
              <a:rPr lang="en-GB" dirty="0" smtClean="0"/>
              <a:t>.)</a:t>
            </a:r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API</a:t>
            </a:r>
          </a:p>
          <a:p>
            <a:pPr lvl="1"/>
            <a:r>
              <a:rPr lang="en-GB" dirty="0"/>
              <a:t>Shall have no dependencies other than to Java SE 7 and BEAM, and standard Python 3 (e.g. don’t require </a:t>
            </a:r>
            <a:r>
              <a:rPr lang="en-GB" dirty="0" err="1"/>
              <a:t>numpy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Should </a:t>
            </a:r>
            <a:r>
              <a:rPr lang="en-GB" dirty="0"/>
              <a:t>be “</a:t>
            </a:r>
            <a:r>
              <a:rPr lang="en-GB" dirty="0" err="1"/>
              <a:t>pythonic</a:t>
            </a:r>
            <a:r>
              <a:rPr lang="en-GB" dirty="0"/>
              <a:t>” as far as possible</a:t>
            </a:r>
          </a:p>
          <a:p>
            <a:pPr lvl="2"/>
            <a:r>
              <a:rPr lang="en-GB" dirty="0"/>
              <a:t>Use of Python buffer protocol for Java primitive arrays</a:t>
            </a:r>
          </a:p>
          <a:p>
            <a:pPr lvl="2"/>
            <a:r>
              <a:rPr lang="en-GB" dirty="0"/>
              <a:t>Use of Python sequence/list protocol  for Java Object array and List collection </a:t>
            </a:r>
          </a:p>
          <a:p>
            <a:pPr lvl="2"/>
            <a:r>
              <a:rPr lang="en-GB" dirty="0"/>
              <a:t>Use of Python </a:t>
            </a:r>
            <a:r>
              <a:rPr lang="en-GB" dirty="0" err="1"/>
              <a:t>dict</a:t>
            </a:r>
            <a:r>
              <a:rPr lang="en-GB" dirty="0"/>
              <a:t> protocol for Java Map collection </a:t>
            </a:r>
          </a:p>
          <a:p>
            <a:pPr lvl="2"/>
            <a:r>
              <a:rPr lang="en-GB" dirty="0"/>
              <a:t>Use of Python tuples for Java “structure-like” objects, e.g. </a:t>
            </a:r>
            <a:r>
              <a:rPr lang="en-GB" dirty="0" smtClean="0"/>
              <a:t>Rectangle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Conventions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C-API conventions</a:t>
            </a:r>
          </a:p>
          <a:p>
            <a:pPr lvl="1"/>
            <a:r>
              <a:rPr lang="en-GB" dirty="0" smtClean="0"/>
              <a:t>types</a:t>
            </a:r>
          </a:p>
          <a:p>
            <a:pPr lvl="2"/>
            <a:r>
              <a:rPr lang="en-GB" dirty="0" smtClean="0"/>
              <a:t>classes: skip package path and keep simple class name</a:t>
            </a:r>
          </a:p>
          <a:p>
            <a:pPr lvl="2"/>
            <a:r>
              <a:rPr lang="en-GB" dirty="0" err="1" smtClean="0"/>
              <a:t>typedef</a:t>
            </a:r>
            <a:r>
              <a:rPr lang="en-GB" dirty="0" smtClean="0"/>
              <a:t> void* &lt;</a:t>
            </a:r>
            <a:r>
              <a:rPr lang="en-GB" dirty="0" err="1" smtClean="0"/>
              <a:t>className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function names</a:t>
            </a:r>
          </a:p>
          <a:p>
            <a:pPr lvl="2"/>
            <a:r>
              <a:rPr lang="en-GB" dirty="0" smtClean="0"/>
              <a:t>all functions have a prefix: &lt;prefix&gt;_&lt;</a:t>
            </a:r>
            <a:r>
              <a:rPr lang="en-GB" dirty="0" err="1" smtClean="0"/>
              <a:t>camelCaseFName</a:t>
            </a:r>
            <a:r>
              <a:rPr lang="en-GB" dirty="0" smtClean="0"/>
              <a:t>&gt;</a:t>
            </a:r>
          </a:p>
          <a:p>
            <a:pPr lvl="2"/>
            <a:r>
              <a:rPr lang="en-GB" dirty="0" smtClean="0"/>
              <a:t>beam_&lt;</a:t>
            </a:r>
            <a:r>
              <a:rPr lang="en-GB" dirty="0" err="1" smtClean="0"/>
              <a:t>generalUtilityFName</a:t>
            </a:r>
            <a:r>
              <a:rPr lang="en-GB" dirty="0" smtClean="0"/>
              <a:t>&gt;</a:t>
            </a:r>
          </a:p>
          <a:p>
            <a:pPr lvl="2"/>
            <a:r>
              <a:rPr lang="en-GB" dirty="0" smtClean="0"/>
              <a:t>&lt;</a:t>
            </a:r>
            <a:r>
              <a:rPr lang="en-GB" dirty="0" err="1" smtClean="0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instanceMethod</a:t>
            </a:r>
            <a:r>
              <a:rPr lang="en-GB" dirty="0" smtClean="0"/>
              <a:t>&gt;(&lt;</a:t>
            </a:r>
            <a:r>
              <a:rPr lang="en-GB" dirty="0" err="1" smtClean="0"/>
              <a:t>className</a:t>
            </a:r>
            <a:r>
              <a:rPr lang="en-GB" dirty="0" smtClean="0"/>
              <a:t>&gt; this, …)</a:t>
            </a:r>
          </a:p>
          <a:p>
            <a:pPr lvl="2"/>
            <a:r>
              <a:rPr lang="en-GB" dirty="0"/>
              <a:t>&lt;</a:t>
            </a:r>
            <a:r>
              <a:rPr lang="en-GB" dirty="0" err="1"/>
              <a:t>className</a:t>
            </a:r>
            <a:r>
              <a:rPr lang="en-GB" dirty="0" smtClean="0"/>
              <a:t>&gt;_&lt;</a:t>
            </a:r>
            <a:r>
              <a:rPr lang="en-GB" dirty="0" err="1" smtClean="0"/>
              <a:t>staticMethod</a:t>
            </a:r>
            <a:r>
              <a:rPr lang="en-GB" dirty="0" smtClean="0"/>
              <a:t>&gt;(…)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1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Microsoft Office PowerPoint</Application>
  <PresentationFormat>Bildschirmpräsentation (4:3)</PresentationFormat>
  <Paragraphs>515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Design Goals</vt:lpstr>
      <vt:lpstr>API Conventions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Object Type Conversion: JavaC</vt:lpstr>
      <vt:lpstr>Object Type Conversion: CJava</vt:lpstr>
      <vt:lpstr>Object Type Conversion: JavaPy</vt:lpstr>
      <vt:lpstr>Object Type Conversion: PyJava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80</cp:revision>
  <dcterms:created xsi:type="dcterms:W3CDTF">2012-09-22T14:32:03Z</dcterms:created>
  <dcterms:modified xsi:type="dcterms:W3CDTF">2013-06-14T06:43:29Z</dcterms:modified>
</cp:coreProperties>
</file>