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9" r:id="rId8"/>
    <p:sldId id="265" r:id="rId9"/>
    <p:sldId id="267" r:id="rId10"/>
    <p:sldId id="266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81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22.10.2012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22.10.2012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22.10.2012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22.10.2012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22.10.2012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BEAM External API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Norman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</a:t>
            </a:r>
            <a:r>
              <a:rPr lang="en-GB" dirty="0" err="1" smtClean="0"/>
              <a:t>Decisons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Use JNI types in </a:t>
            </a:r>
            <a:r>
              <a:rPr lang="en-GB" dirty="0" smtClean="0"/>
              <a:t>C-interfaces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BEAM API is Java and as such it is much less </a:t>
            </a:r>
            <a:r>
              <a:rPr lang="en-GB" dirty="0" err="1"/>
              <a:t>verbous</a:t>
            </a:r>
            <a:r>
              <a:rPr lang="en-GB" dirty="0"/>
              <a:t> and more concise to reuse JNI types, and is </a:t>
            </a:r>
            <a:r>
              <a:rPr lang="en-GB" dirty="0" err="1"/>
              <a:t>aloso</a:t>
            </a:r>
            <a:r>
              <a:rPr lang="en-GB" dirty="0"/>
              <a:t> less </a:t>
            </a:r>
            <a:r>
              <a:rPr lang="en-GB" dirty="0" smtClean="0"/>
              <a:t>work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the C-API shall be independent of its implementation or </a:t>
            </a:r>
            <a:r>
              <a:rPr lang="en-GB" dirty="0" smtClean="0"/>
              <a:t>origin</a:t>
            </a:r>
            <a:endParaRPr lang="en-GB" dirty="0"/>
          </a:p>
          <a:p>
            <a:r>
              <a:rPr lang="en-GB" dirty="0"/>
              <a:t>Duplicate Java API (or parts) 1:1?  (e.g. any method in Java gets its C counterpart)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the Java API docs can be reused for C API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a more concise C-API can be generated. And no, because changes in the Java API need to be reflected </a:t>
            </a:r>
            <a:r>
              <a:rPr lang="en-GB" dirty="0" smtClean="0"/>
              <a:t>in the </a:t>
            </a:r>
            <a:r>
              <a:rPr lang="en-GB" dirty="0"/>
              <a:t>C API </a:t>
            </a:r>
            <a:r>
              <a:rPr lang="en-GB" dirty="0" smtClean="0"/>
              <a:t>which </a:t>
            </a:r>
            <a:r>
              <a:rPr lang="en-GB" dirty="0"/>
              <a:t>will introduce a lot of work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Shall C API functions return string buffers that users have to release </a:t>
            </a:r>
            <a:r>
              <a:rPr lang="en-GB" dirty="0" smtClean="0"/>
              <a:t>later?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otherwise the signature of Java counterparts is will be different, because by-reference arguments passing </a:t>
            </a:r>
            <a:r>
              <a:rPr lang="en-GB" dirty="0" smtClean="0"/>
              <a:t>is required then.</a:t>
            </a:r>
            <a:br>
              <a:rPr lang="en-GB" dirty="0" smtClean="0"/>
            </a:br>
            <a:r>
              <a:rPr lang="en-GB" dirty="0" smtClean="0"/>
              <a:t>E.g</a:t>
            </a:r>
            <a:r>
              <a:rPr lang="en-GB" dirty="0"/>
              <a:t>. instead </a:t>
            </a:r>
            <a:r>
              <a:rPr lang="en-GB" dirty="0" smtClean="0"/>
              <a:t>of</a:t>
            </a:r>
            <a:br>
              <a:rPr lang="en-GB" dirty="0" smtClean="0"/>
            </a:br>
            <a:r>
              <a:rPr lang="en-GB" dirty="0" smtClean="0"/>
              <a:t>             </a:t>
            </a:r>
            <a:r>
              <a:rPr lang="en-GB" dirty="0"/>
              <a:t>char* name =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              ...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free(name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we have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char name[81</a:t>
            </a:r>
            <a:r>
              <a:rPr lang="en-GB" dirty="0" smtClean="0"/>
              <a:t>];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/>
              <a:t>, name, 80</a:t>
            </a:r>
            <a:r>
              <a:rPr lang="en-GB" dirty="0" smtClean="0"/>
              <a:t>);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it is </a:t>
            </a:r>
            <a:r>
              <a:rPr lang="en-GB" dirty="0" smtClean="0"/>
              <a:t>obvious </a:t>
            </a:r>
            <a:r>
              <a:rPr lang="en-GB" dirty="0"/>
              <a:t>that strings need to be freed on the users side</a:t>
            </a:r>
            <a:r>
              <a:rPr lang="en-GB" dirty="0" smtClean="0"/>
              <a:t>.</a:t>
            </a:r>
          </a:p>
          <a:p>
            <a:r>
              <a:rPr lang="en-GB" dirty="0" smtClean="0"/>
              <a:t>Shall </a:t>
            </a:r>
            <a:r>
              <a:rPr lang="en-GB" dirty="0"/>
              <a:t>the API allow for modification of single structures elements that are passed as arguments by-reference.?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4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Embedding 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BEAM in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</a:t>
            </a:r>
            <a:r>
              <a:rPr lang="en-GB" dirty="0"/>
              <a:t>BEAM in </a:t>
            </a:r>
            <a:r>
              <a:rPr lang="en-GB" dirty="0" smtClean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Extending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Embedding &amp; Extending</a:t>
            </a:r>
            <a:endParaRPr lang="en-GB" dirty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+ 2.b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</a:t>
            </a:r>
            <a:r>
              <a:rPr lang="en-GB" dirty="0" smtClean="0"/>
              <a:t>2.b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32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1a, 1b</a:t>
            </a:r>
            <a:endParaRPr lang="en-GB" dirty="0"/>
          </a:p>
        </p:txBody>
      </p:sp>
      <p:sp>
        <p:nvSpPr>
          <p:cNvPr id="104" name="Rechteck 103"/>
          <p:cNvSpPr/>
          <p:nvPr/>
        </p:nvSpPr>
        <p:spPr>
          <a:xfrm>
            <a:off x="2406532" y="3142008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C-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105" name="Gruppieren 104"/>
          <p:cNvGrpSpPr/>
          <p:nvPr/>
        </p:nvGrpSpPr>
        <p:grpSpPr>
          <a:xfrm>
            <a:off x="755576" y="3212426"/>
            <a:ext cx="360040" cy="818939"/>
            <a:chOff x="683568" y="1844824"/>
            <a:chExt cx="720080" cy="1728192"/>
          </a:xfrm>
        </p:grpSpPr>
        <p:sp>
          <p:nvSpPr>
            <p:cNvPr id="106" name="Ellipse 10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7" name="Gerade Verbindung 106"/>
            <p:cNvCxnSpPr>
              <a:stCxn id="10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9" name="Gerade Verbindung 10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0" name="Gerade Verbindung 10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11" name="Gerade Verbindung mit Pfeil 110"/>
          <p:cNvCxnSpPr>
            <a:endCxn id="104" idx="1"/>
          </p:cNvCxnSpPr>
          <p:nvPr/>
        </p:nvCxnSpPr>
        <p:spPr>
          <a:xfrm>
            <a:off x="1385795" y="3628414"/>
            <a:ext cx="102073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4540889" y="3143591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C-API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cxnSp>
        <p:nvCxnSpPr>
          <p:cNvPr id="113" name="Gerade Verbindung mit Pfeil 112"/>
          <p:cNvCxnSpPr>
            <a:stCxn id="104" idx="3"/>
            <a:endCxn id="112" idx="1"/>
          </p:cNvCxnSpPr>
          <p:nvPr/>
        </p:nvCxnSpPr>
        <p:spPr>
          <a:xfrm>
            <a:off x="3846692" y="3628415"/>
            <a:ext cx="694197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4540889" y="1717737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115" name="Gerade Verbindung mit Pfeil 114"/>
          <p:cNvCxnSpPr>
            <a:stCxn id="112" idx="0"/>
            <a:endCxn id="114" idx="2"/>
          </p:cNvCxnSpPr>
          <p:nvPr/>
        </p:nvCxnSpPr>
        <p:spPr>
          <a:xfrm flipV="1">
            <a:off x="5260969" y="2690550"/>
            <a:ext cx="0" cy="4530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/>
          <p:cNvSpPr/>
          <p:nvPr/>
        </p:nvSpPr>
        <p:spPr>
          <a:xfrm>
            <a:off x="2406532" y="4581128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Python-Program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117" name="Gruppieren 116"/>
          <p:cNvGrpSpPr/>
          <p:nvPr/>
        </p:nvGrpSpPr>
        <p:grpSpPr>
          <a:xfrm>
            <a:off x="755576" y="4695368"/>
            <a:ext cx="360040" cy="818939"/>
            <a:chOff x="683568" y="1844824"/>
            <a:chExt cx="720080" cy="1728192"/>
          </a:xfrm>
        </p:grpSpPr>
        <p:sp>
          <p:nvSpPr>
            <p:cNvPr id="118" name="Ellipse 11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/>
            <p:cNvCxnSpPr>
              <a:stCxn id="11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0" name="Gerade Verbindung 11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1" name="Gerade Verbindung 12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23" name="Gerade Verbindung mit Pfeil 122"/>
          <p:cNvCxnSpPr>
            <a:endCxn id="116" idx="1"/>
          </p:cNvCxnSpPr>
          <p:nvPr/>
        </p:nvCxnSpPr>
        <p:spPr>
          <a:xfrm>
            <a:off x="1385795" y="5067535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/>
          <p:cNvSpPr/>
          <p:nvPr/>
        </p:nvSpPr>
        <p:spPr>
          <a:xfrm>
            <a:off x="4540889" y="4581128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cxnSp>
        <p:nvCxnSpPr>
          <p:cNvPr id="125" name="Gerade Verbindung mit Pfeil 124"/>
          <p:cNvCxnSpPr>
            <a:stCxn id="116" idx="3"/>
            <a:endCxn id="124" idx="1"/>
          </p:cNvCxnSpPr>
          <p:nvPr/>
        </p:nvCxnSpPr>
        <p:spPr>
          <a:xfrm>
            <a:off x="3846692" y="5067535"/>
            <a:ext cx="69419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>
            <a:stCxn id="124" idx="0"/>
            <a:endCxn id="112" idx="2"/>
          </p:cNvCxnSpPr>
          <p:nvPr/>
        </p:nvCxnSpPr>
        <p:spPr>
          <a:xfrm flipV="1">
            <a:off x="5260969" y="4116404"/>
            <a:ext cx="0" cy="4647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pieren 126"/>
          <p:cNvGrpSpPr/>
          <p:nvPr/>
        </p:nvGrpSpPr>
        <p:grpSpPr>
          <a:xfrm>
            <a:off x="755576" y="1777744"/>
            <a:ext cx="360040" cy="818939"/>
            <a:chOff x="683568" y="1844824"/>
            <a:chExt cx="720080" cy="1728192"/>
          </a:xfrm>
        </p:grpSpPr>
        <p:sp>
          <p:nvSpPr>
            <p:cNvPr id="128" name="Ellipse 12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9" name="Gerade Verbindung 128"/>
            <p:cNvCxnSpPr>
              <a:stCxn id="12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0" name="Gerade Verbindung 12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1" name="Gerade Verbindung 13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2" name="Gerade Verbindung 13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33" name="Gerade Verbindung mit Pfeil 132"/>
          <p:cNvCxnSpPr>
            <a:endCxn id="135" idx="1"/>
          </p:cNvCxnSpPr>
          <p:nvPr/>
        </p:nvCxnSpPr>
        <p:spPr>
          <a:xfrm>
            <a:off x="1331640" y="2204144"/>
            <a:ext cx="1074892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/>
          <p:cNvSpPr/>
          <p:nvPr/>
        </p:nvSpPr>
        <p:spPr>
          <a:xfrm>
            <a:off x="2406532" y="1717737"/>
            <a:ext cx="1440160" cy="97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Java-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138" name="Gerade Verbindung mit Pfeil 137"/>
          <p:cNvCxnSpPr>
            <a:stCxn id="135" idx="3"/>
            <a:endCxn id="114" idx="1"/>
          </p:cNvCxnSpPr>
          <p:nvPr/>
        </p:nvCxnSpPr>
        <p:spPr>
          <a:xfrm>
            <a:off x="3846692" y="2204144"/>
            <a:ext cx="694197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2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4521696" y="3145229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C-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380312" y="3212426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2402353" y="3145229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C-API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2402353" y="1702446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4572000" y="4582766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Python-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2402353" y="4582766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7334690" y="1786950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2699792" y="2675259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2718168" y="4112796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3491880" y="4118042"/>
            <a:ext cx="0" cy="4647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3486798" y="2682827"/>
            <a:ext cx="0" cy="4647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3842513" y="3451283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3842513" y="387899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3892817" y="4870900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3842513" y="5343769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5961856" y="3631636"/>
            <a:ext cx="12024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6012160" y="5069172"/>
            <a:ext cx="12024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7424700" y="4582766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4521696" y="1710014"/>
            <a:ext cx="1440160" cy="97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Java-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842512" y="1986227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3842511" y="2446227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5961856" y="2196420"/>
            <a:ext cx="1202432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6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5971263" y="3145228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C-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8244408" y="3188511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3851920" y="3145228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C-API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3851920" y="1702445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6021567" y="4582765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Python-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3851920" y="4582765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8198786" y="1763035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4149359" y="2675258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4167735" y="4112795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4941447" y="4118041"/>
            <a:ext cx="0" cy="4647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4936365" y="2682826"/>
            <a:ext cx="0" cy="4647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5292080" y="3451282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5292080" y="3878997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5342384" y="4870899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5292080" y="534376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7411423" y="3631634"/>
            <a:ext cx="76097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7461727" y="5069171"/>
            <a:ext cx="71067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8288796" y="4558851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5971263" y="1710013"/>
            <a:ext cx="1440160" cy="97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Java-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5292079" y="1986226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5292078" y="2446226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7411423" y="2196419"/>
            <a:ext cx="76097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1691680" y="3158004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C-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642697" y="3170780"/>
            <a:ext cx="360040" cy="818939"/>
            <a:chOff x="683568" y="1844824"/>
            <a:chExt cx="720080" cy="1728192"/>
          </a:xfrm>
        </p:grpSpPr>
        <p:sp>
          <p:nvSpPr>
            <p:cNvPr id="45" name="Ellipse 4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 Verbindung 45"/>
            <p:cNvCxnSpPr>
              <a:stCxn id="4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50" name="Gerade Verbindung mit Pfeil 49"/>
          <p:cNvCxnSpPr>
            <a:endCxn id="43" idx="1"/>
          </p:cNvCxnSpPr>
          <p:nvPr/>
        </p:nvCxnSpPr>
        <p:spPr>
          <a:xfrm>
            <a:off x="1043608" y="3644411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3" idx="3"/>
            <a:endCxn id="13" idx="1"/>
          </p:cNvCxnSpPr>
          <p:nvPr/>
        </p:nvCxnSpPr>
        <p:spPr>
          <a:xfrm flipV="1">
            <a:off x="3131840" y="3631635"/>
            <a:ext cx="720080" cy="127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691680" y="4581128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Python-Program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56" name="Gruppieren 55"/>
          <p:cNvGrpSpPr/>
          <p:nvPr/>
        </p:nvGrpSpPr>
        <p:grpSpPr>
          <a:xfrm>
            <a:off x="642697" y="4653722"/>
            <a:ext cx="360040" cy="818939"/>
            <a:chOff x="683568" y="1844824"/>
            <a:chExt cx="720080" cy="1728192"/>
          </a:xfrm>
        </p:grpSpPr>
        <p:sp>
          <p:nvSpPr>
            <p:cNvPr id="57" name="Ellipse 56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Gerade Verbindung 57"/>
            <p:cNvCxnSpPr>
              <a:stCxn id="57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2" name="Gerade Verbindung mit Pfeil 61"/>
          <p:cNvCxnSpPr>
            <a:endCxn id="55" idx="1"/>
          </p:cNvCxnSpPr>
          <p:nvPr/>
        </p:nvCxnSpPr>
        <p:spPr>
          <a:xfrm>
            <a:off x="1043608" y="5067534"/>
            <a:ext cx="64807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55" idx="3"/>
            <a:endCxn id="32" idx="1"/>
          </p:cNvCxnSpPr>
          <p:nvPr/>
        </p:nvCxnSpPr>
        <p:spPr>
          <a:xfrm>
            <a:off x="3131840" y="5067535"/>
            <a:ext cx="720080" cy="16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642697" y="1736098"/>
            <a:ext cx="360040" cy="818939"/>
            <a:chOff x="683568" y="1844824"/>
            <a:chExt cx="720080" cy="1728192"/>
          </a:xfrm>
        </p:grpSpPr>
        <p:sp>
          <p:nvSpPr>
            <p:cNvPr id="68" name="Ellipse 6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Gerade Verbindung 70"/>
            <p:cNvCxnSpPr>
              <a:stCxn id="6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77" name="Gerade Verbindung mit Pfeil 76"/>
          <p:cNvCxnSpPr>
            <a:endCxn id="78" idx="1"/>
          </p:cNvCxnSpPr>
          <p:nvPr/>
        </p:nvCxnSpPr>
        <p:spPr>
          <a:xfrm flipV="1">
            <a:off x="1043608" y="2187201"/>
            <a:ext cx="648072" cy="9218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691680" y="1700794"/>
            <a:ext cx="1440160" cy="97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Java-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79" name="Gerade Verbindung mit Pfeil 78"/>
          <p:cNvCxnSpPr>
            <a:stCxn id="78" idx="3"/>
            <a:endCxn id="18" idx="1"/>
          </p:cNvCxnSpPr>
          <p:nvPr/>
        </p:nvCxnSpPr>
        <p:spPr>
          <a:xfrm>
            <a:off x="3131840" y="2187201"/>
            <a:ext cx="720080" cy="165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Java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03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Python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Generate C and Python Code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Create a compiler that generates the C and Python glue code</a:t>
            </a:r>
          </a:p>
          <a:p>
            <a:r>
              <a:rPr lang="en-GB" dirty="0" smtClean="0"/>
              <a:t>Pro</a:t>
            </a:r>
          </a:p>
          <a:p>
            <a:pPr lvl="1"/>
            <a:r>
              <a:rPr lang="en-GB" dirty="0" smtClean="0"/>
              <a:t>Java API changes easily translate into Python/C code</a:t>
            </a:r>
          </a:p>
          <a:p>
            <a:pPr lvl="1"/>
            <a:r>
              <a:rPr lang="en-GB" dirty="0" smtClean="0"/>
              <a:t>Also documentation can be generated from Java sources </a:t>
            </a:r>
          </a:p>
          <a:p>
            <a:pPr lvl="1"/>
            <a:r>
              <a:rPr lang="en-GB" dirty="0" smtClean="0"/>
              <a:t>Code production can be automated</a:t>
            </a:r>
          </a:p>
          <a:p>
            <a:pPr lvl="1"/>
            <a:r>
              <a:rPr lang="en-GB" dirty="0" smtClean="0"/>
              <a:t>Bugs are fixed in the compiler code, not in glue code</a:t>
            </a:r>
          </a:p>
          <a:p>
            <a:pPr lvl="1"/>
            <a:r>
              <a:rPr lang="en-GB" dirty="0" smtClean="0"/>
              <a:t>Also test code might be generated</a:t>
            </a:r>
          </a:p>
          <a:p>
            <a:r>
              <a:rPr lang="en-GB" dirty="0" smtClean="0"/>
              <a:t>Contra</a:t>
            </a:r>
          </a:p>
          <a:p>
            <a:pPr lvl="1"/>
            <a:r>
              <a:rPr lang="en-GB" dirty="0" smtClean="0"/>
              <a:t>It might take a long time to develop a mature compiler</a:t>
            </a:r>
          </a:p>
          <a:p>
            <a:pPr lvl="1"/>
            <a:r>
              <a:rPr lang="en-GB" dirty="0" smtClean="0"/>
              <a:t>There might be a number of exceptions from rules</a:t>
            </a:r>
          </a:p>
        </p:txBody>
      </p:sp>
    </p:spTree>
    <p:extLst>
      <p:ext uri="{BB962C8B-B14F-4D97-AF65-F5344CB8AC3E}">
        <p14:creationId xmlns:p14="http://schemas.microsoft.com/office/powerpoint/2010/main" val="36436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Design Issues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 order to avoid binding of all Java code,</a:t>
            </a:r>
          </a:p>
          <a:p>
            <a:pPr lvl="1"/>
            <a:r>
              <a:rPr lang="en-GB" dirty="0" smtClean="0"/>
              <a:t>define a list of types for which code shall be generated (Product, Band, </a:t>
            </a:r>
            <a:r>
              <a:rPr lang="en-GB" dirty="0" err="1" smtClean="0"/>
              <a:t>TiePointGrid</a:t>
            </a:r>
            <a:r>
              <a:rPr lang="en-GB" dirty="0" smtClean="0"/>
              <a:t>, …)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or some types or single methods, we will provide hand-written code (File, String, …)</a:t>
            </a:r>
            <a:endParaRPr lang="en-GB" dirty="0"/>
          </a:p>
          <a:p>
            <a:pPr lvl="1"/>
            <a:r>
              <a:rPr lang="en-GB" dirty="0" smtClean="0"/>
              <a:t>methods that have types in their signature, that are not in this list, will not be translated</a:t>
            </a:r>
          </a:p>
          <a:p>
            <a:r>
              <a:rPr lang="en-GB" dirty="0" smtClean="0"/>
              <a:t>consider </a:t>
            </a:r>
            <a:r>
              <a:rPr lang="en-GB" dirty="0" err="1" smtClean="0"/>
              <a:t>javacc</a:t>
            </a:r>
            <a:r>
              <a:rPr lang="en-GB" dirty="0" smtClean="0"/>
              <a:t> to do the job</a:t>
            </a:r>
          </a:p>
          <a:p>
            <a:r>
              <a:rPr lang="en-GB" dirty="0" smtClean="0"/>
              <a:t>consider annotations to control code generation</a:t>
            </a:r>
          </a:p>
          <a:p>
            <a:r>
              <a:rPr lang="en-GB" dirty="0" smtClean="0"/>
              <a:t>code generation might be done through patterns, e.g. implemented by velocity templates</a:t>
            </a:r>
          </a:p>
        </p:txBody>
      </p:sp>
    </p:spTree>
    <p:extLst>
      <p:ext uri="{BB962C8B-B14F-4D97-AF65-F5344CB8AC3E}">
        <p14:creationId xmlns:p14="http://schemas.microsoft.com/office/powerpoint/2010/main" val="10533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Bildschirmpräsentation (4:3)</PresentationFormat>
  <Paragraphs>125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Larissa-Design</vt:lpstr>
      <vt:lpstr>BEAM External API</vt:lpstr>
      <vt:lpstr>Use Cases</vt:lpstr>
      <vt:lpstr>Use Case 1a, 1b</vt:lpstr>
      <vt:lpstr>Use Case 2a, 2b</vt:lpstr>
      <vt:lpstr>Use Case 2a, 2b</vt:lpstr>
      <vt:lpstr>Operator written in Python  called from Java</vt:lpstr>
      <vt:lpstr>Operator written in Python  called from Python</vt:lpstr>
      <vt:lpstr>Generate C and Python Code</vt:lpstr>
      <vt:lpstr>Compiler Design Issues</vt:lpstr>
      <vt:lpstr>Design Decisons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 External API</dc:title>
  <dc:creator>Norman</dc:creator>
  <cp:lastModifiedBy>Norman Fomferra</cp:lastModifiedBy>
  <cp:revision>12</cp:revision>
  <dcterms:created xsi:type="dcterms:W3CDTF">2012-09-22T14:32:03Z</dcterms:created>
  <dcterms:modified xsi:type="dcterms:W3CDTF">2012-10-22T08:33:35Z</dcterms:modified>
</cp:coreProperties>
</file>