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57" r:id="rId7"/>
    <p:sldId id="259" r:id="rId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-136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27.09.2012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27.09.2012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27.09.2012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27.09.2012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27.09.2012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27.09.2012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27.09.2012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27.09.2012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27.09.2012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27.09.2012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27.09.2012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27.09.2012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BEAM External API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Norman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98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 Cases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Embedding </a:t>
            </a:r>
            <a:endParaRPr lang="en-GB" dirty="0" smtClean="0"/>
          </a:p>
          <a:p>
            <a:pPr marL="971550" lvl="1" indent="-514350">
              <a:buFont typeface="+mj-lt"/>
              <a:buAutoNum type="alphaLcPeriod"/>
            </a:pPr>
            <a:r>
              <a:rPr lang="en-GB" dirty="0" smtClean="0"/>
              <a:t>Embedding BEAM in C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GB" dirty="0" smtClean="0"/>
              <a:t>Embedding </a:t>
            </a:r>
            <a:r>
              <a:rPr lang="en-GB" dirty="0"/>
              <a:t>BEAM in </a:t>
            </a:r>
            <a:r>
              <a:rPr lang="en-GB" dirty="0" smtClean="0"/>
              <a:t>Python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Extending</a:t>
            </a:r>
            <a:endParaRPr lang="en-GB" dirty="0" smtClean="0"/>
          </a:p>
          <a:p>
            <a:pPr marL="971550" lvl="1" indent="-514350">
              <a:buFont typeface="+mj-lt"/>
              <a:buAutoNum type="alphaLcPeriod"/>
            </a:pPr>
            <a:r>
              <a:rPr lang="en-GB" dirty="0" smtClean="0"/>
              <a:t>Extending </a:t>
            </a:r>
            <a:r>
              <a:rPr lang="en-GB" dirty="0"/>
              <a:t>BEAM by C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GB" dirty="0" smtClean="0"/>
              <a:t>Extending </a:t>
            </a:r>
            <a:r>
              <a:rPr lang="en-GB" dirty="0"/>
              <a:t>BEAM by Python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Embedding &amp; Extending</a:t>
            </a:r>
            <a:endParaRPr lang="en-GB" dirty="0"/>
          </a:p>
          <a:p>
            <a:pPr marL="971550" lvl="1" indent="-514350">
              <a:buFont typeface="+mj-lt"/>
              <a:buAutoNum type="alphaLcPeriod"/>
            </a:pPr>
            <a:r>
              <a:rPr lang="en-GB" dirty="0" smtClean="0"/>
              <a:t>1.a + 2.a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GB" dirty="0" smtClean="0"/>
              <a:t>1.a + 2.b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GB" dirty="0" smtClean="0"/>
              <a:t>1.b </a:t>
            </a:r>
            <a:r>
              <a:rPr lang="en-GB" dirty="0"/>
              <a:t>+ 2.a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GB" dirty="0" smtClean="0"/>
              <a:t>1.b </a:t>
            </a:r>
            <a:r>
              <a:rPr lang="en-GB" dirty="0"/>
              <a:t>+ </a:t>
            </a:r>
            <a:r>
              <a:rPr lang="en-GB" dirty="0" smtClean="0"/>
              <a:t>2.b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9326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 Case 1a, 1b</a:t>
            </a:r>
            <a:endParaRPr lang="en-GB" dirty="0"/>
          </a:p>
        </p:txBody>
      </p:sp>
      <p:sp>
        <p:nvSpPr>
          <p:cNvPr id="104" name="Rechteck 103"/>
          <p:cNvSpPr/>
          <p:nvPr/>
        </p:nvSpPr>
        <p:spPr>
          <a:xfrm>
            <a:off x="2406532" y="3142008"/>
            <a:ext cx="1440160" cy="972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C-</a:t>
            </a:r>
            <a:br>
              <a:rPr lang="en-GB" dirty="0" smtClean="0"/>
            </a:br>
            <a:r>
              <a:rPr lang="en-GB" dirty="0" smtClean="0"/>
              <a:t>Program</a:t>
            </a:r>
          </a:p>
          <a:p>
            <a:pPr algn="ctr"/>
            <a:r>
              <a:rPr lang="en-GB" dirty="0" smtClean="0"/>
              <a:t>(exe)</a:t>
            </a:r>
            <a:endParaRPr lang="en-GB" dirty="0" smtClean="0"/>
          </a:p>
        </p:txBody>
      </p:sp>
      <p:grpSp>
        <p:nvGrpSpPr>
          <p:cNvPr id="105" name="Gruppieren 104"/>
          <p:cNvGrpSpPr/>
          <p:nvPr/>
        </p:nvGrpSpPr>
        <p:grpSpPr>
          <a:xfrm>
            <a:off x="755576" y="3212426"/>
            <a:ext cx="360040" cy="818939"/>
            <a:chOff x="683568" y="1844824"/>
            <a:chExt cx="720080" cy="1728192"/>
          </a:xfrm>
        </p:grpSpPr>
        <p:sp>
          <p:nvSpPr>
            <p:cNvPr id="106" name="Ellipse 105"/>
            <p:cNvSpPr/>
            <p:nvPr/>
          </p:nvSpPr>
          <p:spPr>
            <a:xfrm>
              <a:off x="827584" y="1844824"/>
              <a:ext cx="432048" cy="432048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07" name="Gerade Verbindung 106"/>
            <p:cNvCxnSpPr>
              <a:stCxn id="106" idx="4"/>
            </p:cNvCxnSpPr>
            <p:nvPr/>
          </p:nvCxnSpPr>
          <p:spPr>
            <a:xfrm>
              <a:off x="1043608" y="2276872"/>
              <a:ext cx="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08" name="Gerade Verbindung 107"/>
            <p:cNvCxnSpPr/>
            <p:nvPr/>
          </p:nvCxnSpPr>
          <p:spPr>
            <a:xfrm>
              <a:off x="683568" y="2420888"/>
              <a:ext cx="720080" cy="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09" name="Gerade Verbindung 108"/>
            <p:cNvCxnSpPr/>
            <p:nvPr/>
          </p:nvCxnSpPr>
          <p:spPr>
            <a:xfrm flipV="1">
              <a:off x="68356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10" name="Gerade Verbindung 109"/>
            <p:cNvCxnSpPr/>
            <p:nvPr/>
          </p:nvCxnSpPr>
          <p:spPr>
            <a:xfrm flipH="1" flipV="1">
              <a:off x="104360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cxnSp>
        <p:nvCxnSpPr>
          <p:cNvPr id="111" name="Gerade Verbindung mit Pfeil 110"/>
          <p:cNvCxnSpPr>
            <a:endCxn id="104" idx="1"/>
          </p:cNvCxnSpPr>
          <p:nvPr/>
        </p:nvCxnSpPr>
        <p:spPr>
          <a:xfrm>
            <a:off x="1385795" y="3628414"/>
            <a:ext cx="1020737" cy="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hteck 111"/>
          <p:cNvSpPr/>
          <p:nvPr/>
        </p:nvSpPr>
        <p:spPr>
          <a:xfrm>
            <a:off x="4540889" y="3143591"/>
            <a:ext cx="1440160" cy="972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BEAM</a:t>
            </a:r>
            <a:br>
              <a:rPr lang="en-GB" dirty="0" smtClean="0"/>
            </a:br>
            <a:r>
              <a:rPr lang="en-GB" dirty="0" smtClean="0"/>
              <a:t>C-API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dll</a:t>
            </a:r>
            <a:r>
              <a:rPr lang="en-GB" dirty="0" smtClean="0"/>
              <a:t>)</a:t>
            </a:r>
            <a:endParaRPr lang="en-GB" dirty="0" smtClean="0"/>
          </a:p>
        </p:txBody>
      </p:sp>
      <p:cxnSp>
        <p:nvCxnSpPr>
          <p:cNvPr id="113" name="Gerade Verbindung mit Pfeil 112"/>
          <p:cNvCxnSpPr>
            <a:stCxn id="104" idx="3"/>
            <a:endCxn id="112" idx="1"/>
          </p:cNvCxnSpPr>
          <p:nvPr/>
        </p:nvCxnSpPr>
        <p:spPr>
          <a:xfrm>
            <a:off x="3846692" y="3628415"/>
            <a:ext cx="694197" cy="158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hteck 113"/>
          <p:cNvSpPr/>
          <p:nvPr/>
        </p:nvSpPr>
        <p:spPr>
          <a:xfrm>
            <a:off x="4540889" y="1717737"/>
            <a:ext cx="1440160" cy="972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BEAM Java API</a:t>
            </a:r>
          </a:p>
          <a:p>
            <a:pPr algn="ctr"/>
            <a:r>
              <a:rPr lang="en-GB" dirty="0" smtClean="0"/>
              <a:t>(jar)</a:t>
            </a:r>
            <a:endParaRPr lang="en-GB" dirty="0" smtClean="0"/>
          </a:p>
        </p:txBody>
      </p:sp>
      <p:cxnSp>
        <p:nvCxnSpPr>
          <p:cNvPr id="115" name="Gerade Verbindung mit Pfeil 114"/>
          <p:cNvCxnSpPr>
            <a:stCxn id="112" idx="0"/>
            <a:endCxn id="114" idx="2"/>
          </p:cNvCxnSpPr>
          <p:nvPr/>
        </p:nvCxnSpPr>
        <p:spPr>
          <a:xfrm flipV="1">
            <a:off x="5260969" y="2690550"/>
            <a:ext cx="0" cy="45304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hteck 115"/>
          <p:cNvSpPr/>
          <p:nvPr/>
        </p:nvSpPr>
        <p:spPr>
          <a:xfrm>
            <a:off x="2406532" y="4581128"/>
            <a:ext cx="1440160" cy="972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Python-Program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py</a:t>
            </a:r>
            <a:r>
              <a:rPr lang="en-GB" dirty="0"/>
              <a:t>)</a:t>
            </a:r>
            <a:endParaRPr lang="en-GB" dirty="0" smtClean="0"/>
          </a:p>
        </p:txBody>
      </p:sp>
      <p:grpSp>
        <p:nvGrpSpPr>
          <p:cNvPr id="117" name="Gruppieren 116"/>
          <p:cNvGrpSpPr/>
          <p:nvPr/>
        </p:nvGrpSpPr>
        <p:grpSpPr>
          <a:xfrm>
            <a:off x="755576" y="4695368"/>
            <a:ext cx="360040" cy="818939"/>
            <a:chOff x="683568" y="1844824"/>
            <a:chExt cx="720080" cy="1728192"/>
          </a:xfrm>
        </p:grpSpPr>
        <p:sp>
          <p:nvSpPr>
            <p:cNvPr id="118" name="Ellipse 117"/>
            <p:cNvSpPr/>
            <p:nvPr/>
          </p:nvSpPr>
          <p:spPr>
            <a:xfrm>
              <a:off x="827584" y="1844824"/>
              <a:ext cx="432048" cy="432048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9" name="Gerade Verbindung 118"/>
            <p:cNvCxnSpPr>
              <a:stCxn id="118" idx="4"/>
            </p:cNvCxnSpPr>
            <p:nvPr/>
          </p:nvCxnSpPr>
          <p:spPr>
            <a:xfrm>
              <a:off x="1043608" y="2276872"/>
              <a:ext cx="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20" name="Gerade Verbindung 119"/>
            <p:cNvCxnSpPr/>
            <p:nvPr/>
          </p:nvCxnSpPr>
          <p:spPr>
            <a:xfrm>
              <a:off x="683568" y="2420888"/>
              <a:ext cx="720080" cy="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21" name="Gerade Verbindung 120"/>
            <p:cNvCxnSpPr/>
            <p:nvPr/>
          </p:nvCxnSpPr>
          <p:spPr>
            <a:xfrm flipV="1">
              <a:off x="68356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22" name="Gerade Verbindung 121"/>
            <p:cNvCxnSpPr/>
            <p:nvPr/>
          </p:nvCxnSpPr>
          <p:spPr>
            <a:xfrm flipH="1" flipV="1">
              <a:off x="104360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cxnSp>
        <p:nvCxnSpPr>
          <p:cNvPr id="123" name="Gerade Verbindung mit Pfeil 122"/>
          <p:cNvCxnSpPr>
            <a:endCxn id="116" idx="1"/>
          </p:cNvCxnSpPr>
          <p:nvPr/>
        </p:nvCxnSpPr>
        <p:spPr>
          <a:xfrm>
            <a:off x="1385795" y="5067535"/>
            <a:ext cx="1020737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hteck 123"/>
          <p:cNvSpPr/>
          <p:nvPr/>
        </p:nvSpPr>
        <p:spPr>
          <a:xfrm>
            <a:off x="4540889" y="4581128"/>
            <a:ext cx="1440160" cy="972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BEAM</a:t>
            </a:r>
            <a:br>
              <a:rPr lang="en-GB" dirty="0" smtClean="0"/>
            </a:br>
            <a:r>
              <a:rPr lang="en-GB" dirty="0" smtClean="0"/>
              <a:t>Python API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pyd</a:t>
            </a:r>
            <a:r>
              <a:rPr lang="en-GB" dirty="0" smtClean="0"/>
              <a:t>)</a:t>
            </a:r>
            <a:endParaRPr lang="en-GB" dirty="0"/>
          </a:p>
        </p:txBody>
      </p:sp>
      <p:cxnSp>
        <p:nvCxnSpPr>
          <p:cNvPr id="125" name="Gerade Verbindung mit Pfeil 124"/>
          <p:cNvCxnSpPr>
            <a:stCxn id="116" idx="3"/>
            <a:endCxn id="124" idx="1"/>
          </p:cNvCxnSpPr>
          <p:nvPr/>
        </p:nvCxnSpPr>
        <p:spPr>
          <a:xfrm>
            <a:off x="3846692" y="5067535"/>
            <a:ext cx="694197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Gerade Verbindung mit Pfeil 125"/>
          <p:cNvCxnSpPr>
            <a:stCxn id="124" idx="0"/>
            <a:endCxn id="112" idx="2"/>
          </p:cNvCxnSpPr>
          <p:nvPr/>
        </p:nvCxnSpPr>
        <p:spPr>
          <a:xfrm flipV="1">
            <a:off x="5260969" y="4116404"/>
            <a:ext cx="0" cy="46472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" name="Gruppieren 126"/>
          <p:cNvGrpSpPr/>
          <p:nvPr/>
        </p:nvGrpSpPr>
        <p:grpSpPr>
          <a:xfrm>
            <a:off x="755576" y="1777744"/>
            <a:ext cx="360040" cy="818939"/>
            <a:chOff x="683568" y="1844824"/>
            <a:chExt cx="720080" cy="1728192"/>
          </a:xfrm>
        </p:grpSpPr>
        <p:sp>
          <p:nvSpPr>
            <p:cNvPr id="128" name="Ellipse 127"/>
            <p:cNvSpPr/>
            <p:nvPr/>
          </p:nvSpPr>
          <p:spPr>
            <a:xfrm>
              <a:off x="827584" y="1844824"/>
              <a:ext cx="432048" cy="432048"/>
            </a:xfrm>
            <a:prstGeom prst="ellips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9" name="Gerade Verbindung 128"/>
            <p:cNvCxnSpPr>
              <a:stCxn id="128" idx="4"/>
            </p:cNvCxnSpPr>
            <p:nvPr/>
          </p:nvCxnSpPr>
          <p:spPr>
            <a:xfrm>
              <a:off x="1043608" y="2276872"/>
              <a:ext cx="0" cy="648072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30" name="Gerade Verbindung 129"/>
            <p:cNvCxnSpPr/>
            <p:nvPr/>
          </p:nvCxnSpPr>
          <p:spPr>
            <a:xfrm>
              <a:off x="683568" y="2420888"/>
              <a:ext cx="720080" cy="0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31" name="Gerade Verbindung 130"/>
            <p:cNvCxnSpPr/>
            <p:nvPr/>
          </p:nvCxnSpPr>
          <p:spPr>
            <a:xfrm flipV="1">
              <a:off x="683568" y="2924944"/>
              <a:ext cx="360040" cy="648072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32" name="Gerade Verbindung 131"/>
            <p:cNvCxnSpPr/>
            <p:nvPr/>
          </p:nvCxnSpPr>
          <p:spPr>
            <a:xfrm flipH="1" flipV="1">
              <a:off x="1043608" y="2924944"/>
              <a:ext cx="360040" cy="648072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cxnSp>
        <p:nvCxnSpPr>
          <p:cNvPr id="133" name="Gerade Verbindung mit Pfeil 132"/>
          <p:cNvCxnSpPr>
            <a:endCxn id="135" idx="1"/>
          </p:cNvCxnSpPr>
          <p:nvPr/>
        </p:nvCxnSpPr>
        <p:spPr>
          <a:xfrm>
            <a:off x="1331640" y="2204144"/>
            <a:ext cx="1074892" cy="0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hteck 134"/>
          <p:cNvSpPr/>
          <p:nvPr/>
        </p:nvSpPr>
        <p:spPr>
          <a:xfrm>
            <a:off x="2406532" y="1717737"/>
            <a:ext cx="1440160" cy="9728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Java</a:t>
            </a:r>
            <a:r>
              <a:rPr lang="en-GB" dirty="0" smtClean="0"/>
              <a:t>-</a:t>
            </a:r>
            <a:br>
              <a:rPr lang="en-GB" dirty="0" smtClean="0"/>
            </a:br>
            <a:r>
              <a:rPr lang="en-GB" dirty="0" smtClean="0"/>
              <a:t>Program</a:t>
            </a:r>
          </a:p>
          <a:p>
            <a:pPr algn="ctr"/>
            <a:r>
              <a:rPr lang="en-GB" dirty="0" smtClean="0"/>
              <a:t>(jar)</a:t>
            </a:r>
            <a:endParaRPr lang="en-GB" dirty="0" smtClean="0"/>
          </a:p>
        </p:txBody>
      </p:sp>
      <p:cxnSp>
        <p:nvCxnSpPr>
          <p:cNvPr id="138" name="Gerade Verbindung mit Pfeil 137"/>
          <p:cNvCxnSpPr>
            <a:stCxn id="135" idx="3"/>
            <a:endCxn id="114" idx="1"/>
          </p:cNvCxnSpPr>
          <p:nvPr/>
        </p:nvCxnSpPr>
        <p:spPr>
          <a:xfrm>
            <a:off x="3846692" y="2204144"/>
            <a:ext cx="694197" cy="0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0223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 Case 2a, 2b</a:t>
            </a:r>
            <a:endParaRPr lang="en-GB" dirty="0"/>
          </a:p>
        </p:txBody>
      </p:sp>
      <p:sp>
        <p:nvSpPr>
          <p:cNvPr id="4" name="Rechteck 3"/>
          <p:cNvSpPr/>
          <p:nvPr/>
        </p:nvSpPr>
        <p:spPr>
          <a:xfrm>
            <a:off x="4521696" y="3145229"/>
            <a:ext cx="1440160" cy="972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C-</a:t>
            </a:r>
            <a:br>
              <a:rPr lang="en-GB" dirty="0" smtClean="0"/>
            </a:br>
            <a:r>
              <a:rPr lang="en-GB" dirty="0" smtClean="0"/>
              <a:t>Extension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dll</a:t>
            </a:r>
            <a:r>
              <a:rPr lang="en-GB" dirty="0" smtClean="0"/>
              <a:t>)</a:t>
            </a:r>
            <a:endParaRPr lang="en-GB" dirty="0" smtClean="0"/>
          </a:p>
        </p:txBody>
      </p:sp>
      <p:grpSp>
        <p:nvGrpSpPr>
          <p:cNvPr id="5" name="Gruppieren 4"/>
          <p:cNvGrpSpPr/>
          <p:nvPr/>
        </p:nvGrpSpPr>
        <p:grpSpPr>
          <a:xfrm>
            <a:off x="7380312" y="3212426"/>
            <a:ext cx="360040" cy="818939"/>
            <a:chOff x="683568" y="1844824"/>
            <a:chExt cx="720080" cy="1728192"/>
          </a:xfrm>
        </p:grpSpPr>
        <p:sp>
          <p:nvSpPr>
            <p:cNvPr id="6" name="Ellipse 5"/>
            <p:cNvSpPr/>
            <p:nvPr/>
          </p:nvSpPr>
          <p:spPr>
            <a:xfrm>
              <a:off x="827584" y="1844824"/>
              <a:ext cx="432048" cy="432048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" name="Gerade Verbindung 6"/>
            <p:cNvCxnSpPr>
              <a:stCxn id="6" idx="4"/>
            </p:cNvCxnSpPr>
            <p:nvPr/>
          </p:nvCxnSpPr>
          <p:spPr>
            <a:xfrm>
              <a:off x="1043608" y="2276872"/>
              <a:ext cx="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8" name="Gerade Verbindung 7"/>
            <p:cNvCxnSpPr/>
            <p:nvPr/>
          </p:nvCxnSpPr>
          <p:spPr>
            <a:xfrm>
              <a:off x="683568" y="2420888"/>
              <a:ext cx="720080" cy="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9" name="Gerade Verbindung 8"/>
            <p:cNvCxnSpPr/>
            <p:nvPr/>
          </p:nvCxnSpPr>
          <p:spPr>
            <a:xfrm flipV="1">
              <a:off x="68356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0" name="Gerade Verbindung 9"/>
            <p:cNvCxnSpPr/>
            <p:nvPr/>
          </p:nvCxnSpPr>
          <p:spPr>
            <a:xfrm flipH="1" flipV="1">
              <a:off x="104360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sp>
        <p:nvSpPr>
          <p:cNvPr id="13" name="Rechteck 12"/>
          <p:cNvSpPr/>
          <p:nvPr/>
        </p:nvSpPr>
        <p:spPr>
          <a:xfrm>
            <a:off x="2402353" y="3145229"/>
            <a:ext cx="1440160" cy="972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BEAM</a:t>
            </a:r>
            <a:br>
              <a:rPr lang="en-GB" dirty="0" smtClean="0"/>
            </a:br>
            <a:r>
              <a:rPr lang="en-GB" dirty="0" smtClean="0"/>
              <a:t>C-API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dll</a:t>
            </a:r>
            <a:r>
              <a:rPr lang="en-GB" dirty="0" smtClean="0"/>
              <a:t>)</a:t>
            </a:r>
            <a:endParaRPr lang="en-GB" dirty="0" smtClean="0"/>
          </a:p>
        </p:txBody>
      </p:sp>
      <p:sp>
        <p:nvSpPr>
          <p:cNvPr id="18" name="Rechteck 17"/>
          <p:cNvSpPr/>
          <p:nvPr/>
        </p:nvSpPr>
        <p:spPr>
          <a:xfrm>
            <a:off x="2402353" y="1702446"/>
            <a:ext cx="1440160" cy="972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BEAM Java API</a:t>
            </a:r>
          </a:p>
          <a:p>
            <a:pPr algn="ctr"/>
            <a:r>
              <a:rPr lang="en-GB" dirty="0" smtClean="0"/>
              <a:t>(jar)</a:t>
            </a:r>
            <a:endParaRPr lang="en-GB" dirty="0" smtClean="0"/>
          </a:p>
        </p:txBody>
      </p:sp>
      <p:sp>
        <p:nvSpPr>
          <p:cNvPr id="24" name="Rechteck 23"/>
          <p:cNvSpPr/>
          <p:nvPr/>
        </p:nvSpPr>
        <p:spPr>
          <a:xfrm>
            <a:off x="4572000" y="4582766"/>
            <a:ext cx="1440160" cy="972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Python-</a:t>
            </a:r>
          </a:p>
          <a:p>
            <a:pPr algn="ctr"/>
            <a:r>
              <a:rPr lang="en-GB" dirty="0" smtClean="0"/>
              <a:t>Extension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py</a:t>
            </a:r>
            <a:r>
              <a:rPr lang="en-GB" dirty="0"/>
              <a:t>)</a:t>
            </a:r>
            <a:endParaRPr lang="en-GB" dirty="0" smtClean="0"/>
          </a:p>
        </p:txBody>
      </p:sp>
      <p:sp>
        <p:nvSpPr>
          <p:cNvPr id="32" name="Rechteck 31"/>
          <p:cNvSpPr/>
          <p:nvPr/>
        </p:nvSpPr>
        <p:spPr>
          <a:xfrm>
            <a:off x="2402353" y="4582766"/>
            <a:ext cx="1440160" cy="972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BEAM</a:t>
            </a:r>
            <a:br>
              <a:rPr lang="en-GB" dirty="0" smtClean="0"/>
            </a:br>
            <a:r>
              <a:rPr lang="en-GB" dirty="0" smtClean="0"/>
              <a:t>Python API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pyd</a:t>
            </a:r>
            <a:r>
              <a:rPr lang="en-GB" dirty="0" smtClean="0"/>
              <a:t>)</a:t>
            </a:r>
            <a:endParaRPr lang="en-GB" dirty="0"/>
          </a:p>
        </p:txBody>
      </p:sp>
      <p:grpSp>
        <p:nvGrpSpPr>
          <p:cNvPr id="34" name="Gruppieren 33"/>
          <p:cNvGrpSpPr/>
          <p:nvPr/>
        </p:nvGrpSpPr>
        <p:grpSpPr>
          <a:xfrm>
            <a:off x="7334690" y="1786950"/>
            <a:ext cx="360040" cy="818939"/>
            <a:chOff x="683568" y="1844824"/>
            <a:chExt cx="720080" cy="1728192"/>
          </a:xfrm>
        </p:grpSpPr>
        <p:sp>
          <p:nvSpPr>
            <p:cNvPr id="35" name="Ellipse 34"/>
            <p:cNvSpPr/>
            <p:nvPr/>
          </p:nvSpPr>
          <p:spPr>
            <a:xfrm>
              <a:off x="827584" y="1844824"/>
              <a:ext cx="432048" cy="432048"/>
            </a:xfrm>
            <a:prstGeom prst="ellips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6" name="Gerade Verbindung 35"/>
            <p:cNvCxnSpPr>
              <a:stCxn id="35" idx="4"/>
            </p:cNvCxnSpPr>
            <p:nvPr/>
          </p:nvCxnSpPr>
          <p:spPr>
            <a:xfrm>
              <a:off x="1043608" y="2276872"/>
              <a:ext cx="0" cy="64807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37" name="Gerade Verbindung 36"/>
            <p:cNvCxnSpPr/>
            <p:nvPr/>
          </p:nvCxnSpPr>
          <p:spPr>
            <a:xfrm>
              <a:off x="683568" y="2420888"/>
              <a:ext cx="720080" cy="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38" name="Gerade Verbindung 37"/>
            <p:cNvCxnSpPr/>
            <p:nvPr/>
          </p:nvCxnSpPr>
          <p:spPr>
            <a:xfrm flipV="1">
              <a:off x="683568" y="2924944"/>
              <a:ext cx="360040" cy="64807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39" name="Gerade Verbindung 38"/>
            <p:cNvCxnSpPr/>
            <p:nvPr/>
          </p:nvCxnSpPr>
          <p:spPr>
            <a:xfrm flipH="1" flipV="1">
              <a:off x="1043608" y="2924944"/>
              <a:ext cx="360040" cy="64807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cxnSp>
        <p:nvCxnSpPr>
          <p:cNvPr id="66" name="Gerade Verbindung mit Pfeil 65"/>
          <p:cNvCxnSpPr/>
          <p:nvPr/>
        </p:nvCxnSpPr>
        <p:spPr>
          <a:xfrm flipV="1">
            <a:off x="2699792" y="2675259"/>
            <a:ext cx="0" cy="46997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/>
          <p:cNvCxnSpPr/>
          <p:nvPr/>
        </p:nvCxnSpPr>
        <p:spPr>
          <a:xfrm flipV="1">
            <a:off x="2718168" y="4112796"/>
            <a:ext cx="0" cy="46997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/>
          <p:cNvCxnSpPr/>
          <p:nvPr/>
        </p:nvCxnSpPr>
        <p:spPr>
          <a:xfrm>
            <a:off x="3491880" y="4118042"/>
            <a:ext cx="0" cy="46472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/>
          <p:cNvCxnSpPr/>
          <p:nvPr/>
        </p:nvCxnSpPr>
        <p:spPr>
          <a:xfrm>
            <a:off x="3486798" y="2682827"/>
            <a:ext cx="0" cy="46472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/>
          <p:cNvCxnSpPr/>
          <p:nvPr/>
        </p:nvCxnSpPr>
        <p:spPr>
          <a:xfrm>
            <a:off x="3842513" y="3451283"/>
            <a:ext cx="679183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mit Pfeil 79"/>
          <p:cNvCxnSpPr/>
          <p:nvPr/>
        </p:nvCxnSpPr>
        <p:spPr>
          <a:xfrm flipH="1">
            <a:off x="3842513" y="3878998"/>
            <a:ext cx="679183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mit Pfeil 82"/>
          <p:cNvCxnSpPr/>
          <p:nvPr/>
        </p:nvCxnSpPr>
        <p:spPr>
          <a:xfrm>
            <a:off x="3892817" y="4870900"/>
            <a:ext cx="679183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mit Pfeil 83"/>
          <p:cNvCxnSpPr/>
          <p:nvPr/>
        </p:nvCxnSpPr>
        <p:spPr>
          <a:xfrm flipH="1">
            <a:off x="3842513" y="5343769"/>
            <a:ext cx="679183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/>
          <p:cNvCxnSpPr>
            <a:endCxn id="4" idx="3"/>
          </p:cNvCxnSpPr>
          <p:nvPr/>
        </p:nvCxnSpPr>
        <p:spPr>
          <a:xfrm flipH="1">
            <a:off x="5961856" y="3631636"/>
            <a:ext cx="120243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/>
          <p:cNvCxnSpPr/>
          <p:nvPr/>
        </p:nvCxnSpPr>
        <p:spPr>
          <a:xfrm flipH="1">
            <a:off x="6012160" y="5069172"/>
            <a:ext cx="120243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uppieren 88"/>
          <p:cNvGrpSpPr/>
          <p:nvPr/>
        </p:nvGrpSpPr>
        <p:grpSpPr>
          <a:xfrm>
            <a:off x="7424700" y="4582766"/>
            <a:ext cx="360040" cy="818939"/>
            <a:chOff x="683568" y="1844824"/>
            <a:chExt cx="720080" cy="1728192"/>
          </a:xfrm>
        </p:grpSpPr>
        <p:sp>
          <p:nvSpPr>
            <p:cNvPr id="90" name="Ellipse 89"/>
            <p:cNvSpPr/>
            <p:nvPr/>
          </p:nvSpPr>
          <p:spPr>
            <a:xfrm>
              <a:off x="827584" y="1844824"/>
              <a:ext cx="432048" cy="432048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91" name="Gerade Verbindung 90"/>
            <p:cNvCxnSpPr>
              <a:stCxn id="90" idx="4"/>
            </p:cNvCxnSpPr>
            <p:nvPr/>
          </p:nvCxnSpPr>
          <p:spPr>
            <a:xfrm>
              <a:off x="1043608" y="2276872"/>
              <a:ext cx="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92" name="Gerade Verbindung 91"/>
            <p:cNvCxnSpPr/>
            <p:nvPr/>
          </p:nvCxnSpPr>
          <p:spPr>
            <a:xfrm>
              <a:off x="683568" y="2420888"/>
              <a:ext cx="720080" cy="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93" name="Gerade Verbindung 92"/>
            <p:cNvCxnSpPr/>
            <p:nvPr/>
          </p:nvCxnSpPr>
          <p:spPr>
            <a:xfrm flipV="1">
              <a:off x="68356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94" name="Gerade Verbindung 93"/>
            <p:cNvCxnSpPr/>
            <p:nvPr/>
          </p:nvCxnSpPr>
          <p:spPr>
            <a:xfrm flipH="1" flipV="1">
              <a:off x="104360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sp>
        <p:nvSpPr>
          <p:cNvPr id="95" name="Rechteck 94"/>
          <p:cNvSpPr/>
          <p:nvPr/>
        </p:nvSpPr>
        <p:spPr>
          <a:xfrm>
            <a:off x="4521696" y="1710014"/>
            <a:ext cx="1440160" cy="9728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Java-</a:t>
            </a:r>
            <a:br>
              <a:rPr lang="en-GB" dirty="0" smtClean="0"/>
            </a:br>
            <a:r>
              <a:rPr lang="en-GB" dirty="0" smtClean="0"/>
              <a:t>Extension</a:t>
            </a:r>
          </a:p>
          <a:p>
            <a:pPr algn="ctr"/>
            <a:r>
              <a:rPr lang="en-GB" dirty="0" smtClean="0"/>
              <a:t>(jar)</a:t>
            </a:r>
            <a:endParaRPr lang="en-GB" dirty="0" smtClean="0"/>
          </a:p>
        </p:txBody>
      </p:sp>
      <p:cxnSp>
        <p:nvCxnSpPr>
          <p:cNvPr id="96" name="Gerade Verbindung mit Pfeil 95"/>
          <p:cNvCxnSpPr/>
          <p:nvPr/>
        </p:nvCxnSpPr>
        <p:spPr>
          <a:xfrm>
            <a:off x="3842512" y="1986227"/>
            <a:ext cx="679183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mit Pfeil 97"/>
          <p:cNvCxnSpPr/>
          <p:nvPr/>
        </p:nvCxnSpPr>
        <p:spPr>
          <a:xfrm flipH="1">
            <a:off x="3842511" y="2446227"/>
            <a:ext cx="679183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/>
          <p:cNvCxnSpPr/>
          <p:nvPr/>
        </p:nvCxnSpPr>
        <p:spPr>
          <a:xfrm flipH="1">
            <a:off x="5961856" y="2196420"/>
            <a:ext cx="1202432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7649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 Case 2a, 2b</a:t>
            </a:r>
            <a:endParaRPr lang="en-GB" dirty="0"/>
          </a:p>
        </p:txBody>
      </p:sp>
      <p:sp>
        <p:nvSpPr>
          <p:cNvPr id="4" name="Rechteck 3"/>
          <p:cNvSpPr/>
          <p:nvPr/>
        </p:nvSpPr>
        <p:spPr>
          <a:xfrm>
            <a:off x="5971263" y="3145228"/>
            <a:ext cx="1440160" cy="972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C-</a:t>
            </a:r>
            <a:br>
              <a:rPr lang="en-GB" dirty="0" smtClean="0"/>
            </a:br>
            <a:r>
              <a:rPr lang="en-GB" dirty="0" smtClean="0"/>
              <a:t>Extension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dll</a:t>
            </a:r>
            <a:r>
              <a:rPr lang="en-GB" dirty="0" smtClean="0"/>
              <a:t>)</a:t>
            </a:r>
            <a:endParaRPr lang="en-GB" dirty="0" smtClean="0"/>
          </a:p>
        </p:txBody>
      </p:sp>
      <p:grpSp>
        <p:nvGrpSpPr>
          <p:cNvPr id="5" name="Gruppieren 4"/>
          <p:cNvGrpSpPr/>
          <p:nvPr/>
        </p:nvGrpSpPr>
        <p:grpSpPr>
          <a:xfrm>
            <a:off x="8244408" y="3188511"/>
            <a:ext cx="360040" cy="818939"/>
            <a:chOff x="683568" y="1844824"/>
            <a:chExt cx="720080" cy="1728192"/>
          </a:xfrm>
        </p:grpSpPr>
        <p:sp>
          <p:nvSpPr>
            <p:cNvPr id="6" name="Ellipse 5"/>
            <p:cNvSpPr/>
            <p:nvPr/>
          </p:nvSpPr>
          <p:spPr>
            <a:xfrm>
              <a:off x="827584" y="1844824"/>
              <a:ext cx="432048" cy="432048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" name="Gerade Verbindung 6"/>
            <p:cNvCxnSpPr>
              <a:stCxn id="6" idx="4"/>
            </p:cNvCxnSpPr>
            <p:nvPr/>
          </p:nvCxnSpPr>
          <p:spPr>
            <a:xfrm>
              <a:off x="1043608" y="2276872"/>
              <a:ext cx="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8" name="Gerade Verbindung 7"/>
            <p:cNvCxnSpPr/>
            <p:nvPr/>
          </p:nvCxnSpPr>
          <p:spPr>
            <a:xfrm>
              <a:off x="683568" y="2420888"/>
              <a:ext cx="720080" cy="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9" name="Gerade Verbindung 8"/>
            <p:cNvCxnSpPr/>
            <p:nvPr/>
          </p:nvCxnSpPr>
          <p:spPr>
            <a:xfrm flipV="1">
              <a:off x="68356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0" name="Gerade Verbindung 9"/>
            <p:cNvCxnSpPr/>
            <p:nvPr/>
          </p:nvCxnSpPr>
          <p:spPr>
            <a:xfrm flipH="1" flipV="1">
              <a:off x="104360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sp>
        <p:nvSpPr>
          <p:cNvPr id="13" name="Rechteck 12"/>
          <p:cNvSpPr/>
          <p:nvPr/>
        </p:nvSpPr>
        <p:spPr>
          <a:xfrm>
            <a:off x="3851920" y="3145228"/>
            <a:ext cx="1440160" cy="972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BEAM</a:t>
            </a:r>
            <a:br>
              <a:rPr lang="en-GB" dirty="0" smtClean="0"/>
            </a:br>
            <a:r>
              <a:rPr lang="en-GB" dirty="0" smtClean="0"/>
              <a:t>C-API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dll</a:t>
            </a:r>
            <a:r>
              <a:rPr lang="en-GB" dirty="0" smtClean="0"/>
              <a:t>)</a:t>
            </a:r>
            <a:endParaRPr lang="en-GB" dirty="0" smtClean="0"/>
          </a:p>
        </p:txBody>
      </p:sp>
      <p:sp>
        <p:nvSpPr>
          <p:cNvPr id="18" name="Rechteck 17"/>
          <p:cNvSpPr/>
          <p:nvPr/>
        </p:nvSpPr>
        <p:spPr>
          <a:xfrm>
            <a:off x="3851920" y="1702445"/>
            <a:ext cx="1440160" cy="972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BEAM Java API</a:t>
            </a:r>
          </a:p>
          <a:p>
            <a:pPr algn="ctr"/>
            <a:r>
              <a:rPr lang="en-GB" dirty="0" smtClean="0"/>
              <a:t>(jar)</a:t>
            </a:r>
            <a:endParaRPr lang="en-GB" dirty="0" smtClean="0"/>
          </a:p>
        </p:txBody>
      </p:sp>
      <p:sp>
        <p:nvSpPr>
          <p:cNvPr id="24" name="Rechteck 23"/>
          <p:cNvSpPr/>
          <p:nvPr/>
        </p:nvSpPr>
        <p:spPr>
          <a:xfrm>
            <a:off x="6021567" y="4582765"/>
            <a:ext cx="1440160" cy="972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Python-</a:t>
            </a:r>
          </a:p>
          <a:p>
            <a:pPr algn="ctr"/>
            <a:r>
              <a:rPr lang="en-GB" dirty="0" smtClean="0"/>
              <a:t>Extension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py</a:t>
            </a:r>
            <a:r>
              <a:rPr lang="en-GB" dirty="0"/>
              <a:t>)</a:t>
            </a:r>
            <a:endParaRPr lang="en-GB" dirty="0" smtClean="0"/>
          </a:p>
        </p:txBody>
      </p:sp>
      <p:sp>
        <p:nvSpPr>
          <p:cNvPr id="32" name="Rechteck 31"/>
          <p:cNvSpPr/>
          <p:nvPr/>
        </p:nvSpPr>
        <p:spPr>
          <a:xfrm>
            <a:off x="3851920" y="4582765"/>
            <a:ext cx="1440160" cy="972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BEAM</a:t>
            </a:r>
            <a:br>
              <a:rPr lang="en-GB" dirty="0" smtClean="0"/>
            </a:br>
            <a:r>
              <a:rPr lang="en-GB" dirty="0" smtClean="0"/>
              <a:t>Python API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pyd</a:t>
            </a:r>
            <a:r>
              <a:rPr lang="en-GB" dirty="0" smtClean="0"/>
              <a:t>)</a:t>
            </a:r>
            <a:endParaRPr lang="en-GB" dirty="0"/>
          </a:p>
        </p:txBody>
      </p:sp>
      <p:grpSp>
        <p:nvGrpSpPr>
          <p:cNvPr id="34" name="Gruppieren 33"/>
          <p:cNvGrpSpPr/>
          <p:nvPr/>
        </p:nvGrpSpPr>
        <p:grpSpPr>
          <a:xfrm>
            <a:off x="8198786" y="1763035"/>
            <a:ext cx="360040" cy="818939"/>
            <a:chOff x="683568" y="1844824"/>
            <a:chExt cx="720080" cy="1728192"/>
          </a:xfrm>
        </p:grpSpPr>
        <p:sp>
          <p:nvSpPr>
            <p:cNvPr id="35" name="Ellipse 34"/>
            <p:cNvSpPr/>
            <p:nvPr/>
          </p:nvSpPr>
          <p:spPr>
            <a:xfrm>
              <a:off x="827584" y="1844824"/>
              <a:ext cx="432048" cy="432048"/>
            </a:xfrm>
            <a:prstGeom prst="ellips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6" name="Gerade Verbindung 35"/>
            <p:cNvCxnSpPr>
              <a:stCxn id="35" idx="4"/>
            </p:cNvCxnSpPr>
            <p:nvPr/>
          </p:nvCxnSpPr>
          <p:spPr>
            <a:xfrm>
              <a:off x="1043608" y="2276872"/>
              <a:ext cx="0" cy="64807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37" name="Gerade Verbindung 36"/>
            <p:cNvCxnSpPr/>
            <p:nvPr/>
          </p:nvCxnSpPr>
          <p:spPr>
            <a:xfrm>
              <a:off x="683568" y="2420888"/>
              <a:ext cx="720080" cy="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38" name="Gerade Verbindung 37"/>
            <p:cNvCxnSpPr/>
            <p:nvPr/>
          </p:nvCxnSpPr>
          <p:spPr>
            <a:xfrm flipV="1">
              <a:off x="683568" y="2924944"/>
              <a:ext cx="360040" cy="64807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39" name="Gerade Verbindung 38"/>
            <p:cNvCxnSpPr/>
            <p:nvPr/>
          </p:nvCxnSpPr>
          <p:spPr>
            <a:xfrm flipH="1" flipV="1">
              <a:off x="1043608" y="2924944"/>
              <a:ext cx="360040" cy="64807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cxnSp>
        <p:nvCxnSpPr>
          <p:cNvPr id="66" name="Gerade Verbindung mit Pfeil 65"/>
          <p:cNvCxnSpPr/>
          <p:nvPr/>
        </p:nvCxnSpPr>
        <p:spPr>
          <a:xfrm flipV="1">
            <a:off x="4149359" y="2675258"/>
            <a:ext cx="0" cy="46997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/>
          <p:cNvCxnSpPr/>
          <p:nvPr/>
        </p:nvCxnSpPr>
        <p:spPr>
          <a:xfrm flipV="1">
            <a:off x="4167735" y="4112795"/>
            <a:ext cx="0" cy="46997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/>
          <p:cNvCxnSpPr/>
          <p:nvPr/>
        </p:nvCxnSpPr>
        <p:spPr>
          <a:xfrm>
            <a:off x="4941447" y="4118041"/>
            <a:ext cx="0" cy="46472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/>
          <p:cNvCxnSpPr/>
          <p:nvPr/>
        </p:nvCxnSpPr>
        <p:spPr>
          <a:xfrm>
            <a:off x="4936365" y="2682826"/>
            <a:ext cx="0" cy="46472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/>
          <p:cNvCxnSpPr/>
          <p:nvPr/>
        </p:nvCxnSpPr>
        <p:spPr>
          <a:xfrm>
            <a:off x="5292080" y="3451282"/>
            <a:ext cx="679183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mit Pfeil 79"/>
          <p:cNvCxnSpPr/>
          <p:nvPr/>
        </p:nvCxnSpPr>
        <p:spPr>
          <a:xfrm flipH="1">
            <a:off x="5292080" y="3878997"/>
            <a:ext cx="679183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mit Pfeil 82"/>
          <p:cNvCxnSpPr/>
          <p:nvPr/>
        </p:nvCxnSpPr>
        <p:spPr>
          <a:xfrm>
            <a:off x="5342384" y="4870899"/>
            <a:ext cx="679183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mit Pfeil 83"/>
          <p:cNvCxnSpPr/>
          <p:nvPr/>
        </p:nvCxnSpPr>
        <p:spPr>
          <a:xfrm flipH="1">
            <a:off x="5292080" y="5343768"/>
            <a:ext cx="679183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/>
          <p:cNvCxnSpPr>
            <a:endCxn id="4" idx="3"/>
          </p:cNvCxnSpPr>
          <p:nvPr/>
        </p:nvCxnSpPr>
        <p:spPr>
          <a:xfrm flipH="1">
            <a:off x="7411423" y="3631634"/>
            <a:ext cx="760977" cy="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/>
          <p:cNvCxnSpPr/>
          <p:nvPr/>
        </p:nvCxnSpPr>
        <p:spPr>
          <a:xfrm flipH="1">
            <a:off x="7461727" y="5069171"/>
            <a:ext cx="710673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uppieren 88"/>
          <p:cNvGrpSpPr/>
          <p:nvPr/>
        </p:nvGrpSpPr>
        <p:grpSpPr>
          <a:xfrm>
            <a:off x="8288796" y="4558851"/>
            <a:ext cx="360040" cy="818939"/>
            <a:chOff x="683568" y="1844824"/>
            <a:chExt cx="720080" cy="1728192"/>
          </a:xfrm>
        </p:grpSpPr>
        <p:sp>
          <p:nvSpPr>
            <p:cNvPr id="90" name="Ellipse 89"/>
            <p:cNvSpPr/>
            <p:nvPr/>
          </p:nvSpPr>
          <p:spPr>
            <a:xfrm>
              <a:off x="827584" y="1844824"/>
              <a:ext cx="432048" cy="432048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91" name="Gerade Verbindung 90"/>
            <p:cNvCxnSpPr>
              <a:stCxn id="90" idx="4"/>
            </p:cNvCxnSpPr>
            <p:nvPr/>
          </p:nvCxnSpPr>
          <p:spPr>
            <a:xfrm>
              <a:off x="1043608" y="2276872"/>
              <a:ext cx="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92" name="Gerade Verbindung 91"/>
            <p:cNvCxnSpPr/>
            <p:nvPr/>
          </p:nvCxnSpPr>
          <p:spPr>
            <a:xfrm>
              <a:off x="683568" y="2420888"/>
              <a:ext cx="720080" cy="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93" name="Gerade Verbindung 92"/>
            <p:cNvCxnSpPr/>
            <p:nvPr/>
          </p:nvCxnSpPr>
          <p:spPr>
            <a:xfrm flipV="1">
              <a:off x="68356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94" name="Gerade Verbindung 93"/>
            <p:cNvCxnSpPr/>
            <p:nvPr/>
          </p:nvCxnSpPr>
          <p:spPr>
            <a:xfrm flipH="1" flipV="1">
              <a:off x="104360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sp>
        <p:nvSpPr>
          <p:cNvPr id="95" name="Rechteck 94"/>
          <p:cNvSpPr/>
          <p:nvPr/>
        </p:nvSpPr>
        <p:spPr>
          <a:xfrm>
            <a:off x="5971263" y="1710013"/>
            <a:ext cx="1440160" cy="9728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Java-</a:t>
            </a:r>
            <a:br>
              <a:rPr lang="en-GB" dirty="0" smtClean="0"/>
            </a:br>
            <a:r>
              <a:rPr lang="en-GB" dirty="0" smtClean="0"/>
              <a:t>Extension</a:t>
            </a:r>
          </a:p>
          <a:p>
            <a:pPr algn="ctr"/>
            <a:r>
              <a:rPr lang="en-GB" dirty="0" smtClean="0"/>
              <a:t>(jar)</a:t>
            </a:r>
            <a:endParaRPr lang="en-GB" dirty="0" smtClean="0"/>
          </a:p>
        </p:txBody>
      </p:sp>
      <p:cxnSp>
        <p:nvCxnSpPr>
          <p:cNvPr id="96" name="Gerade Verbindung mit Pfeil 95"/>
          <p:cNvCxnSpPr/>
          <p:nvPr/>
        </p:nvCxnSpPr>
        <p:spPr>
          <a:xfrm>
            <a:off x="5292079" y="1986226"/>
            <a:ext cx="679183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mit Pfeil 97"/>
          <p:cNvCxnSpPr/>
          <p:nvPr/>
        </p:nvCxnSpPr>
        <p:spPr>
          <a:xfrm flipH="1">
            <a:off x="5292078" y="2446226"/>
            <a:ext cx="679183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/>
          <p:cNvCxnSpPr/>
          <p:nvPr/>
        </p:nvCxnSpPr>
        <p:spPr>
          <a:xfrm flipH="1">
            <a:off x="7411423" y="2196419"/>
            <a:ext cx="760977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hteck 42"/>
          <p:cNvSpPr/>
          <p:nvPr/>
        </p:nvSpPr>
        <p:spPr>
          <a:xfrm>
            <a:off x="1691680" y="3158004"/>
            <a:ext cx="1440160" cy="972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C-</a:t>
            </a:r>
            <a:br>
              <a:rPr lang="en-GB" dirty="0" smtClean="0"/>
            </a:br>
            <a:r>
              <a:rPr lang="en-GB" dirty="0" smtClean="0"/>
              <a:t>Program</a:t>
            </a:r>
          </a:p>
          <a:p>
            <a:pPr algn="ctr"/>
            <a:r>
              <a:rPr lang="en-GB" dirty="0" smtClean="0"/>
              <a:t>(exe)</a:t>
            </a:r>
            <a:endParaRPr lang="en-GB" dirty="0" smtClean="0"/>
          </a:p>
        </p:txBody>
      </p:sp>
      <p:grpSp>
        <p:nvGrpSpPr>
          <p:cNvPr id="44" name="Gruppieren 43"/>
          <p:cNvGrpSpPr/>
          <p:nvPr/>
        </p:nvGrpSpPr>
        <p:grpSpPr>
          <a:xfrm>
            <a:off x="642697" y="3170780"/>
            <a:ext cx="360040" cy="818939"/>
            <a:chOff x="683568" y="1844824"/>
            <a:chExt cx="720080" cy="1728192"/>
          </a:xfrm>
        </p:grpSpPr>
        <p:sp>
          <p:nvSpPr>
            <p:cNvPr id="45" name="Ellipse 44"/>
            <p:cNvSpPr/>
            <p:nvPr/>
          </p:nvSpPr>
          <p:spPr>
            <a:xfrm>
              <a:off x="827584" y="1844824"/>
              <a:ext cx="432048" cy="432048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6" name="Gerade Verbindung 45"/>
            <p:cNvCxnSpPr>
              <a:stCxn id="45" idx="4"/>
            </p:cNvCxnSpPr>
            <p:nvPr/>
          </p:nvCxnSpPr>
          <p:spPr>
            <a:xfrm>
              <a:off x="1043608" y="2276872"/>
              <a:ext cx="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47" name="Gerade Verbindung 46"/>
            <p:cNvCxnSpPr/>
            <p:nvPr/>
          </p:nvCxnSpPr>
          <p:spPr>
            <a:xfrm>
              <a:off x="683568" y="2420888"/>
              <a:ext cx="720080" cy="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48" name="Gerade Verbindung 47"/>
            <p:cNvCxnSpPr/>
            <p:nvPr/>
          </p:nvCxnSpPr>
          <p:spPr>
            <a:xfrm flipV="1">
              <a:off x="68356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49" name="Gerade Verbindung 48"/>
            <p:cNvCxnSpPr/>
            <p:nvPr/>
          </p:nvCxnSpPr>
          <p:spPr>
            <a:xfrm flipH="1" flipV="1">
              <a:off x="104360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cxnSp>
        <p:nvCxnSpPr>
          <p:cNvPr id="50" name="Gerade Verbindung mit Pfeil 49"/>
          <p:cNvCxnSpPr>
            <a:endCxn id="43" idx="1"/>
          </p:cNvCxnSpPr>
          <p:nvPr/>
        </p:nvCxnSpPr>
        <p:spPr>
          <a:xfrm>
            <a:off x="1043608" y="3644411"/>
            <a:ext cx="64807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/>
          <p:cNvCxnSpPr>
            <a:stCxn id="43" idx="3"/>
            <a:endCxn id="13" idx="1"/>
          </p:cNvCxnSpPr>
          <p:nvPr/>
        </p:nvCxnSpPr>
        <p:spPr>
          <a:xfrm flipV="1">
            <a:off x="3131840" y="3631635"/>
            <a:ext cx="720080" cy="1277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hteck 54"/>
          <p:cNvSpPr/>
          <p:nvPr/>
        </p:nvSpPr>
        <p:spPr>
          <a:xfrm>
            <a:off x="1691680" y="4581128"/>
            <a:ext cx="1440160" cy="972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Python-Program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py</a:t>
            </a:r>
            <a:r>
              <a:rPr lang="en-GB" dirty="0"/>
              <a:t>)</a:t>
            </a:r>
            <a:endParaRPr lang="en-GB" dirty="0" smtClean="0"/>
          </a:p>
        </p:txBody>
      </p:sp>
      <p:grpSp>
        <p:nvGrpSpPr>
          <p:cNvPr id="56" name="Gruppieren 55"/>
          <p:cNvGrpSpPr/>
          <p:nvPr/>
        </p:nvGrpSpPr>
        <p:grpSpPr>
          <a:xfrm>
            <a:off x="642697" y="4653722"/>
            <a:ext cx="360040" cy="818939"/>
            <a:chOff x="683568" y="1844824"/>
            <a:chExt cx="720080" cy="1728192"/>
          </a:xfrm>
        </p:grpSpPr>
        <p:sp>
          <p:nvSpPr>
            <p:cNvPr id="57" name="Ellipse 56"/>
            <p:cNvSpPr/>
            <p:nvPr/>
          </p:nvSpPr>
          <p:spPr>
            <a:xfrm>
              <a:off x="827584" y="1844824"/>
              <a:ext cx="432048" cy="432048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8" name="Gerade Verbindung 57"/>
            <p:cNvCxnSpPr>
              <a:stCxn id="57" idx="4"/>
            </p:cNvCxnSpPr>
            <p:nvPr/>
          </p:nvCxnSpPr>
          <p:spPr>
            <a:xfrm>
              <a:off x="1043608" y="2276872"/>
              <a:ext cx="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59" name="Gerade Verbindung 58"/>
            <p:cNvCxnSpPr/>
            <p:nvPr/>
          </p:nvCxnSpPr>
          <p:spPr>
            <a:xfrm>
              <a:off x="683568" y="2420888"/>
              <a:ext cx="720080" cy="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60" name="Gerade Verbindung 59"/>
            <p:cNvCxnSpPr/>
            <p:nvPr/>
          </p:nvCxnSpPr>
          <p:spPr>
            <a:xfrm flipV="1">
              <a:off x="68356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61" name="Gerade Verbindung 60"/>
            <p:cNvCxnSpPr/>
            <p:nvPr/>
          </p:nvCxnSpPr>
          <p:spPr>
            <a:xfrm flipH="1" flipV="1">
              <a:off x="104360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cxnSp>
        <p:nvCxnSpPr>
          <p:cNvPr id="62" name="Gerade Verbindung mit Pfeil 61"/>
          <p:cNvCxnSpPr>
            <a:endCxn id="55" idx="1"/>
          </p:cNvCxnSpPr>
          <p:nvPr/>
        </p:nvCxnSpPr>
        <p:spPr>
          <a:xfrm>
            <a:off x="1043608" y="5067534"/>
            <a:ext cx="648072" cy="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/>
          <p:cNvCxnSpPr>
            <a:stCxn id="55" idx="3"/>
            <a:endCxn id="32" idx="1"/>
          </p:cNvCxnSpPr>
          <p:nvPr/>
        </p:nvCxnSpPr>
        <p:spPr>
          <a:xfrm>
            <a:off x="3131840" y="5067535"/>
            <a:ext cx="720080" cy="163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uppieren 66"/>
          <p:cNvGrpSpPr/>
          <p:nvPr/>
        </p:nvGrpSpPr>
        <p:grpSpPr>
          <a:xfrm>
            <a:off x="642697" y="1736098"/>
            <a:ext cx="360040" cy="818939"/>
            <a:chOff x="683568" y="1844824"/>
            <a:chExt cx="720080" cy="1728192"/>
          </a:xfrm>
        </p:grpSpPr>
        <p:sp>
          <p:nvSpPr>
            <p:cNvPr id="68" name="Ellipse 67"/>
            <p:cNvSpPr/>
            <p:nvPr/>
          </p:nvSpPr>
          <p:spPr>
            <a:xfrm>
              <a:off x="827584" y="1844824"/>
              <a:ext cx="432048" cy="432048"/>
            </a:xfrm>
            <a:prstGeom prst="ellips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1" name="Gerade Verbindung 70"/>
            <p:cNvCxnSpPr>
              <a:stCxn id="68" idx="4"/>
            </p:cNvCxnSpPr>
            <p:nvPr/>
          </p:nvCxnSpPr>
          <p:spPr>
            <a:xfrm>
              <a:off x="1043608" y="2276872"/>
              <a:ext cx="0" cy="648072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72" name="Gerade Verbindung 71"/>
            <p:cNvCxnSpPr/>
            <p:nvPr/>
          </p:nvCxnSpPr>
          <p:spPr>
            <a:xfrm>
              <a:off x="683568" y="2420888"/>
              <a:ext cx="720080" cy="0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73" name="Gerade Verbindung 72"/>
            <p:cNvCxnSpPr/>
            <p:nvPr/>
          </p:nvCxnSpPr>
          <p:spPr>
            <a:xfrm flipV="1">
              <a:off x="683568" y="2924944"/>
              <a:ext cx="360040" cy="648072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76" name="Gerade Verbindung 75"/>
            <p:cNvCxnSpPr/>
            <p:nvPr/>
          </p:nvCxnSpPr>
          <p:spPr>
            <a:xfrm flipH="1" flipV="1">
              <a:off x="1043608" y="2924944"/>
              <a:ext cx="360040" cy="648072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cxnSp>
        <p:nvCxnSpPr>
          <p:cNvPr id="77" name="Gerade Verbindung mit Pfeil 76"/>
          <p:cNvCxnSpPr>
            <a:endCxn id="78" idx="1"/>
          </p:cNvCxnSpPr>
          <p:nvPr/>
        </p:nvCxnSpPr>
        <p:spPr>
          <a:xfrm flipV="1">
            <a:off x="1043608" y="2187201"/>
            <a:ext cx="648072" cy="9218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hteck 77"/>
          <p:cNvSpPr/>
          <p:nvPr/>
        </p:nvSpPr>
        <p:spPr>
          <a:xfrm>
            <a:off x="1691680" y="1700794"/>
            <a:ext cx="1440160" cy="9728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Java</a:t>
            </a:r>
            <a:r>
              <a:rPr lang="en-GB" dirty="0" smtClean="0"/>
              <a:t>-</a:t>
            </a:r>
            <a:br>
              <a:rPr lang="en-GB" dirty="0" smtClean="0"/>
            </a:br>
            <a:r>
              <a:rPr lang="en-GB" dirty="0" smtClean="0"/>
              <a:t>Program</a:t>
            </a:r>
          </a:p>
          <a:p>
            <a:pPr algn="ctr"/>
            <a:r>
              <a:rPr lang="en-GB" dirty="0" smtClean="0"/>
              <a:t>(jar)</a:t>
            </a:r>
            <a:endParaRPr lang="en-GB" dirty="0" smtClean="0"/>
          </a:p>
        </p:txBody>
      </p:sp>
      <p:cxnSp>
        <p:nvCxnSpPr>
          <p:cNvPr id="79" name="Gerade Verbindung mit Pfeil 78"/>
          <p:cNvCxnSpPr>
            <a:stCxn id="78" idx="3"/>
            <a:endCxn id="18" idx="1"/>
          </p:cNvCxnSpPr>
          <p:nvPr/>
        </p:nvCxnSpPr>
        <p:spPr>
          <a:xfrm>
            <a:off x="3131840" y="2187201"/>
            <a:ext cx="720080" cy="1651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6523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Operator written in Python </a:t>
            </a:r>
            <a:br>
              <a:rPr lang="en-GB" dirty="0" smtClean="0"/>
            </a:br>
            <a:r>
              <a:rPr lang="en-GB" dirty="0" smtClean="0"/>
              <a:t>called from Java</a:t>
            </a:r>
            <a:endParaRPr lang="en-GB" dirty="0"/>
          </a:p>
        </p:txBody>
      </p:sp>
      <p:sp>
        <p:nvSpPr>
          <p:cNvPr id="4" name="Rechteck 3"/>
          <p:cNvSpPr/>
          <p:nvPr/>
        </p:nvSpPr>
        <p:spPr>
          <a:xfrm>
            <a:off x="3144465" y="2510545"/>
            <a:ext cx="1080120" cy="972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GPF</a:t>
            </a:r>
          </a:p>
          <a:p>
            <a:pPr algn="ctr"/>
            <a:r>
              <a:rPr lang="en-GB" dirty="0" smtClean="0"/>
              <a:t>(Java)</a:t>
            </a:r>
            <a:endParaRPr lang="en-GB" dirty="0"/>
          </a:p>
        </p:txBody>
      </p:sp>
      <p:grpSp>
        <p:nvGrpSpPr>
          <p:cNvPr id="18" name="Gruppieren 17"/>
          <p:cNvGrpSpPr/>
          <p:nvPr/>
        </p:nvGrpSpPr>
        <p:grpSpPr>
          <a:xfrm>
            <a:off x="1043608" y="2322029"/>
            <a:ext cx="360040" cy="818939"/>
            <a:chOff x="683568" y="1844824"/>
            <a:chExt cx="720080" cy="1728192"/>
          </a:xfrm>
        </p:grpSpPr>
        <p:sp>
          <p:nvSpPr>
            <p:cNvPr id="5" name="Ellipse 4"/>
            <p:cNvSpPr/>
            <p:nvPr/>
          </p:nvSpPr>
          <p:spPr>
            <a:xfrm>
              <a:off x="827584" y="1844824"/>
              <a:ext cx="432048" cy="432048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" name="Gerade Verbindung 6"/>
            <p:cNvCxnSpPr>
              <a:stCxn id="5" idx="4"/>
            </p:cNvCxnSpPr>
            <p:nvPr/>
          </p:nvCxnSpPr>
          <p:spPr>
            <a:xfrm>
              <a:off x="1043608" y="2276872"/>
              <a:ext cx="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9" name="Gerade Verbindung 8"/>
            <p:cNvCxnSpPr/>
            <p:nvPr/>
          </p:nvCxnSpPr>
          <p:spPr>
            <a:xfrm>
              <a:off x="683568" y="2420888"/>
              <a:ext cx="720080" cy="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1" name="Gerade Verbindung 10"/>
            <p:cNvCxnSpPr/>
            <p:nvPr/>
          </p:nvCxnSpPr>
          <p:spPr>
            <a:xfrm flipV="1">
              <a:off x="68356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2" name="Gerade Verbindung 11"/>
            <p:cNvCxnSpPr/>
            <p:nvPr/>
          </p:nvCxnSpPr>
          <p:spPr>
            <a:xfrm flipH="1" flipV="1">
              <a:off x="104360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cxnSp>
        <p:nvCxnSpPr>
          <p:cNvPr id="20" name="Gerade Verbindung mit Pfeil 19"/>
          <p:cNvCxnSpPr>
            <a:endCxn id="4" idx="1"/>
          </p:cNvCxnSpPr>
          <p:nvPr/>
        </p:nvCxnSpPr>
        <p:spPr>
          <a:xfrm>
            <a:off x="2123728" y="2996952"/>
            <a:ext cx="1020737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eck 22"/>
          <p:cNvSpPr/>
          <p:nvPr/>
        </p:nvSpPr>
        <p:spPr>
          <a:xfrm>
            <a:off x="5436096" y="4409016"/>
            <a:ext cx="3085014" cy="354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PythonOp</a:t>
            </a:r>
            <a:endParaRPr lang="en-GB" dirty="0"/>
          </a:p>
        </p:txBody>
      </p:sp>
      <p:sp>
        <p:nvSpPr>
          <p:cNvPr id="24" name="Rechteck 23"/>
          <p:cNvSpPr/>
          <p:nvPr/>
        </p:nvSpPr>
        <p:spPr>
          <a:xfrm>
            <a:off x="2898442" y="4298076"/>
            <a:ext cx="158417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PythonOpSpi</a:t>
            </a:r>
            <a:endParaRPr lang="en-GB" dirty="0"/>
          </a:p>
        </p:txBody>
      </p:sp>
      <p:sp>
        <p:nvSpPr>
          <p:cNvPr id="26" name="Textfeld 25"/>
          <p:cNvSpPr txBox="1"/>
          <p:nvPr/>
        </p:nvSpPr>
        <p:spPr>
          <a:xfrm>
            <a:off x="1979712" y="2427417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1:createProduct</a:t>
            </a:r>
            <a:endParaRPr lang="en-GB" sz="1200" dirty="0"/>
          </a:p>
        </p:txBody>
      </p:sp>
      <p:cxnSp>
        <p:nvCxnSpPr>
          <p:cNvPr id="27" name="Gerade Verbindung mit Pfeil 26"/>
          <p:cNvCxnSpPr>
            <a:stCxn id="4" idx="2"/>
            <a:endCxn id="24" idx="0"/>
          </p:cNvCxnSpPr>
          <p:nvPr/>
        </p:nvCxnSpPr>
        <p:spPr>
          <a:xfrm>
            <a:off x="3684525" y="3483358"/>
            <a:ext cx="6005" cy="81471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2725721" y="3667557"/>
            <a:ext cx="837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2:lookup</a:t>
            </a:r>
          </a:p>
        </p:txBody>
      </p:sp>
      <p:sp>
        <p:nvSpPr>
          <p:cNvPr id="31" name="Textfeld 30"/>
          <p:cNvSpPr txBox="1"/>
          <p:nvPr/>
        </p:nvSpPr>
        <p:spPr>
          <a:xfrm>
            <a:off x="4505730" y="4124683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3:create</a:t>
            </a:r>
          </a:p>
        </p:txBody>
      </p:sp>
      <p:cxnSp>
        <p:nvCxnSpPr>
          <p:cNvPr id="32" name="Gerade Verbindung mit Pfeil 31"/>
          <p:cNvCxnSpPr>
            <a:stCxn id="24" idx="3"/>
            <a:endCxn id="23" idx="1"/>
          </p:cNvCxnSpPr>
          <p:nvPr/>
        </p:nvCxnSpPr>
        <p:spPr>
          <a:xfrm>
            <a:off x="4482618" y="4586108"/>
            <a:ext cx="95347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hteck 34"/>
          <p:cNvSpPr/>
          <p:nvPr/>
        </p:nvSpPr>
        <p:spPr>
          <a:xfrm>
            <a:off x="5339580" y="5328256"/>
            <a:ext cx="3236331" cy="413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PythonVM</a:t>
            </a:r>
            <a:endParaRPr lang="en-GB" dirty="0"/>
          </a:p>
        </p:txBody>
      </p:sp>
      <p:cxnSp>
        <p:nvCxnSpPr>
          <p:cNvPr id="36" name="Gerade Verbindung mit Pfeil 35"/>
          <p:cNvCxnSpPr>
            <a:endCxn id="35" idx="0"/>
          </p:cNvCxnSpPr>
          <p:nvPr/>
        </p:nvCxnSpPr>
        <p:spPr>
          <a:xfrm>
            <a:off x="6300192" y="4763199"/>
            <a:ext cx="657554" cy="56505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hteck 42"/>
          <p:cNvSpPr/>
          <p:nvPr/>
        </p:nvSpPr>
        <p:spPr>
          <a:xfrm>
            <a:off x="4997656" y="2181193"/>
            <a:ext cx="1668967" cy="486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my_op.py</a:t>
            </a:r>
          </a:p>
        </p:txBody>
      </p:sp>
      <p:sp>
        <p:nvSpPr>
          <p:cNvPr id="48" name="Rechteck 47"/>
          <p:cNvSpPr/>
          <p:nvPr/>
        </p:nvSpPr>
        <p:spPr>
          <a:xfrm>
            <a:off x="359532" y="5426247"/>
            <a:ext cx="1512168" cy="5760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PythonOp</a:t>
            </a:r>
            <a:endParaRPr lang="en-GB" dirty="0"/>
          </a:p>
        </p:txBody>
      </p:sp>
      <p:cxnSp>
        <p:nvCxnSpPr>
          <p:cNvPr id="54" name="Gerade Verbindung mit Pfeil 53"/>
          <p:cNvCxnSpPr>
            <a:stCxn id="48" idx="0"/>
            <a:endCxn id="56" idx="2"/>
          </p:cNvCxnSpPr>
          <p:nvPr/>
        </p:nvCxnSpPr>
        <p:spPr>
          <a:xfrm flipV="1">
            <a:off x="1115616" y="4977508"/>
            <a:ext cx="18002" cy="448739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56" name="Rechteck 55"/>
          <p:cNvSpPr/>
          <p:nvPr/>
        </p:nvSpPr>
        <p:spPr>
          <a:xfrm>
            <a:off x="377534" y="4401442"/>
            <a:ext cx="1512168" cy="5760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i="1" dirty="0" smtClean="0"/>
              <a:t>Operator</a:t>
            </a:r>
            <a:endParaRPr lang="en-GB" i="1" dirty="0"/>
          </a:p>
        </p:txBody>
      </p:sp>
      <p:sp>
        <p:nvSpPr>
          <p:cNvPr id="86" name="Textfeld 85"/>
          <p:cNvSpPr txBox="1"/>
          <p:nvPr/>
        </p:nvSpPr>
        <p:spPr>
          <a:xfrm>
            <a:off x="6876256" y="4897802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4:create</a:t>
            </a:r>
          </a:p>
        </p:txBody>
      </p:sp>
      <p:cxnSp>
        <p:nvCxnSpPr>
          <p:cNvPr id="89" name="Gerade Verbindung mit Pfeil 88"/>
          <p:cNvCxnSpPr/>
          <p:nvPr/>
        </p:nvCxnSpPr>
        <p:spPr>
          <a:xfrm flipV="1">
            <a:off x="7236296" y="2595009"/>
            <a:ext cx="0" cy="180643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feld 91"/>
          <p:cNvSpPr txBox="1"/>
          <p:nvPr/>
        </p:nvSpPr>
        <p:spPr>
          <a:xfrm>
            <a:off x="7919864" y="3305023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7</a:t>
            </a:r>
            <a:r>
              <a:rPr lang="en-GB" sz="1200" dirty="0" smtClean="0"/>
              <a:t>:compute_tile</a:t>
            </a:r>
            <a:endParaRPr lang="en-GB" sz="1200" dirty="0"/>
          </a:p>
        </p:txBody>
      </p:sp>
      <p:cxnSp>
        <p:nvCxnSpPr>
          <p:cNvPr id="94" name="Gerade Verbindung mit Pfeil 93"/>
          <p:cNvCxnSpPr/>
          <p:nvPr/>
        </p:nvCxnSpPr>
        <p:spPr>
          <a:xfrm flipH="1" flipV="1">
            <a:off x="5940152" y="2680315"/>
            <a:ext cx="680797" cy="172112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feld 101"/>
          <p:cNvSpPr txBox="1"/>
          <p:nvPr/>
        </p:nvSpPr>
        <p:spPr>
          <a:xfrm>
            <a:off x="5220072" y="3125839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5:import</a:t>
            </a:r>
          </a:p>
        </p:txBody>
      </p:sp>
      <p:sp>
        <p:nvSpPr>
          <p:cNvPr id="112" name="Rechteck 111"/>
          <p:cNvSpPr/>
          <p:nvPr/>
        </p:nvSpPr>
        <p:spPr>
          <a:xfrm>
            <a:off x="6814798" y="2181080"/>
            <a:ext cx="1668967" cy="486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MyOp</a:t>
            </a:r>
            <a:r>
              <a:rPr lang="en-GB" dirty="0"/>
              <a:t> </a:t>
            </a:r>
            <a:r>
              <a:rPr lang="en-GB" dirty="0" smtClean="0"/>
              <a:t>(</a:t>
            </a:r>
            <a:r>
              <a:rPr lang="en-GB" dirty="0" err="1" smtClean="0"/>
              <a:t>py</a:t>
            </a:r>
            <a:r>
              <a:rPr lang="en-GB" dirty="0" smtClean="0"/>
              <a:t>)</a:t>
            </a:r>
          </a:p>
        </p:txBody>
      </p:sp>
      <p:cxnSp>
        <p:nvCxnSpPr>
          <p:cNvPr id="115" name="Gerade Verbindung mit Pfeil 114"/>
          <p:cNvCxnSpPr/>
          <p:nvPr/>
        </p:nvCxnSpPr>
        <p:spPr>
          <a:xfrm flipV="1">
            <a:off x="7956376" y="2637661"/>
            <a:ext cx="0" cy="180643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feld 115"/>
          <p:cNvSpPr txBox="1"/>
          <p:nvPr/>
        </p:nvSpPr>
        <p:spPr>
          <a:xfrm>
            <a:off x="6425145" y="3170125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6:create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5032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Operator written in Python </a:t>
            </a:r>
            <a:br>
              <a:rPr lang="en-GB" dirty="0" smtClean="0"/>
            </a:br>
            <a:r>
              <a:rPr lang="en-GB" dirty="0" smtClean="0"/>
              <a:t>called from Python</a:t>
            </a:r>
            <a:endParaRPr lang="en-GB" dirty="0"/>
          </a:p>
        </p:txBody>
      </p:sp>
      <p:sp>
        <p:nvSpPr>
          <p:cNvPr id="4" name="Rechteck 3"/>
          <p:cNvSpPr/>
          <p:nvPr/>
        </p:nvSpPr>
        <p:spPr>
          <a:xfrm>
            <a:off x="3144465" y="2510545"/>
            <a:ext cx="1080120" cy="972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GPF</a:t>
            </a:r>
          </a:p>
          <a:p>
            <a:pPr algn="ctr"/>
            <a:r>
              <a:rPr lang="en-GB" dirty="0" smtClean="0"/>
              <a:t>(Java)</a:t>
            </a:r>
            <a:endParaRPr lang="en-GB" dirty="0"/>
          </a:p>
        </p:txBody>
      </p:sp>
      <p:grpSp>
        <p:nvGrpSpPr>
          <p:cNvPr id="18" name="Gruppieren 17"/>
          <p:cNvGrpSpPr/>
          <p:nvPr/>
        </p:nvGrpSpPr>
        <p:grpSpPr>
          <a:xfrm>
            <a:off x="1043608" y="2322029"/>
            <a:ext cx="360040" cy="818939"/>
            <a:chOff x="683568" y="1844824"/>
            <a:chExt cx="720080" cy="1728192"/>
          </a:xfrm>
        </p:grpSpPr>
        <p:sp>
          <p:nvSpPr>
            <p:cNvPr id="5" name="Ellipse 4"/>
            <p:cNvSpPr/>
            <p:nvPr/>
          </p:nvSpPr>
          <p:spPr>
            <a:xfrm>
              <a:off x="827584" y="1844824"/>
              <a:ext cx="432048" cy="432048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" name="Gerade Verbindung 6"/>
            <p:cNvCxnSpPr>
              <a:stCxn id="5" idx="4"/>
            </p:cNvCxnSpPr>
            <p:nvPr/>
          </p:nvCxnSpPr>
          <p:spPr>
            <a:xfrm>
              <a:off x="1043608" y="2276872"/>
              <a:ext cx="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9" name="Gerade Verbindung 8"/>
            <p:cNvCxnSpPr/>
            <p:nvPr/>
          </p:nvCxnSpPr>
          <p:spPr>
            <a:xfrm>
              <a:off x="683568" y="2420888"/>
              <a:ext cx="720080" cy="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1" name="Gerade Verbindung 10"/>
            <p:cNvCxnSpPr/>
            <p:nvPr/>
          </p:nvCxnSpPr>
          <p:spPr>
            <a:xfrm flipV="1">
              <a:off x="68356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2" name="Gerade Verbindung 11"/>
            <p:cNvCxnSpPr/>
            <p:nvPr/>
          </p:nvCxnSpPr>
          <p:spPr>
            <a:xfrm flipH="1" flipV="1">
              <a:off x="104360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cxnSp>
        <p:nvCxnSpPr>
          <p:cNvPr id="20" name="Gerade Verbindung mit Pfeil 19"/>
          <p:cNvCxnSpPr>
            <a:endCxn id="4" idx="1"/>
          </p:cNvCxnSpPr>
          <p:nvPr/>
        </p:nvCxnSpPr>
        <p:spPr>
          <a:xfrm>
            <a:off x="2123728" y="2996952"/>
            <a:ext cx="1020737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eck 22"/>
          <p:cNvSpPr/>
          <p:nvPr/>
        </p:nvSpPr>
        <p:spPr>
          <a:xfrm>
            <a:off x="5436096" y="4409016"/>
            <a:ext cx="3085014" cy="354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PythonOp</a:t>
            </a:r>
            <a:endParaRPr lang="en-GB" dirty="0"/>
          </a:p>
        </p:txBody>
      </p:sp>
      <p:sp>
        <p:nvSpPr>
          <p:cNvPr id="24" name="Rechteck 23"/>
          <p:cNvSpPr/>
          <p:nvPr/>
        </p:nvSpPr>
        <p:spPr>
          <a:xfrm>
            <a:off x="2898442" y="4298076"/>
            <a:ext cx="158417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PythonOpSpi</a:t>
            </a:r>
            <a:endParaRPr lang="en-GB" dirty="0"/>
          </a:p>
        </p:txBody>
      </p:sp>
      <p:sp>
        <p:nvSpPr>
          <p:cNvPr id="26" name="Textfeld 25"/>
          <p:cNvSpPr txBox="1"/>
          <p:nvPr/>
        </p:nvSpPr>
        <p:spPr>
          <a:xfrm>
            <a:off x="1979712" y="2427417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1:createProduct</a:t>
            </a:r>
            <a:endParaRPr lang="en-GB" sz="1200" dirty="0"/>
          </a:p>
        </p:txBody>
      </p:sp>
      <p:cxnSp>
        <p:nvCxnSpPr>
          <p:cNvPr id="27" name="Gerade Verbindung mit Pfeil 26"/>
          <p:cNvCxnSpPr>
            <a:stCxn id="4" idx="2"/>
            <a:endCxn id="24" idx="0"/>
          </p:cNvCxnSpPr>
          <p:nvPr/>
        </p:nvCxnSpPr>
        <p:spPr>
          <a:xfrm>
            <a:off x="3684525" y="3483358"/>
            <a:ext cx="6005" cy="81471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2725721" y="3667557"/>
            <a:ext cx="837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2:lookup</a:t>
            </a:r>
          </a:p>
        </p:txBody>
      </p:sp>
      <p:sp>
        <p:nvSpPr>
          <p:cNvPr id="31" name="Textfeld 30"/>
          <p:cNvSpPr txBox="1"/>
          <p:nvPr/>
        </p:nvSpPr>
        <p:spPr>
          <a:xfrm>
            <a:off x="4505730" y="4124683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3:create</a:t>
            </a:r>
          </a:p>
        </p:txBody>
      </p:sp>
      <p:cxnSp>
        <p:nvCxnSpPr>
          <p:cNvPr id="32" name="Gerade Verbindung mit Pfeil 31"/>
          <p:cNvCxnSpPr>
            <a:stCxn id="24" idx="3"/>
            <a:endCxn id="23" idx="1"/>
          </p:cNvCxnSpPr>
          <p:nvPr/>
        </p:nvCxnSpPr>
        <p:spPr>
          <a:xfrm>
            <a:off x="4482618" y="4586108"/>
            <a:ext cx="95347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hteck 34"/>
          <p:cNvSpPr/>
          <p:nvPr/>
        </p:nvSpPr>
        <p:spPr>
          <a:xfrm>
            <a:off x="5339580" y="5328256"/>
            <a:ext cx="3236331" cy="413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PythonVM</a:t>
            </a:r>
            <a:endParaRPr lang="en-GB" dirty="0"/>
          </a:p>
        </p:txBody>
      </p:sp>
      <p:cxnSp>
        <p:nvCxnSpPr>
          <p:cNvPr id="36" name="Gerade Verbindung mit Pfeil 35"/>
          <p:cNvCxnSpPr>
            <a:endCxn id="35" idx="0"/>
          </p:cNvCxnSpPr>
          <p:nvPr/>
        </p:nvCxnSpPr>
        <p:spPr>
          <a:xfrm>
            <a:off x="6300192" y="4763199"/>
            <a:ext cx="657554" cy="56505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hteck 42"/>
          <p:cNvSpPr/>
          <p:nvPr/>
        </p:nvSpPr>
        <p:spPr>
          <a:xfrm>
            <a:off x="4997656" y="2181193"/>
            <a:ext cx="1668967" cy="486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my_op.py</a:t>
            </a:r>
          </a:p>
        </p:txBody>
      </p:sp>
      <p:sp>
        <p:nvSpPr>
          <p:cNvPr id="48" name="Rechteck 47"/>
          <p:cNvSpPr/>
          <p:nvPr/>
        </p:nvSpPr>
        <p:spPr>
          <a:xfrm>
            <a:off x="359532" y="5426247"/>
            <a:ext cx="1512168" cy="5760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PythonOp</a:t>
            </a:r>
            <a:endParaRPr lang="en-GB" dirty="0"/>
          </a:p>
        </p:txBody>
      </p:sp>
      <p:cxnSp>
        <p:nvCxnSpPr>
          <p:cNvPr id="54" name="Gerade Verbindung mit Pfeil 53"/>
          <p:cNvCxnSpPr>
            <a:stCxn id="48" idx="0"/>
            <a:endCxn id="56" idx="2"/>
          </p:cNvCxnSpPr>
          <p:nvPr/>
        </p:nvCxnSpPr>
        <p:spPr>
          <a:xfrm flipV="1">
            <a:off x="1115616" y="4977508"/>
            <a:ext cx="18002" cy="448739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56" name="Rechteck 55"/>
          <p:cNvSpPr/>
          <p:nvPr/>
        </p:nvSpPr>
        <p:spPr>
          <a:xfrm>
            <a:off x="377534" y="4401442"/>
            <a:ext cx="1512168" cy="5760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i="1" dirty="0" smtClean="0"/>
              <a:t>Operator</a:t>
            </a:r>
            <a:endParaRPr lang="en-GB" i="1" dirty="0"/>
          </a:p>
        </p:txBody>
      </p:sp>
      <p:sp>
        <p:nvSpPr>
          <p:cNvPr id="86" name="Textfeld 85"/>
          <p:cNvSpPr txBox="1"/>
          <p:nvPr/>
        </p:nvSpPr>
        <p:spPr>
          <a:xfrm>
            <a:off x="6876256" y="4897802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4:create</a:t>
            </a:r>
          </a:p>
        </p:txBody>
      </p:sp>
      <p:cxnSp>
        <p:nvCxnSpPr>
          <p:cNvPr id="89" name="Gerade Verbindung mit Pfeil 88"/>
          <p:cNvCxnSpPr/>
          <p:nvPr/>
        </p:nvCxnSpPr>
        <p:spPr>
          <a:xfrm flipV="1">
            <a:off x="7236296" y="2595009"/>
            <a:ext cx="0" cy="180643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feld 91"/>
          <p:cNvSpPr txBox="1"/>
          <p:nvPr/>
        </p:nvSpPr>
        <p:spPr>
          <a:xfrm>
            <a:off x="7919864" y="3305023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7</a:t>
            </a:r>
            <a:r>
              <a:rPr lang="en-GB" sz="1200" dirty="0" smtClean="0"/>
              <a:t>:compute_tile</a:t>
            </a:r>
            <a:endParaRPr lang="en-GB" sz="1200" dirty="0"/>
          </a:p>
        </p:txBody>
      </p:sp>
      <p:cxnSp>
        <p:nvCxnSpPr>
          <p:cNvPr id="94" name="Gerade Verbindung mit Pfeil 93"/>
          <p:cNvCxnSpPr/>
          <p:nvPr/>
        </p:nvCxnSpPr>
        <p:spPr>
          <a:xfrm flipH="1" flipV="1">
            <a:off x="5940152" y="2680315"/>
            <a:ext cx="680797" cy="172112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feld 101"/>
          <p:cNvSpPr txBox="1"/>
          <p:nvPr/>
        </p:nvSpPr>
        <p:spPr>
          <a:xfrm>
            <a:off x="5220072" y="3125839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5:import</a:t>
            </a:r>
          </a:p>
        </p:txBody>
      </p:sp>
      <p:sp>
        <p:nvSpPr>
          <p:cNvPr id="112" name="Rechteck 111"/>
          <p:cNvSpPr/>
          <p:nvPr/>
        </p:nvSpPr>
        <p:spPr>
          <a:xfrm>
            <a:off x="6814798" y="2181080"/>
            <a:ext cx="1668967" cy="486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MyOp</a:t>
            </a:r>
            <a:r>
              <a:rPr lang="en-GB" dirty="0"/>
              <a:t> </a:t>
            </a:r>
            <a:r>
              <a:rPr lang="en-GB" dirty="0" smtClean="0"/>
              <a:t>(</a:t>
            </a:r>
            <a:r>
              <a:rPr lang="en-GB" dirty="0" err="1" smtClean="0"/>
              <a:t>py</a:t>
            </a:r>
            <a:r>
              <a:rPr lang="en-GB" dirty="0" smtClean="0"/>
              <a:t>)</a:t>
            </a:r>
          </a:p>
        </p:txBody>
      </p:sp>
      <p:cxnSp>
        <p:nvCxnSpPr>
          <p:cNvPr id="115" name="Gerade Verbindung mit Pfeil 114"/>
          <p:cNvCxnSpPr/>
          <p:nvPr/>
        </p:nvCxnSpPr>
        <p:spPr>
          <a:xfrm flipV="1">
            <a:off x="7956376" y="2637661"/>
            <a:ext cx="0" cy="180643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feld 115"/>
          <p:cNvSpPr txBox="1"/>
          <p:nvPr/>
        </p:nvSpPr>
        <p:spPr>
          <a:xfrm>
            <a:off x="6425145" y="3170125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6:create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96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154</Words>
  <Application>Microsoft Office PowerPoint</Application>
  <PresentationFormat>Bildschirmpräsentation (4:3)</PresentationFormat>
  <Paragraphs>95</Paragraphs>
  <Slides>7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8" baseType="lpstr">
      <vt:lpstr>Larissa-Design</vt:lpstr>
      <vt:lpstr>BEAM External API</vt:lpstr>
      <vt:lpstr>Use Cases</vt:lpstr>
      <vt:lpstr>Use Case 1a, 1b</vt:lpstr>
      <vt:lpstr>Use Case 2a, 2b</vt:lpstr>
      <vt:lpstr>Use Case 2a, 2b</vt:lpstr>
      <vt:lpstr>Operator written in Python  called from Java</vt:lpstr>
      <vt:lpstr>Operator written in Python  called from Python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BEAM External API</dc:title>
  <dc:creator>Norman</dc:creator>
  <cp:lastModifiedBy>Norman Fomferra</cp:lastModifiedBy>
  <cp:revision>8</cp:revision>
  <dcterms:created xsi:type="dcterms:W3CDTF">2012-09-22T14:32:03Z</dcterms:created>
  <dcterms:modified xsi:type="dcterms:W3CDTF">2012-09-27T16:10:53Z</dcterms:modified>
</cp:coreProperties>
</file>