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57" r:id="rId11"/>
    <p:sldId id="286" r:id="rId12"/>
    <p:sldId id="259" r:id="rId13"/>
    <p:sldId id="276" r:id="rId14"/>
    <p:sldId id="279" r:id="rId15"/>
    <p:sldId id="281" r:id="rId16"/>
    <p:sldId id="280" r:id="rId17"/>
    <p:sldId id="282" r:id="rId18"/>
    <p:sldId id="289" r:id="rId19"/>
    <p:sldId id="290" r:id="rId20"/>
    <p:sldId id="291" r:id="rId21"/>
    <p:sldId id="292" r:id="rId22"/>
    <p:sldId id="265" r:id="rId23"/>
    <p:sldId id="267" r:id="rId24"/>
    <p:sldId id="266" r:id="rId25"/>
    <p:sldId id="268" r:id="rId26"/>
    <p:sldId id="272" r:id="rId27"/>
    <p:sldId id="275" r:id="rId28"/>
    <p:sldId id="274" r:id="rId29"/>
    <p:sldId id="269" r:id="rId30"/>
    <p:sldId id="270" r:id="rId31"/>
    <p:sldId id="273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78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1139"/>
              </p:ext>
            </p:extLst>
          </p:nvPr>
        </p:nvGraphicFramePr>
        <p:xfrm>
          <a:off x="4211959" y="1412776"/>
          <a:ext cx="4752527" cy="519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01999"/>
              </p:ext>
            </p:extLst>
          </p:nvPr>
        </p:nvGraphicFramePr>
        <p:xfrm>
          <a:off x="4211960" y="1412776"/>
          <a:ext cx="4464495" cy="47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 smtClean="0"/>
              <a:t>Conversion / Construction</a:t>
            </a:r>
          </a:p>
          <a:p>
            <a:pPr lvl="1"/>
            <a:r>
              <a:rPr lang="en-GB" sz="2000" dirty="0" smtClean="0"/>
              <a:t>void* </a:t>
            </a:r>
            <a:r>
              <a:rPr lang="en-GB" sz="2000" dirty="0" err="1" smtClean="0"/>
              <a:t>beam_toCObject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 </a:t>
            </a:r>
            <a:r>
              <a:rPr lang="en-GB" sz="2000" dirty="0" err="1"/>
              <a:t>beam_newCString</a:t>
            </a:r>
            <a:r>
              <a:rPr lang="en-GB" sz="2000" dirty="0"/>
              <a:t>(</a:t>
            </a:r>
            <a:r>
              <a:rPr lang="en-GB" sz="2000" dirty="0" err="1"/>
              <a:t>jstring</a:t>
            </a:r>
            <a:r>
              <a:rPr lang="en-GB" sz="2000" dirty="0"/>
              <a:t> 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&lt;</a:t>
            </a:r>
            <a:r>
              <a:rPr lang="en-GB" sz="2000" dirty="0"/>
              <a:t>T&gt;* </a:t>
            </a:r>
            <a:r>
              <a:rPr lang="en-GB" sz="2000" dirty="0" err="1"/>
              <a:t>beam_newC</a:t>
            </a:r>
            <a:r>
              <a:rPr lang="en-GB" sz="2000" dirty="0"/>
              <a:t>&lt;T&gt;Array(</a:t>
            </a:r>
            <a:r>
              <a:rPr lang="en-GB" sz="2000" dirty="0" err="1"/>
              <a:t>jarray</a:t>
            </a:r>
            <a:r>
              <a:rPr lang="en-GB" sz="2000" dirty="0"/>
              <a:t> 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smtClean="0"/>
              <a:t>void** </a:t>
            </a:r>
            <a:r>
              <a:rPr lang="en-GB" sz="2000" dirty="0" err="1" smtClean="0"/>
              <a:t>beam_newC</a:t>
            </a:r>
            <a:r>
              <a:rPr lang="en-GB" sz="2000" dirty="0" err="1"/>
              <a:t>Object</a:t>
            </a:r>
            <a:r>
              <a:rPr lang="en-GB" sz="2000" dirty="0" err="1" smtClean="0"/>
              <a:t>Array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** </a:t>
            </a:r>
            <a:r>
              <a:rPr lang="en-GB" sz="2000" dirty="0" err="1" smtClean="0"/>
              <a:t>beam_newCStringArray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</a:t>
            </a:r>
          </a:p>
          <a:p>
            <a:pPr lvl="1"/>
            <a:r>
              <a:rPr lang="en-GB" sz="2000" dirty="0" err="1" smtClean="0"/>
              <a:t>CMap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beam_newCMap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CList</a:t>
            </a:r>
            <a:r>
              <a:rPr lang="en-GB" sz="2000" dirty="0" smtClean="0"/>
              <a:t>  </a:t>
            </a:r>
            <a:r>
              <a:rPr lang="en-GB" sz="2000" dirty="0" err="1" smtClean="0"/>
              <a:t>beam_newCList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Destruction</a:t>
            </a:r>
          </a:p>
          <a:p>
            <a:pPr lvl="1"/>
            <a:r>
              <a:rPr lang="en-GB" sz="2000" dirty="0"/>
              <a:t>void </a:t>
            </a:r>
            <a:r>
              <a:rPr lang="en-GB" sz="2000" dirty="0" err="1"/>
              <a:t>beam_deleteCString</a:t>
            </a:r>
            <a:r>
              <a:rPr lang="en-GB" sz="2000" dirty="0"/>
              <a:t>(char* s)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</a:t>
            </a:r>
            <a:r>
              <a:rPr lang="en-GB" sz="2000" dirty="0" smtClean="0"/>
              <a:t>&lt;T&gt;Array</a:t>
            </a:r>
            <a:r>
              <a:rPr lang="en-GB" sz="2000" dirty="0"/>
              <a:t>(&lt;T&gt;* </a:t>
            </a:r>
            <a:r>
              <a:rPr lang="en-GB" sz="2000" dirty="0" smtClean="0"/>
              <a:t>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 </a:t>
            </a:r>
            <a:r>
              <a:rPr lang="en-GB" sz="2000" baseline="30000" dirty="0"/>
              <a:t>1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beam_deleteCObjectArray</a:t>
            </a:r>
            <a:r>
              <a:rPr lang="en-GB" sz="2000" dirty="0" smtClean="0"/>
              <a:t>(void</a:t>
            </a:r>
            <a:r>
              <a:rPr lang="en-GB" sz="2000" dirty="0"/>
              <a:t>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beam_deleteCStringArray</a:t>
            </a:r>
            <a:r>
              <a:rPr lang="en-GB" sz="2000" dirty="0" smtClean="0"/>
              <a:t>(char**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  <a:endParaRPr lang="en-GB" sz="2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C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beam_toJObject</a:t>
            </a:r>
            <a:r>
              <a:rPr lang="en-GB" sz="2000" dirty="0" smtClean="0"/>
              <a:t> (</a:t>
            </a:r>
            <a:r>
              <a:rPr lang="en-GB" sz="2000" dirty="0"/>
              <a:t>void* </a:t>
            </a:r>
            <a:r>
              <a:rPr lang="en-GB" sz="2000" dirty="0" smtClean="0"/>
              <a:t>o)</a:t>
            </a:r>
          </a:p>
          <a:p>
            <a:r>
              <a:rPr lang="en-GB" sz="2400" dirty="0"/>
              <a:t>Object </a:t>
            </a:r>
            <a:r>
              <a:rPr lang="en-GB" sz="2400" dirty="0" smtClean="0"/>
              <a:t>Construction</a:t>
            </a:r>
            <a:endParaRPr lang="en-GB" sz="20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 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</a:t>
            </a:r>
            <a:r>
              <a:rPr lang="en-GB" sz="2000" dirty="0" smtClean="0"/>
              <a:t>&lt;T&gt;Array</a:t>
            </a:r>
            <a:r>
              <a:rPr lang="en-GB" sz="2000" dirty="0"/>
              <a:t>(&lt;T&gt;* a,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_newJObjectArray</a:t>
            </a:r>
            <a:r>
              <a:rPr lang="en-GB" sz="2000" dirty="0" smtClean="0"/>
              <a:t>(void**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char**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/>
              <a:t>DeleteLocalRef</a:t>
            </a:r>
            <a:r>
              <a:rPr lang="en-GB" sz="2000" dirty="0"/>
              <a:t>   (from JNI </a:t>
            </a:r>
            <a:r>
              <a:rPr lang="en-GB" sz="2000" dirty="0" smtClean="0"/>
              <a:t>API, for objects with local scope)</a:t>
            </a:r>
            <a:endParaRPr lang="en-GB" sz="2000" dirty="0"/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Py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Object Construction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&lt;T&gt;(j</a:t>
            </a:r>
            <a:r>
              <a:rPr lang="en-GB" sz="2000" dirty="0"/>
              <a:t>&lt;T&gt;</a:t>
            </a:r>
            <a:r>
              <a:rPr lang="en-GB" sz="2000" dirty="0" smtClean="0"/>
              <a:t> v)</a:t>
            </a:r>
            <a:r>
              <a:rPr lang="en-GB" sz="2000" baseline="30000" dirty="0" smtClean="0"/>
              <a:t>1</a:t>
            </a:r>
            <a:endParaRPr lang="en-GB" sz="2000" dirty="0" smtClean="0"/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/>
              <a:t>*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beam_newPyObject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beam_newPyString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/>
              <a:t>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beam_newPyObjectList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beam_newPyStringList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   # </a:t>
            </a:r>
            <a:r>
              <a:rPr lang="en-GB" sz="2000" dirty="0" smtClean="0">
                <a:sym typeface="Wingdings" pitchFamily="2" charset="2"/>
              </a:rPr>
              <a:t>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          # </a:t>
            </a:r>
            <a:r>
              <a:rPr lang="en-GB" sz="2000" dirty="0" smtClean="0">
                <a:sym typeface="Wingdings" pitchFamily="2" charset="2"/>
              </a:rPr>
              <a:t> {…}, </a:t>
            </a:r>
            <a:r>
              <a:rPr lang="en-GB" sz="2000" dirty="0">
                <a:sym typeface="Wingdings" pitchFamily="2" charset="2"/>
              </a:rPr>
              <a:t>dictionary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               # </a:t>
            </a:r>
            <a:r>
              <a:rPr lang="en-GB" sz="2000" dirty="0" smtClean="0">
                <a:sym typeface="Wingdings" pitchFamily="2" charset="2"/>
              </a:rPr>
              <a:t> […], sequence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n.a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Py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smtClean="0"/>
              <a:t>j&lt;T&gt; </a:t>
            </a:r>
            <a:r>
              <a:rPr lang="en-GB" sz="2000" dirty="0" err="1"/>
              <a:t>beam_</a:t>
            </a:r>
            <a:r>
              <a:rPr lang="en-GB" sz="2000" dirty="0" err="1" smtClean="0"/>
              <a:t>toJ</a:t>
            </a:r>
            <a:r>
              <a:rPr lang="en-GB" sz="2000" dirty="0" smtClean="0"/>
              <a:t>&lt;T&gt; </a:t>
            </a:r>
            <a:r>
              <a:rPr lang="en-GB" sz="2000" dirty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  <a:r>
              <a:rPr lang="en-GB" sz="2000" baseline="30000" dirty="0"/>
              <a:t> 1</a:t>
            </a:r>
            <a:endParaRPr lang="en-GB" sz="2000" dirty="0" smtClean="0"/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/>
              <a:t>Object Construction</a:t>
            </a:r>
            <a:endParaRPr lang="en-GB" sz="24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/>
              <a:t> </a:t>
            </a:r>
            <a:r>
              <a:rPr lang="en-GB" sz="2000" dirty="0" err="1" smtClean="0"/>
              <a:t>beam_newJString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a)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 smtClean="0"/>
              <a:t>* a)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beam_newJRectangle</a:t>
            </a:r>
            <a:r>
              <a:rPr lang="en-GB" sz="2000" dirty="0" smtClean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r)   # r </a:t>
            </a:r>
            <a:r>
              <a:rPr lang="en-GB" sz="2000" dirty="0" smtClean="0">
                <a:sym typeface="Wingdings" pitchFamily="2" charset="2"/>
              </a:rPr>
              <a:t>=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beam_newJMap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m)</a:t>
            </a:r>
            <a:r>
              <a:rPr lang="en-GB" sz="2000" dirty="0" smtClean="0">
                <a:sym typeface="Wingdings" pitchFamily="2" charset="2"/>
              </a:rPr>
              <a:t>           # m = {…}, dictionary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beam_newJList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 smtClean="0">
                <a:sym typeface="Wingdings" pitchFamily="2" charset="2"/>
              </a:rPr>
              <a:t>PyObject</a:t>
            </a:r>
            <a:r>
              <a:rPr lang="en-GB" sz="2000" dirty="0" smtClean="0">
                <a:sym typeface="Wingdings" pitchFamily="2" charset="2"/>
              </a:rPr>
              <a:t>* l)              # l = […], sequence</a:t>
            </a:r>
            <a:endParaRPr lang="en-GB" sz="20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DeleteLocalRef</a:t>
            </a:r>
            <a:r>
              <a:rPr lang="en-GB" sz="2000" dirty="0" smtClean="0"/>
              <a:t>   (from JNI API, </a:t>
            </a:r>
            <a:r>
              <a:rPr lang="en-GB" sz="2000" dirty="0"/>
              <a:t>for objects with local scope</a:t>
            </a:r>
            <a:r>
              <a:rPr lang="en-GB" sz="2000" dirty="0" smtClean="0"/>
              <a:t>)</a:t>
            </a:r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/>
              <a:t>Shall reflect Java </a:t>
            </a:r>
            <a:r>
              <a:rPr lang="en-GB" dirty="0" smtClean="0"/>
              <a:t>interfaces and classes </a:t>
            </a:r>
            <a:r>
              <a:rPr lang="en-GB" dirty="0"/>
              <a:t>1:1</a:t>
            </a:r>
          </a:p>
          <a:p>
            <a:pPr lvl="1"/>
            <a:r>
              <a:rPr lang="en-GB" dirty="0"/>
              <a:t>Shall reuse Java  API </a:t>
            </a:r>
            <a:r>
              <a:rPr lang="en-GB" dirty="0" smtClean="0"/>
              <a:t>doc</a:t>
            </a:r>
          </a:p>
          <a:p>
            <a:pPr lvl="1"/>
            <a:r>
              <a:rPr lang="en-GB" dirty="0" smtClean="0"/>
              <a:t>Shall be easy to setup and install</a:t>
            </a:r>
          </a:p>
          <a:p>
            <a:r>
              <a:rPr lang="en-GB" dirty="0" smtClean="0"/>
              <a:t>C-API</a:t>
            </a:r>
          </a:p>
          <a:p>
            <a:pPr lvl="1"/>
            <a:r>
              <a:rPr lang="en-GB" dirty="0"/>
              <a:t>Shall have no dependencies other than to Java SE 7 and BEAM</a:t>
            </a:r>
          </a:p>
          <a:p>
            <a:pPr lvl="1"/>
            <a:r>
              <a:rPr lang="en-GB" dirty="0" smtClean="0"/>
              <a:t>Shall use only basic C-types in header (e.g. don’t export </a:t>
            </a:r>
            <a:r>
              <a:rPr lang="en-GB" dirty="0"/>
              <a:t>JNI types, </a:t>
            </a:r>
            <a:r>
              <a:rPr lang="en-GB" dirty="0" err="1"/>
              <a:t>jint</a:t>
            </a:r>
            <a:r>
              <a:rPr lang="en-GB" dirty="0"/>
              <a:t>, </a:t>
            </a:r>
            <a:r>
              <a:rPr lang="en-GB" dirty="0" err="1"/>
              <a:t>jobject</a:t>
            </a:r>
            <a:r>
              <a:rPr lang="en-GB" dirty="0"/>
              <a:t>, </a:t>
            </a:r>
            <a:r>
              <a:rPr lang="en-GB" dirty="0" err="1"/>
              <a:t>jarray</a:t>
            </a:r>
            <a:r>
              <a:rPr lang="en-GB" dirty="0"/>
              <a:t>, </a:t>
            </a:r>
            <a:r>
              <a:rPr lang="en-GB" dirty="0" err="1"/>
              <a:t>JNIEnv</a:t>
            </a:r>
            <a:r>
              <a:rPr lang="en-GB" dirty="0"/>
              <a:t>, etc</a:t>
            </a:r>
            <a:r>
              <a:rPr lang="en-GB" dirty="0" smtClean="0"/>
              <a:t>.)</a:t>
            </a:r>
          </a:p>
          <a:p>
            <a:pPr lvl="1"/>
            <a:r>
              <a:rPr lang="en-GB" dirty="0" smtClean="0"/>
              <a:t>Java </a:t>
            </a:r>
            <a:r>
              <a:rPr lang="en-GB" dirty="0"/>
              <a:t>objects </a:t>
            </a:r>
            <a:r>
              <a:rPr lang="en-GB" dirty="0" smtClean="0"/>
              <a:t>pointers shall </a:t>
            </a:r>
            <a:r>
              <a:rPr lang="en-GB" dirty="0"/>
              <a:t>always be </a:t>
            </a:r>
            <a:r>
              <a:rPr lang="en-GB" dirty="0" smtClean="0"/>
              <a:t>JNI global </a:t>
            </a:r>
            <a:r>
              <a:rPr lang="en-GB" dirty="0"/>
              <a:t>object </a:t>
            </a:r>
            <a:r>
              <a:rPr lang="en-GB" dirty="0" smtClean="0"/>
              <a:t>references, clients must explicitly call function </a:t>
            </a:r>
            <a:r>
              <a:rPr lang="en-GB" dirty="0" err="1" smtClean="0"/>
              <a:t>Object_delete</a:t>
            </a:r>
            <a:r>
              <a:rPr lang="en-GB" dirty="0" smtClean="0"/>
              <a:t>(</a:t>
            </a:r>
            <a:r>
              <a:rPr lang="en-GB" dirty="0" err="1" smtClean="0"/>
              <a:t>jobj</a:t>
            </a:r>
            <a:r>
              <a:rPr lang="en-GB" dirty="0" smtClean="0"/>
              <a:t>) to delete these references</a:t>
            </a:r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API</a:t>
            </a:r>
          </a:p>
          <a:p>
            <a:pPr lvl="1"/>
            <a:r>
              <a:rPr lang="en-GB" dirty="0"/>
              <a:t>Shall have no dependencies other than to Java SE 7 and BEAM, and standard Python 3 (e.g. don’t require </a:t>
            </a:r>
            <a:r>
              <a:rPr lang="en-GB" dirty="0" err="1"/>
              <a:t>numpy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Should </a:t>
            </a:r>
            <a:r>
              <a:rPr lang="en-GB" dirty="0"/>
              <a:t>be “</a:t>
            </a:r>
            <a:r>
              <a:rPr lang="en-GB" dirty="0" err="1"/>
              <a:t>pythonic</a:t>
            </a:r>
            <a:r>
              <a:rPr lang="en-GB" dirty="0"/>
              <a:t>” as far as possible</a:t>
            </a:r>
          </a:p>
          <a:p>
            <a:pPr lvl="2"/>
            <a:r>
              <a:rPr lang="en-GB" dirty="0"/>
              <a:t>Use of Python buffer protocol for Java primitive arrays</a:t>
            </a:r>
          </a:p>
          <a:p>
            <a:pPr lvl="2"/>
            <a:r>
              <a:rPr lang="en-GB" dirty="0"/>
              <a:t>Use of Python sequence/list protocol  for Java Object array and List collection </a:t>
            </a:r>
          </a:p>
          <a:p>
            <a:pPr lvl="2"/>
            <a:r>
              <a:rPr lang="en-GB" dirty="0"/>
              <a:t>Use of Python </a:t>
            </a:r>
            <a:r>
              <a:rPr lang="en-GB" dirty="0" err="1"/>
              <a:t>dict</a:t>
            </a:r>
            <a:r>
              <a:rPr lang="en-GB" dirty="0"/>
              <a:t> protocol for Java Map collection </a:t>
            </a:r>
          </a:p>
          <a:p>
            <a:pPr lvl="2"/>
            <a:r>
              <a:rPr lang="en-GB" dirty="0"/>
              <a:t>Use of Python tuples for Java “structure-like” objects, e.g. </a:t>
            </a:r>
            <a:r>
              <a:rPr lang="en-GB" dirty="0" smtClean="0"/>
              <a:t>Rectangle</a:t>
            </a:r>
          </a:p>
          <a:p>
            <a:pPr lvl="1"/>
            <a:r>
              <a:rPr lang="en-GB" dirty="0" smtClean="0"/>
              <a:t>Special Python Type “</a:t>
            </a:r>
            <a:r>
              <a:rPr lang="en-GB" dirty="0" err="1" smtClean="0"/>
              <a:t>JObject</a:t>
            </a:r>
            <a:r>
              <a:rPr lang="en-GB" dirty="0" smtClean="0"/>
              <a:t>” that stores a JNI global object reference, and deletes the global reference when </a:t>
            </a:r>
            <a:r>
              <a:rPr lang="en-GB" dirty="0" smtClean="0"/>
              <a:t>it is garbage collected by the Python VM.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Conventions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C-API conventions</a:t>
            </a:r>
          </a:p>
          <a:p>
            <a:pPr lvl="1"/>
            <a:r>
              <a:rPr lang="en-GB" dirty="0" smtClean="0"/>
              <a:t>types</a:t>
            </a:r>
          </a:p>
          <a:p>
            <a:pPr lvl="2"/>
            <a:r>
              <a:rPr lang="en-GB" dirty="0" smtClean="0"/>
              <a:t>classes: skip package path and keep simple class name</a:t>
            </a:r>
          </a:p>
          <a:p>
            <a:pPr lvl="2"/>
            <a:r>
              <a:rPr lang="en-GB" dirty="0" err="1" smtClean="0"/>
              <a:t>typedef</a:t>
            </a:r>
            <a:r>
              <a:rPr lang="en-GB" dirty="0" smtClean="0"/>
              <a:t> void* &lt;</a:t>
            </a:r>
            <a:r>
              <a:rPr lang="en-GB" dirty="0" err="1" smtClean="0"/>
              <a:t>className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function names</a:t>
            </a:r>
          </a:p>
          <a:p>
            <a:pPr lvl="2"/>
            <a:r>
              <a:rPr lang="en-GB" dirty="0" smtClean="0"/>
              <a:t>all functions have a prefix: &lt;prefix&gt;_&lt;</a:t>
            </a:r>
            <a:r>
              <a:rPr lang="en-GB" dirty="0" err="1" smtClean="0"/>
              <a:t>camelCaseFName</a:t>
            </a:r>
            <a:r>
              <a:rPr lang="en-GB" dirty="0" smtClean="0"/>
              <a:t>&gt;</a:t>
            </a:r>
          </a:p>
          <a:p>
            <a:pPr lvl="2"/>
            <a:r>
              <a:rPr lang="en-GB" dirty="0" smtClean="0"/>
              <a:t>beam_&lt;</a:t>
            </a:r>
            <a:r>
              <a:rPr lang="en-GB" dirty="0" err="1" smtClean="0"/>
              <a:t>generalUtilityFName</a:t>
            </a:r>
            <a:r>
              <a:rPr lang="en-GB" dirty="0" smtClean="0"/>
              <a:t>&gt;</a:t>
            </a:r>
          </a:p>
          <a:p>
            <a:pPr lvl="2"/>
            <a:r>
              <a:rPr lang="en-GB" dirty="0" smtClean="0"/>
              <a:t>&lt;</a:t>
            </a:r>
            <a:r>
              <a:rPr lang="en-GB" dirty="0" err="1" smtClean="0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instanceMethod</a:t>
            </a:r>
            <a:r>
              <a:rPr lang="en-GB" dirty="0" smtClean="0"/>
              <a:t>&gt;(&lt;</a:t>
            </a:r>
            <a:r>
              <a:rPr lang="en-GB" dirty="0" err="1" smtClean="0"/>
              <a:t>className</a:t>
            </a:r>
            <a:r>
              <a:rPr lang="en-GB" dirty="0" smtClean="0"/>
              <a:t>&gt; this, …)</a:t>
            </a:r>
          </a:p>
          <a:p>
            <a:pPr lvl="2"/>
            <a:r>
              <a:rPr lang="en-GB" dirty="0"/>
              <a:t>&lt;</a:t>
            </a:r>
            <a:r>
              <a:rPr lang="en-GB" dirty="0" err="1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staticMethod</a:t>
            </a:r>
            <a:r>
              <a:rPr lang="en-GB" dirty="0" smtClean="0"/>
              <a:t>&gt;(…)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1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Unsolved Issues </a:t>
            </a:r>
            <a:r>
              <a:rPr lang="en-GB" dirty="0" smtClean="0">
                <a:sym typeface="Wingdings" pitchFamily="2" charset="2"/>
              </a:rPr>
              <a:t> </a:t>
            </a:r>
            <a:r>
              <a:rPr lang="en-GB" dirty="0" smtClean="0"/>
              <a:t>(15.05.2013)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Real design issues</a:t>
            </a:r>
          </a:p>
          <a:p>
            <a:pPr lvl="1"/>
            <a:r>
              <a:rPr lang="en-GB" dirty="0" smtClean="0"/>
              <a:t>Parameters of type Object:</a:t>
            </a:r>
          </a:p>
          <a:p>
            <a:pPr lvl="2"/>
            <a:r>
              <a:rPr lang="en-GB" dirty="0" smtClean="0"/>
              <a:t>Can’t drive actual type for code generation, generic converter required</a:t>
            </a:r>
          </a:p>
          <a:p>
            <a:pPr lvl="1"/>
            <a:r>
              <a:rPr lang="en-GB" dirty="0" smtClean="0"/>
              <a:t>Immutable Object parameters</a:t>
            </a:r>
            <a:r>
              <a:rPr lang="en-GB" dirty="0"/>
              <a:t> </a:t>
            </a:r>
            <a:r>
              <a:rPr lang="en-GB" dirty="0" smtClean="0"/>
              <a:t>that </a:t>
            </a:r>
            <a:r>
              <a:rPr lang="en-GB" dirty="0"/>
              <a:t>are non-API</a:t>
            </a:r>
            <a:r>
              <a:rPr lang="en-GB" dirty="0" smtClean="0"/>
              <a:t>: String, Integer, Float, </a:t>
            </a:r>
            <a:r>
              <a:rPr lang="en-GB" dirty="0"/>
              <a:t>File, </a:t>
            </a:r>
            <a:r>
              <a:rPr lang="en-GB" dirty="0" smtClean="0"/>
              <a:t>URI, </a:t>
            </a:r>
            <a:r>
              <a:rPr lang="en-GB" dirty="0" err="1" smtClean="0"/>
              <a:t>etc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If they are not return values of other API methods, a factory is required that can produce them</a:t>
            </a:r>
          </a:p>
          <a:p>
            <a:pPr lvl="2"/>
            <a:r>
              <a:rPr lang="en-GB" dirty="0" smtClean="0"/>
              <a:t>Solved for String because Python has a string object</a:t>
            </a:r>
          </a:p>
          <a:p>
            <a:pPr lvl="1"/>
            <a:r>
              <a:rPr lang="en-GB" dirty="0" smtClean="0"/>
              <a:t>Mutable, modifiable Java parameters and return values that are non-API: Object[], List, Set, Map, </a:t>
            </a:r>
            <a:r>
              <a:rPr lang="en-GB" dirty="0" err="1" smtClean="0"/>
              <a:t>etc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Python-API: We can’t simply use obvious Python counterparts (e.g. list or </a:t>
            </a:r>
            <a:r>
              <a:rPr lang="en-GB" dirty="0" err="1" smtClean="0"/>
              <a:t>dict</a:t>
            </a:r>
            <a:r>
              <a:rPr lang="en-GB" dirty="0" smtClean="0"/>
              <a:t>) because changes of the Python objects would not be propagated to the Java objects. We need special Python objects here that wrap the Java objects. </a:t>
            </a:r>
          </a:p>
          <a:p>
            <a:pPr lvl="2"/>
            <a:r>
              <a:rPr lang="en-GB" dirty="0" smtClean="0"/>
              <a:t>C-API: Add </a:t>
            </a:r>
            <a:r>
              <a:rPr lang="en-GB" dirty="0"/>
              <a:t>List, Set, </a:t>
            </a:r>
            <a:r>
              <a:rPr lang="en-GB" dirty="0" smtClean="0"/>
              <a:t>Map, </a:t>
            </a:r>
            <a:r>
              <a:rPr lang="en-GB" dirty="0" err="1" smtClean="0"/>
              <a:t>etc</a:t>
            </a:r>
            <a:r>
              <a:rPr lang="en-GB" dirty="0" smtClean="0"/>
              <a:t> to API. Generate code. No good idea yet how to address </a:t>
            </a:r>
            <a:r>
              <a:rPr lang="en-GB" dirty="0"/>
              <a:t>modifiable </a:t>
            </a:r>
            <a:r>
              <a:rPr lang="en-GB" dirty="0" smtClean="0"/>
              <a:t>primitive and Object arrays.</a:t>
            </a:r>
          </a:p>
          <a:p>
            <a:pPr lvl="1"/>
            <a:r>
              <a:rPr lang="en-GB" dirty="0"/>
              <a:t>Correct jvmlib.so / jvm.dll must be on PATH before APIs can be used: </a:t>
            </a:r>
            <a:endParaRPr lang="en-GB" dirty="0" smtClean="0"/>
          </a:p>
          <a:p>
            <a:pPr lvl="2"/>
            <a:r>
              <a:rPr lang="en-GB" dirty="0" smtClean="0"/>
              <a:t>how </a:t>
            </a:r>
            <a:r>
              <a:rPr lang="en-GB" dirty="0"/>
              <a:t>can we do this automatically?</a:t>
            </a:r>
          </a:p>
          <a:p>
            <a:pPr lvl="1"/>
            <a:r>
              <a:rPr lang="en-GB" dirty="0"/>
              <a:t>Java inheritance is not at all reflected in generated API code</a:t>
            </a:r>
          </a:p>
          <a:p>
            <a:pPr lvl="2"/>
            <a:r>
              <a:rPr lang="en-GB" dirty="0"/>
              <a:t>May become an issue if type checking is required: e.g. allow a Band where a </a:t>
            </a:r>
            <a:r>
              <a:rPr lang="en-GB" dirty="0" err="1"/>
              <a:t>ProductNode</a:t>
            </a:r>
            <a:r>
              <a:rPr lang="en-GB" dirty="0"/>
              <a:t> is </a:t>
            </a:r>
            <a:r>
              <a:rPr lang="en-GB" dirty="0" smtClean="0"/>
              <a:t>expected</a:t>
            </a:r>
          </a:p>
          <a:p>
            <a:r>
              <a:rPr lang="en-GB" dirty="0" smtClean="0"/>
              <a:t>Approach clear, but not done yet:</a:t>
            </a:r>
          </a:p>
          <a:p>
            <a:pPr lvl="1"/>
            <a:r>
              <a:rPr lang="en-GB" dirty="0"/>
              <a:t>Python: </a:t>
            </a:r>
            <a:r>
              <a:rPr lang="en-GB" dirty="0" smtClean="0"/>
              <a:t>Only have a Windows 32-bit version </a:t>
            </a:r>
            <a:r>
              <a:rPr lang="en-GB" dirty="0" smtClean="0">
                <a:sym typeface="Wingdings" pitchFamily="2" charset="2"/>
              </a:rPr>
              <a:t> requires 32-bit versions of BEAM and Python  </a:t>
            </a:r>
            <a:endParaRPr lang="en-GB" dirty="0" smtClean="0"/>
          </a:p>
          <a:p>
            <a:pPr lvl="2"/>
            <a:r>
              <a:rPr lang="en-GB" dirty="0" smtClean="0"/>
              <a:t>Buy MSVS for 64-bit</a:t>
            </a:r>
            <a:endParaRPr lang="en-GB" dirty="0"/>
          </a:p>
          <a:p>
            <a:pPr lvl="1"/>
            <a:r>
              <a:rPr lang="en-GB" dirty="0" smtClean="0"/>
              <a:t>Python: JNI </a:t>
            </a:r>
            <a:r>
              <a:rPr lang="en-GB" dirty="0" err="1" smtClean="0"/>
              <a:t>config</a:t>
            </a:r>
            <a:r>
              <a:rPr lang="en-GB" dirty="0" smtClean="0"/>
              <a:t> currently hard-coded </a:t>
            </a:r>
          </a:p>
          <a:p>
            <a:pPr lvl="2"/>
            <a:r>
              <a:rPr lang="en-GB" dirty="0" smtClean="0"/>
              <a:t>Provide function: </a:t>
            </a:r>
            <a:r>
              <a:rPr lang="en-GB" dirty="0" err="1" smtClean="0"/>
              <a:t>beampy.configureJVM</a:t>
            </a:r>
            <a:r>
              <a:rPr lang="en-GB" dirty="0" smtClean="0"/>
              <a:t>(…)</a:t>
            </a:r>
          </a:p>
          <a:p>
            <a:pPr lvl="2"/>
            <a:r>
              <a:rPr lang="en-GB" dirty="0" smtClean="0"/>
              <a:t>Provide </a:t>
            </a:r>
            <a:r>
              <a:rPr lang="en-GB" dirty="0" err="1" smtClean="0"/>
              <a:t>config</a:t>
            </a:r>
            <a:r>
              <a:rPr lang="en-GB" dirty="0" smtClean="0"/>
              <a:t> file next to </a:t>
            </a:r>
            <a:r>
              <a:rPr lang="en-GB" dirty="0" err="1" smtClean="0"/>
              <a:t>beampy</a:t>
            </a:r>
            <a:r>
              <a:rPr lang="en-GB" dirty="0" smtClean="0"/>
              <a:t> module: </a:t>
            </a:r>
            <a:r>
              <a:rPr lang="en-GB" dirty="0" err="1" smtClean="0"/>
              <a:t>beampy.cfg</a:t>
            </a:r>
            <a:r>
              <a:rPr lang="en-GB" dirty="0" smtClean="0"/>
              <a:t> with a [JVM] section</a:t>
            </a:r>
          </a:p>
          <a:p>
            <a:pPr lvl="1"/>
            <a:r>
              <a:rPr lang="en-GB" dirty="0" smtClean="0"/>
              <a:t>Any </a:t>
            </a:r>
            <a:r>
              <a:rPr lang="en-GB" dirty="0"/>
              <a:t>exceptions thrown while calling into Java/JNI are </a:t>
            </a:r>
            <a:r>
              <a:rPr lang="en-GB" dirty="0" smtClean="0"/>
              <a:t>currently not </a:t>
            </a:r>
            <a:r>
              <a:rPr lang="en-GB" dirty="0"/>
              <a:t>propagated to BEAM </a:t>
            </a:r>
            <a:r>
              <a:rPr lang="en-GB" dirty="0" smtClean="0"/>
              <a:t>C/Python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 and Return Values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Parameter may be a mutable object</a:t>
            </a:r>
          </a:p>
          <a:p>
            <a:pPr lvl="1"/>
            <a:r>
              <a:rPr lang="en-GB" dirty="0" smtClean="0"/>
              <a:t>which is stored after returning from the instance method</a:t>
            </a:r>
          </a:p>
          <a:p>
            <a:pPr lvl="1"/>
            <a:r>
              <a:rPr lang="en-GB" dirty="0" smtClean="0"/>
              <a:t>which is part of another object returned by the instance method</a:t>
            </a:r>
          </a:p>
          <a:p>
            <a:r>
              <a:rPr lang="en-GB" dirty="0" smtClean="0"/>
              <a:t>Parameter may be a mutable return object,</a:t>
            </a:r>
          </a:p>
          <a:p>
            <a:pPr lvl="1"/>
            <a:r>
              <a:rPr lang="en-GB" dirty="0" smtClean="0"/>
              <a:t>which is modified and returned by a method, e.g. a large primitive array that is frequently reused for storing the data read from a file</a:t>
            </a:r>
          </a:p>
          <a:p>
            <a:r>
              <a:rPr lang="en-GB" dirty="0" smtClean="0"/>
              <a:t>Return value may be a mutable object, </a:t>
            </a:r>
          </a:p>
          <a:p>
            <a:pPr lvl="1"/>
            <a:r>
              <a:rPr lang="en-GB" dirty="0" smtClean="0"/>
              <a:t>whose changes change the state of other objects, e.g. return reference to a Map that is a property of the instance object</a:t>
            </a: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Conclusion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 All mutable Java objects used by the API require appropriate wrappers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 Python wrappers shall support related protocols to make these objects more “</a:t>
            </a:r>
            <a:r>
              <a:rPr lang="en-GB" dirty="0" err="1" smtClean="0">
                <a:sym typeface="Wingdings" pitchFamily="2" charset="2"/>
              </a:rPr>
              <a:t>pythonic</a:t>
            </a:r>
            <a:r>
              <a:rPr lang="en-GB" dirty="0" smtClean="0">
                <a:sym typeface="Wingdings" pitchFamily="2" charset="2"/>
              </a:rPr>
              <a:t>”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Map wrapper supports the </a:t>
            </a:r>
            <a:r>
              <a:rPr lang="en-GB" dirty="0" err="1" smtClean="0">
                <a:sym typeface="Wingdings" pitchFamily="2" charset="2"/>
              </a:rPr>
              <a:t>dict</a:t>
            </a:r>
            <a:r>
              <a:rPr lang="en-GB" dirty="0" smtClean="0">
                <a:sym typeface="Wingdings" pitchFamily="2" charset="2"/>
              </a:rPr>
              <a:t> protocol and has a constructor that takes a </a:t>
            </a:r>
            <a:r>
              <a:rPr lang="en-GB" dirty="0" err="1" smtClean="0">
                <a:sym typeface="Wingdings" pitchFamily="2" charset="2"/>
              </a:rPr>
              <a:t>dict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smtClean="0">
                <a:sym typeface="Wingdings" pitchFamily="2" charset="2"/>
              </a:rPr>
              <a:t>List </a:t>
            </a:r>
            <a:r>
              <a:rPr lang="en-GB" dirty="0">
                <a:sym typeface="Wingdings" pitchFamily="2" charset="2"/>
              </a:rPr>
              <a:t>wrapper supports the </a:t>
            </a:r>
            <a:r>
              <a:rPr lang="en-GB" dirty="0" smtClean="0">
                <a:sym typeface="Wingdings" pitchFamily="2" charset="2"/>
              </a:rPr>
              <a:t>list </a:t>
            </a:r>
            <a:r>
              <a:rPr lang="en-GB" dirty="0">
                <a:sym typeface="Wingdings" pitchFamily="2" charset="2"/>
              </a:rPr>
              <a:t>protocol and has a constructor that takes a </a:t>
            </a:r>
            <a:r>
              <a:rPr lang="en-GB" dirty="0" smtClean="0">
                <a:sym typeface="Wingdings" pitchFamily="2" charset="2"/>
              </a:rPr>
              <a:t>sequence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Object[] </a:t>
            </a:r>
            <a:r>
              <a:rPr lang="en-GB" dirty="0">
                <a:sym typeface="Wingdings" pitchFamily="2" charset="2"/>
              </a:rPr>
              <a:t>wrapper supports the list protocol and has a constructor that takes a sequence</a:t>
            </a:r>
          </a:p>
          <a:p>
            <a:pPr lvl="1"/>
            <a:r>
              <a:rPr lang="en-GB" dirty="0">
                <a:sym typeface="Wingdings" pitchFamily="2" charset="2"/>
              </a:rPr>
              <a:t> Need a marker for primitive </a:t>
            </a:r>
            <a:r>
              <a:rPr lang="en-GB" dirty="0" smtClean="0">
                <a:sym typeface="Wingdings" pitchFamily="2" charset="2"/>
              </a:rPr>
              <a:t>array </a:t>
            </a:r>
            <a:r>
              <a:rPr lang="en-GB" smtClean="0">
                <a:sym typeface="Wingdings" pitchFamily="2" charset="2"/>
              </a:rPr>
              <a:t>return values that </a:t>
            </a:r>
            <a:r>
              <a:rPr lang="en-GB" dirty="0">
                <a:sym typeface="Wingdings" pitchFamily="2" charset="2"/>
              </a:rPr>
              <a:t>are references to the instances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2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Microsoft Office PowerPoint</Application>
  <PresentationFormat>Bildschirmpräsentation (4:3)</PresentationFormat>
  <Paragraphs>553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Design Goals</vt:lpstr>
      <vt:lpstr>API Conventions</vt:lpstr>
      <vt:lpstr>Unsolved Issues  (15.05.2013)</vt:lpstr>
      <vt:lpstr>Parameters and Return Values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Object Type Conversion: JavaC</vt:lpstr>
      <vt:lpstr>Object Type Conversion: CJava</vt:lpstr>
      <vt:lpstr>Object Type Conversion: JavaPy</vt:lpstr>
      <vt:lpstr>Object Type Conversion: PyJava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89</cp:revision>
  <dcterms:created xsi:type="dcterms:W3CDTF">2012-09-22T14:32:03Z</dcterms:created>
  <dcterms:modified xsi:type="dcterms:W3CDTF">2013-06-16T10:56:58Z</dcterms:modified>
</cp:coreProperties>
</file>