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86" r:id="rId8"/>
    <p:sldId id="259" r:id="rId9"/>
    <p:sldId id="276" r:id="rId10"/>
    <p:sldId id="279" r:id="rId11"/>
    <p:sldId id="281" r:id="rId12"/>
    <p:sldId id="280" r:id="rId13"/>
    <p:sldId id="282" r:id="rId14"/>
    <p:sldId id="289" r:id="rId15"/>
    <p:sldId id="290" r:id="rId16"/>
    <p:sldId id="291" r:id="rId17"/>
    <p:sldId id="292" r:id="rId18"/>
    <p:sldId id="265" r:id="rId19"/>
    <p:sldId id="267" r:id="rId20"/>
    <p:sldId id="266" r:id="rId21"/>
    <p:sldId id="268" r:id="rId22"/>
    <p:sldId id="272" r:id="rId23"/>
    <p:sldId id="275" r:id="rId24"/>
    <p:sldId id="274" r:id="rId25"/>
    <p:sldId id="269" r:id="rId26"/>
    <p:sldId id="270" r:id="rId27"/>
    <p:sldId id="273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an Fomferr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88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1139"/>
              </p:ext>
            </p:extLst>
          </p:nvPr>
        </p:nvGraphicFramePr>
        <p:xfrm>
          <a:off x="4211959" y="1412776"/>
          <a:ext cx="4752527" cy="519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py2jString(s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py2jRectangle(r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j2pObject(_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01999"/>
              </p:ext>
            </p:extLst>
          </p:nvPr>
        </p:nvGraphicFramePr>
        <p:xfrm>
          <a:off x="4211960" y="1412776"/>
          <a:ext cx="4464495" cy="4739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c2jObject(b);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jenv,jr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DeleteLocalRef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GB" dirty="0"/>
              <a:t> </a:t>
            </a:r>
            <a:r>
              <a:rPr lang="en-GB" dirty="0" smtClean="0"/>
              <a:t>(Target) Function Generator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GB" dirty="0" smtClean="0"/>
              <a:t>Head</a:t>
            </a:r>
          </a:p>
          <a:p>
            <a:pPr lvl="1" fontAlgn="t"/>
            <a:r>
              <a:rPr lang="en-GB" dirty="0" smtClean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dirty="0" smtClean="0"/>
              <a:t>function </a:t>
            </a:r>
            <a:r>
              <a:rPr lang="en-GB" dirty="0"/>
              <a:t>return </a:t>
            </a:r>
            <a:r>
              <a:rPr lang="en-GB" dirty="0" smtClean="0"/>
              <a:t>type</a:t>
            </a:r>
            <a:endParaRPr lang="en-GB" dirty="0"/>
          </a:p>
          <a:p>
            <a:pPr lvl="1" fontAlgn="t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dirty="0"/>
              <a:t>name</a:t>
            </a:r>
          </a:p>
          <a:p>
            <a:pPr lvl="1"/>
            <a:r>
              <a:rPr lang="en-GB" dirty="0"/>
              <a:t>Get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T  </a:t>
            </a:r>
            <a:r>
              <a:rPr lang="en-GB" dirty="0" smtClean="0"/>
              <a:t>function </a:t>
            </a:r>
            <a:r>
              <a:rPr lang="en-GB" u="sng" dirty="0" smtClean="0"/>
              <a:t>parameters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Body</a:t>
            </a:r>
          </a:p>
          <a:p>
            <a:pPr lvl="1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¹ (</a:t>
            </a:r>
            <a:r>
              <a:rPr lang="en-GB" dirty="0"/>
              <a:t>opt</a:t>
            </a:r>
            <a:r>
              <a:rPr lang="en-GB" dirty="0" smtClean="0"/>
              <a:t>)</a:t>
            </a:r>
            <a:endParaRPr lang="en-GB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smtClean="0"/>
              <a:t>result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¹</a:t>
            </a:r>
            <a:endParaRPr lang="en-GB" u="sng" dirty="0"/>
          </a:p>
          <a:p>
            <a:pPr lvl="1" fontAlgn="t"/>
            <a:r>
              <a:rPr lang="en-GB" dirty="0"/>
              <a:t>Declare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Body (cont.)</a:t>
            </a:r>
          </a:p>
          <a:p>
            <a:pPr lvl="1"/>
            <a:r>
              <a:rPr lang="en-GB" dirty="0"/>
              <a:t>Assign 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</a:t>
            </a:r>
            <a:r>
              <a:rPr lang="en-GB" dirty="0" smtClean="0"/>
              <a:t>parsed </a:t>
            </a:r>
            <a:r>
              <a:rPr lang="en-GB" u="sng" dirty="0" smtClean="0"/>
              <a:t>parameters</a:t>
            </a:r>
            <a:r>
              <a:rPr lang="en-GB" dirty="0" smtClean="0"/>
              <a:t> (opt)</a:t>
            </a:r>
            <a:endParaRPr lang="en-GB" dirty="0"/>
          </a:p>
          <a:p>
            <a:pPr lvl="1"/>
            <a:r>
              <a:rPr lang="en-GB" dirty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from transformed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r>
              <a:rPr lang="en-GB" dirty="0" smtClean="0"/>
              <a:t> from </a:t>
            </a:r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dirty="0" smtClean="0"/>
              <a:t> method call</a:t>
            </a:r>
          </a:p>
          <a:p>
            <a:pPr lvl="1"/>
            <a:r>
              <a:rPr lang="en-GB" dirty="0" smtClean="0"/>
              <a:t>Assign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 </a:t>
            </a:r>
            <a:r>
              <a:rPr lang="en-GB" u="sng" dirty="0"/>
              <a:t>result</a:t>
            </a:r>
            <a:r>
              <a:rPr lang="en-GB" dirty="0"/>
              <a:t> from transformed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</a:p>
          <a:p>
            <a:pPr lvl="1" fontAlgn="t"/>
            <a:r>
              <a:rPr lang="en-GB" dirty="0" err="1" smtClean="0"/>
              <a:t>Deref</a:t>
            </a:r>
            <a:r>
              <a:rPr lang="en-GB" dirty="0" smtClean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</a:t>
            </a:r>
            <a:r>
              <a:rPr lang="en-GB" u="sng" dirty="0" err="1" smtClean="0"/>
              <a:t>args</a:t>
            </a:r>
            <a:r>
              <a:rPr lang="en-GB" dirty="0" smtClean="0"/>
              <a:t> </a:t>
            </a:r>
            <a:r>
              <a:rPr lang="en-GB" dirty="0"/>
              <a:t>¹</a:t>
            </a:r>
            <a:endParaRPr lang="en-GB" u="sng" dirty="0"/>
          </a:p>
          <a:p>
            <a:pPr lvl="1"/>
            <a:r>
              <a:rPr lang="en-GB" dirty="0" err="1"/>
              <a:t>Deref</a:t>
            </a:r>
            <a:r>
              <a:rPr lang="en-GB" dirty="0"/>
              <a:t> </a:t>
            </a:r>
            <a:r>
              <a:rPr lang="en-GB" b="1" u="sng" dirty="0" smtClean="0">
                <a:solidFill>
                  <a:schemeClr val="accent6">
                    <a:lumMod val="50000"/>
                  </a:schemeClr>
                </a:solidFill>
              </a:rPr>
              <a:t>JNI</a:t>
            </a:r>
            <a:r>
              <a:rPr lang="en-GB" u="sng" dirty="0" smtClean="0"/>
              <a:t> result</a:t>
            </a:r>
            <a:endParaRPr lang="en-GB" u="sng" dirty="0"/>
          </a:p>
          <a:p>
            <a:pPr lvl="1"/>
            <a:r>
              <a:rPr lang="en-GB" dirty="0"/>
              <a:t>Return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u="sng" dirty="0" smtClean="0"/>
              <a:t> result</a:t>
            </a:r>
          </a:p>
          <a:p>
            <a:pPr lvl="1"/>
            <a:endParaRPr lang="en-GB" u="sng" dirty="0" smtClean="0"/>
          </a:p>
          <a:p>
            <a:pPr lvl="1"/>
            <a:endParaRPr lang="en-GB" u="sng" dirty="0"/>
          </a:p>
          <a:p>
            <a:pPr marL="457200" lvl="1" indent="0">
              <a:buNone/>
            </a:pPr>
            <a:r>
              <a:rPr lang="en-GB" dirty="0" smtClean="0"/>
              <a:t>¹</a:t>
            </a:r>
            <a:r>
              <a:rPr lang="en-GB" sz="2600" dirty="0" smtClean="0"/>
              <a:t> </a:t>
            </a:r>
            <a:r>
              <a:rPr lang="en-GB" sz="1900" dirty="0" smtClean="0"/>
              <a:t>Iterates over </a:t>
            </a:r>
            <a:r>
              <a:rPr lang="en-GB" sz="1900" u="sng" dirty="0"/>
              <a:t>parameters</a:t>
            </a:r>
          </a:p>
          <a:p>
            <a:pPr marL="457200" lvl="1" indent="0">
              <a:buNone/>
            </a:pP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C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400" dirty="0" smtClean="0"/>
              <a:t>Conversion / Construction</a:t>
            </a:r>
          </a:p>
          <a:p>
            <a:pPr lvl="1"/>
            <a:r>
              <a:rPr lang="en-GB" sz="2000" dirty="0" smtClean="0"/>
              <a:t>void* </a:t>
            </a:r>
            <a:r>
              <a:rPr lang="en-GB" sz="2000" dirty="0" err="1" smtClean="0"/>
              <a:t>beam_toCObject</a:t>
            </a:r>
            <a:r>
              <a:rPr lang="en-GB" sz="2000" dirty="0" smtClean="0"/>
              <a:t> 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 </a:t>
            </a:r>
            <a:r>
              <a:rPr lang="en-GB" sz="2000" dirty="0" err="1"/>
              <a:t>beam_newCString</a:t>
            </a:r>
            <a:r>
              <a:rPr lang="en-GB" sz="2000" dirty="0"/>
              <a:t>(</a:t>
            </a:r>
            <a:r>
              <a:rPr lang="en-GB" sz="2000" dirty="0" err="1"/>
              <a:t>jstring</a:t>
            </a:r>
            <a:r>
              <a:rPr lang="en-GB" sz="2000" dirty="0"/>
              <a:t> 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&lt;</a:t>
            </a:r>
            <a:r>
              <a:rPr lang="en-GB" sz="2000" dirty="0"/>
              <a:t>T&gt;* </a:t>
            </a:r>
            <a:r>
              <a:rPr lang="en-GB" sz="2000" dirty="0" err="1"/>
              <a:t>beam_newC</a:t>
            </a:r>
            <a:r>
              <a:rPr lang="en-GB" sz="2000" dirty="0"/>
              <a:t>&lt;T&gt;Array(</a:t>
            </a:r>
            <a:r>
              <a:rPr lang="en-GB" sz="2000" dirty="0" err="1"/>
              <a:t>jarray</a:t>
            </a:r>
            <a:r>
              <a:rPr lang="en-GB" sz="2000" dirty="0"/>
              <a:t> 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smtClean="0"/>
              <a:t>void** </a:t>
            </a:r>
            <a:r>
              <a:rPr lang="en-GB" sz="2000" dirty="0" err="1" smtClean="0"/>
              <a:t>beam_newC</a:t>
            </a:r>
            <a:r>
              <a:rPr lang="en-GB" sz="2000" dirty="0" err="1"/>
              <a:t>Object</a:t>
            </a:r>
            <a:r>
              <a:rPr lang="en-GB" sz="2000" dirty="0" err="1" smtClean="0"/>
              <a:t>Array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char</a:t>
            </a:r>
            <a:r>
              <a:rPr lang="en-GB" sz="2000" dirty="0"/>
              <a:t>** </a:t>
            </a:r>
            <a:r>
              <a:rPr lang="en-GB" sz="2000" dirty="0" err="1" smtClean="0"/>
              <a:t>beam_newCStringArray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 smtClean="0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</a:t>
            </a:r>
          </a:p>
          <a:p>
            <a:pPr lvl="1"/>
            <a:r>
              <a:rPr lang="en-GB" sz="2000" dirty="0" err="1" smtClean="0"/>
              <a:t>CMap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beam_newCMap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CList</a:t>
            </a:r>
            <a:r>
              <a:rPr lang="en-GB" sz="2000" dirty="0" smtClean="0"/>
              <a:t>  </a:t>
            </a:r>
            <a:r>
              <a:rPr lang="en-GB" sz="2000" dirty="0" err="1" smtClean="0"/>
              <a:t>beam_newCList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Destruction</a:t>
            </a:r>
          </a:p>
          <a:p>
            <a:pPr lvl="1"/>
            <a:r>
              <a:rPr lang="en-GB" sz="2000" dirty="0"/>
              <a:t>void </a:t>
            </a:r>
            <a:r>
              <a:rPr lang="en-GB" sz="2000" dirty="0" err="1"/>
              <a:t>beam_deleteCString</a:t>
            </a:r>
            <a:r>
              <a:rPr lang="en-GB" sz="2000" dirty="0"/>
              <a:t>(char* s)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</a:t>
            </a:r>
            <a:r>
              <a:rPr lang="en-GB" sz="2000" dirty="0" smtClean="0"/>
              <a:t>&lt;T&gt;Array</a:t>
            </a:r>
            <a:r>
              <a:rPr lang="en-GB" sz="2000" dirty="0"/>
              <a:t>(&lt;T&gt;* </a:t>
            </a:r>
            <a:r>
              <a:rPr lang="en-GB" sz="2000" dirty="0" smtClean="0"/>
              <a:t>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 </a:t>
            </a:r>
            <a:r>
              <a:rPr lang="en-GB" sz="2000" baseline="30000" dirty="0"/>
              <a:t>1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beam_deleteCObjectArray</a:t>
            </a:r>
            <a:r>
              <a:rPr lang="en-GB" sz="2000" dirty="0" smtClean="0"/>
              <a:t>(void</a:t>
            </a:r>
            <a:r>
              <a:rPr lang="en-GB" sz="2000" dirty="0"/>
              <a:t>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  <a:endParaRPr lang="en-GB" sz="2000" dirty="0"/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beam_deleteCStringArray</a:t>
            </a:r>
            <a:r>
              <a:rPr lang="en-GB" sz="2000" dirty="0" smtClean="0"/>
              <a:t>(char**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smtClean="0"/>
              <a:t>void </a:t>
            </a:r>
            <a:r>
              <a:rPr lang="en-GB" sz="2000" dirty="0" err="1" smtClean="0"/>
              <a:t>beam_deleteCList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  <a:endParaRPr lang="en-GB" sz="2000" dirty="0"/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1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C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beam_toJObject</a:t>
            </a:r>
            <a:r>
              <a:rPr lang="en-GB" sz="2000" dirty="0" smtClean="0"/>
              <a:t> (</a:t>
            </a:r>
            <a:r>
              <a:rPr lang="en-GB" sz="2000" dirty="0"/>
              <a:t>void* </a:t>
            </a:r>
            <a:r>
              <a:rPr lang="en-GB" sz="2000" dirty="0" smtClean="0"/>
              <a:t>o)</a:t>
            </a:r>
          </a:p>
          <a:p>
            <a:r>
              <a:rPr lang="en-GB" sz="2400" dirty="0"/>
              <a:t>Object </a:t>
            </a:r>
            <a:r>
              <a:rPr lang="en-GB" sz="2400" dirty="0" smtClean="0"/>
              <a:t>Construction</a:t>
            </a:r>
            <a:endParaRPr lang="en-GB" sz="20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 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</a:t>
            </a:r>
            <a:r>
              <a:rPr lang="en-GB" sz="2000" dirty="0" smtClean="0"/>
              <a:t>&lt;T&gt;Array</a:t>
            </a:r>
            <a:r>
              <a:rPr lang="en-GB" sz="2000" dirty="0"/>
              <a:t>(&lt;T&gt;* a,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_newJObjectArray</a:t>
            </a:r>
            <a:r>
              <a:rPr lang="en-GB" sz="2000" dirty="0" smtClean="0"/>
              <a:t>(void** a, </a:t>
            </a:r>
            <a:r>
              <a:rPr lang="en-GB" sz="2000" dirty="0" err="1" smtClean="0"/>
              <a:t>int</a:t>
            </a:r>
            <a:r>
              <a:rPr lang="en-GB" sz="2000" dirty="0" smtClean="0"/>
              <a:t>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const</a:t>
            </a:r>
            <a:r>
              <a:rPr lang="en-GB" sz="2000" dirty="0" smtClean="0"/>
              <a:t> char**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int</a:t>
            </a:r>
            <a:r>
              <a:rPr lang="en-GB" sz="2000" dirty="0" smtClean="0"/>
              <a:t>* r)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beam_newJMap</a:t>
            </a:r>
            <a:r>
              <a:rPr lang="en-GB" sz="2000" dirty="0" smtClean="0"/>
              <a:t>(</a:t>
            </a:r>
            <a:r>
              <a:rPr lang="en-GB" sz="2000" dirty="0" err="1" smtClean="0"/>
              <a:t>CMap</a:t>
            </a:r>
            <a:r>
              <a:rPr lang="en-GB" sz="2000" dirty="0" smtClean="0"/>
              <a:t> m)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</a:t>
            </a:r>
            <a:r>
              <a:rPr lang="en-GB" sz="2000" dirty="0" err="1" smtClean="0"/>
              <a:t>_newJList</a:t>
            </a:r>
            <a:r>
              <a:rPr lang="en-GB" sz="2000" dirty="0" smtClean="0"/>
              <a:t>(</a:t>
            </a:r>
            <a:r>
              <a:rPr lang="en-GB" sz="2000" dirty="0" err="1" smtClean="0"/>
              <a:t>CList</a:t>
            </a:r>
            <a:r>
              <a:rPr lang="en-GB" sz="2000" dirty="0" smtClean="0"/>
              <a:t> l)</a:t>
            </a:r>
          </a:p>
          <a:p>
            <a:pPr lvl="1"/>
            <a:r>
              <a:rPr lang="en-GB" sz="2000" dirty="0" smtClean="0"/>
              <a:t>…</a:t>
            </a:r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/>
              <a:t>DeleteLocalRef</a:t>
            </a:r>
            <a:r>
              <a:rPr lang="en-GB" sz="2000" dirty="0"/>
              <a:t>   (from JNI </a:t>
            </a:r>
            <a:r>
              <a:rPr lang="en-GB" sz="2000" dirty="0" smtClean="0"/>
              <a:t>API, for objects with local scope)</a:t>
            </a:r>
            <a:endParaRPr lang="en-GB" sz="2000" dirty="0"/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Java</a:t>
            </a:r>
            <a:r>
              <a:rPr lang="en-GB" dirty="0" err="1" smtClean="0">
                <a:sym typeface="Wingdings" pitchFamily="2" charset="2"/>
              </a:rPr>
              <a:t>Py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Object Construction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&lt;T&gt;(j</a:t>
            </a:r>
            <a:r>
              <a:rPr lang="en-GB" sz="2000" dirty="0"/>
              <a:t>&lt;T&gt;</a:t>
            </a:r>
            <a:r>
              <a:rPr lang="en-GB" sz="2000" dirty="0" smtClean="0"/>
              <a:t> v)</a:t>
            </a:r>
            <a:r>
              <a:rPr lang="en-GB" sz="2000" baseline="30000" dirty="0" smtClean="0"/>
              <a:t>1</a:t>
            </a:r>
            <a:endParaRPr lang="en-GB" sz="2000" dirty="0" smtClean="0"/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/>
              <a:t>*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beam_newPyObject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o)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beam_newPyString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</a:t>
            </a:r>
            <a:r>
              <a:rPr lang="en-GB" sz="2000" dirty="0" smtClean="0"/>
              <a:t> </a:t>
            </a:r>
            <a:r>
              <a:rPr lang="en-GB" sz="2000" dirty="0"/>
              <a:t>s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  <a:r>
              <a:rPr lang="en-GB" sz="2000" baseline="30000" dirty="0" smtClean="0"/>
              <a:t>1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beam_newPyObjectList</a:t>
            </a:r>
            <a:r>
              <a:rPr lang="en-GB" sz="2000" dirty="0" smtClean="0"/>
              <a:t>(</a:t>
            </a:r>
            <a:r>
              <a:rPr lang="en-GB" sz="2000" dirty="0" err="1" smtClean="0"/>
              <a:t>jarray</a:t>
            </a:r>
            <a:r>
              <a:rPr lang="en-GB" sz="2000" dirty="0" smtClean="0"/>
              <a:t> a, </a:t>
            </a:r>
            <a:r>
              <a:rPr lang="en-GB" sz="2000" dirty="0" err="1" smtClean="0"/>
              <a:t>int</a:t>
            </a:r>
            <a:r>
              <a:rPr lang="en-GB" sz="2000" dirty="0" smtClean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beam_newPyStringList</a:t>
            </a:r>
            <a:r>
              <a:rPr lang="en-GB" sz="2000" dirty="0" smtClean="0"/>
              <a:t>(</a:t>
            </a:r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/>
              <a:t>a, </a:t>
            </a:r>
            <a:r>
              <a:rPr lang="en-GB" sz="2000" dirty="0" err="1"/>
              <a:t>int</a:t>
            </a:r>
            <a:r>
              <a:rPr lang="en-GB" sz="2000" dirty="0"/>
              <a:t>* </a:t>
            </a:r>
            <a:r>
              <a:rPr lang="en-GB" sz="2000" dirty="0" err="1" smtClean="0"/>
              <a:t>len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PyObject</a:t>
            </a:r>
            <a:r>
              <a:rPr lang="en-GB" sz="2000" dirty="0" smtClean="0"/>
              <a:t>* </a:t>
            </a:r>
            <a:r>
              <a:rPr lang="en-GB" sz="2000" dirty="0" err="1" smtClean="0"/>
              <a:t>beam_newPyRectangle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r)   # </a:t>
            </a:r>
            <a:r>
              <a:rPr lang="en-GB" sz="2000" dirty="0" smtClean="0">
                <a:sym typeface="Wingdings" pitchFamily="2" charset="2"/>
              </a:rPr>
              <a:t>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beam_newPyMap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m)          # </a:t>
            </a:r>
            <a:r>
              <a:rPr lang="en-GB" sz="2000" dirty="0" smtClean="0">
                <a:sym typeface="Wingdings" pitchFamily="2" charset="2"/>
              </a:rPr>
              <a:t> {…}, </a:t>
            </a:r>
            <a:r>
              <a:rPr lang="en-GB" sz="2000" dirty="0">
                <a:sym typeface="Wingdings" pitchFamily="2" charset="2"/>
              </a:rPr>
              <a:t>dictionary</a:t>
            </a:r>
            <a:endParaRPr lang="en-GB" sz="2000" dirty="0" smtClean="0"/>
          </a:p>
          <a:p>
            <a:pPr lvl="1"/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err="1" smtClean="0"/>
              <a:t>beam_newPyList</a:t>
            </a:r>
            <a:r>
              <a:rPr lang="en-GB" sz="2000" dirty="0" smtClean="0"/>
              <a:t>(</a:t>
            </a:r>
            <a:r>
              <a:rPr lang="en-GB" sz="2000" dirty="0" err="1" smtClean="0"/>
              <a:t>jobject</a:t>
            </a:r>
            <a:r>
              <a:rPr lang="en-GB" sz="2000" dirty="0" smtClean="0"/>
              <a:t> l)               # </a:t>
            </a:r>
            <a:r>
              <a:rPr lang="en-GB" sz="2000" dirty="0" smtClean="0">
                <a:sym typeface="Wingdings" pitchFamily="2" charset="2"/>
              </a:rPr>
              <a:t> […], sequence</a:t>
            </a:r>
            <a:endParaRPr lang="en-GB" sz="2000" dirty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n.a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400" baseline="30000" dirty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 smtClean="0"/>
              <a:t>T = </a:t>
            </a:r>
            <a:r>
              <a:rPr lang="en-GB" sz="1800" dirty="0" err="1" smtClean="0"/>
              <a:t>boolean</a:t>
            </a:r>
            <a:r>
              <a:rPr lang="en-GB" sz="1800" dirty="0" smtClean="0"/>
              <a:t>, byte, char, short, </a:t>
            </a:r>
            <a:r>
              <a:rPr lang="en-GB" sz="1800" dirty="0" err="1" smtClean="0"/>
              <a:t>int</a:t>
            </a:r>
            <a:r>
              <a:rPr lang="en-GB" sz="1800" dirty="0" smtClean="0"/>
              <a:t>, long, float, double</a:t>
            </a:r>
            <a:endParaRPr lang="en-GB" sz="1800" dirty="0"/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 Conversion: </a:t>
            </a:r>
            <a:r>
              <a:rPr lang="en-GB" dirty="0" err="1" smtClean="0"/>
              <a:t>Py</a:t>
            </a:r>
            <a:r>
              <a:rPr lang="en-GB" dirty="0" err="1" smtClean="0">
                <a:sym typeface="Wingdings" pitchFamily="2" charset="2"/>
              </a:rPr>
              <a:t>Java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 smtClean="0"/>
              <a:t>Conversion</a:t>
            </a:r>
          </a:p>
          <a:p>
            <a:pPr lvl="1"/>
            <a:r>
              <a:rPr lang="en-GB" sz="2000" dirty="0" smtClean="0"/>
              <a:t>j&lt;T&gt; </a:t>
            </a:r>
            <a:r>
              <a:rPr lang="en-GB" sz="2000" dirty="0" err="1"/>
              <a:t>beam_</a:t>
            </a:r>
            <a:r>
              <a:rPr lang="en-GB" sz="2000" dirty="0" err="1" smtClean="0"/>
              <a:t>toJ</a:t>
            </a:r>
            <a:r>
              <a:rPr lang="en-GB" sz="2000" dirty="0" smtClean="0"/>
              <a:t>&lt;T&gt; </a:t>
            </a:r>
            <a:r>
              <a:rPr lang="en-GB" sz="2000" dirty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  <a:r>
              <a:rPr lang="en-GB" sz="2000" baseline="30000" dirty="0"/>
              <a:t> 1</a:t>
            </a:r>
            <a:endParaRPr lang="en-GB" sz="2000" dirty="0" smtClean="0"/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toJObject</a:t>
            </a:r>
            <a:r>
              <a:rPr lang="en-GB" sz="2000" dirty="0" smtClean="0"/>
              <a:t> (</a:t>
            </a:r>
            <a:r>
              <a:rPr lang="en-GB" sz="2000" dirty="0" err="1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r>
              <a:rPr lang="en-GB" sz="2400" dirty="0"/>
              <a:t>Object Construction</a:t>
            </a:r>
            <a:endParaRPr lang="en-GB" sz="2400" dirty="0" smtClean="0"/>
          </a:p>
          <a:p>
            <a:pPr lvl="1"/>
            <a:r>
              <a:rPr lang="en-GB" sz="2000" dirty="0" err="1" smtClean="0"/>
              <a:t>jstring</a:t>
            </a:r>
            <a:r>
              <a:rPr lang="en-GB" sz="2000" dirty="0"/>
              <a:t> </a:t>
            </a:r>
            <a:r>
              <a:rPr lang="en-GB" sz="2000" dirty="0" err="1" smtClean="0"/>
              <a:t>beam_newJString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s)</a:t>
            </a:r>
          </a:p>
          <a:p>
            <a:pPr lvl="1"/>
            <a:r>
              <a:rPr lang="en-GB" sz="2000" dirty="0" err="1"/>
              <a:t>jarray</a:t>
            </a:r>
            <a:r>
              <a:rPr lang="en-GB" sz="2000" dirty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</a:t>
            </a:r>
            <a:r>
              <a:rPr lang="en-GB" sz="2000" dirty="0" smtClean="0"/>
              <a:t>&lt;T&gt;Array(</a:t>
            </a:r>
            <a:r>
              <a:rPr lang="en-GB" sz="2000" dirty="0" err="1" smtClean="0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a)</a:t>
            </a:r>
            <a:r>
              <a:rPr lang="en-GB" sz="2000" baseline="30000" dirty="0" smtClean="0"/>
              <a:t>1</a:t>
            </a:r>
            <a:endParaRPr lang="en-GB" sz="2000" baseline="30000" dirty="0"/>
          </a:p>
          <a:p>
            <a:pPr lvl="1"/>
            <a:r>
              <a:rPr lang="en-GB" sz="2000" dirty="0" err="1" smtClean="0"/>
              <a:t>jarray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newJObjectArray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 smtClean="0"/>
              <a:t>* a)</a:t>
            </a:r>
          </a:p>
          <a:p>
            <a:pPr lvl="1"/>
            <a:r>
              <a:rPr lang="en-GB" sz="2000" dirty="0" err="1" smtClean="0"/>
              <a:t>jstringArray</a:t>
            </a:r>
            <a:r>
              <a:rPr lang="en-GB" sz="2000" dirty="0" smtClean="0"/>
              <a:t> </a:t>
            </a:r>
            <a:r>
              <a:rPr lang="en-GB" sz="2000" dirty="0" err="1"/>
              <a:t>beam_</a:t>
            </a:r>
            <a:r>
              <a:rPr lang="en-GB" sz="2000" dirty="0" err="1" smtClean="0"/>
              <a:t>newJStringArray</a:t>
            </a:r>
            <a:r>
              <a:rPr lang="en-GB" sz="2000" dirty="0" smtClean="0"/>
              <a:t>(</a:t>
            </a:r>
            <a:r>
              <a:rPr lang="en-GB" sz="2000" dirty="0" err="1" smtClean="0"/>
              <a:t>PyObject</a:t>
            </a:r>
            <a:r>
              <a:rPr lang="en-GB" sz="2000" dirty="0"/>
              <a:t>* a</a:t>
            </a:r>
            <a:r>
              <a:rPr lang="en-GB" sz="2000" dirty="0" smtClean="0"/>
              <a:t>)</a:t>
            </a:r>
          </a:p>
          <a:p>
            <a:pPr lvl="1"/>
            <a:r>
              <a:rPr lang="en-GB" sz="2000" dirty="0" err="1" smtClean="0"/>
              <a:t>jobject</a:t>
            </a:r>
            <a:r>
              <a:rPr lang="en-GB" sz="2000" dirty="0" smtClean="0"/>
              <a:t> </a:t>
            </a:r>
            <a:r>
              <a:rPr lang="en-GB" sz="2000" dirty="0" err="1" smtClean="0"/>
              <a:t>beam_newJRectangle</a:t>
            </a:r>
            <a:r>
              <a:rPr lang="en-GB" sz="2000" dirty="0" smtClean="0"/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r)   # r </a:t>
            </a:r>
            <a:r>
              <a:rPr lang="en-GB" sz="2000" dirty="0" smtClean="0">
                <a:sym typeface="Wingdings" pitchFamily="2" charset="2"/>
              </a:rPr>
              <a:t>= (</a:t>
            </a:r>
            <a:r>
              <a:rPr lang="en-GB" sz="2000" dirty="0" err="1" smtClean="0">
                <a:sym typeface="Wingdings" pitchFamily="2" charset="2"/>
              </a:rPr>
              <a:t>x,y,w,h</a:t>
            </a:r>
            <a:r>
              <a:rPr lang="en-GB" sz="2000" dirty="0" smtClean="0">
                <a:sym typeface="Wingdings" pitchFamily="2" charset="2"/>
              </a:rPr>
              <a:t>), 4-tuple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beam_newJMap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/>
              <a:t>PyObject</a:t>
            </a:r>
            <a:r>
              <a:rPr lang="en-GB" sz="2000" dirty="0"/>
              <a:t>* </a:t>
            </a:r>
            <a:r>
              <a:rPr lang="en-GB" sz="2000" dirty="0" smtClean="0"/>
              <a:t>m)</a:t>
            </a:r>
            <a:r>
              <a:rPr lang="en-GB" sz="2000" dirty="0" smtClean="0">
                <a:sym typeface="Wingdings" pitchFamily="2" charset="2"/>
              </a:rPr>
              <a:t>           # m = {…}, dictionary</a:t>
            </a:r>
          </a:p>
          <a:p>
            <a:pPr lvl="1"/>
            <a:r>
              <a:rPr lang="en-GB" sz="2000" dirty="0" err="1" smtClean="0">
                <a:sym typeface="Wingdings" pitchFamily="2" charset="2"/>
              </a:rPr>
              <a:t>jobject</a:t>
            </a:r>
            <a:r>
              <a:rPr lang="en-GB" sz="2000" dirty="0" smtClean="0">
                <a:sym typeface="Wingdings" pitchFamily="2" charset="2"/>
              </a:rPr>
              <a:t> </a:t>
            </a:r>
            <a:r>
              <a:rPr lang="en-GB" sz="2000" dirty="0" err="1" smtClean="0">
                <a:sym typeface="Wingdings" pitchFamily="2" charset="2"/>
              </a:rPr>
              <a:t>beam_newJList</a:t>
            </a:r>
            <a:r>
              <a:rPr lang="en-GB" sz="2000" dirty="0" smtClean="0">
                <a:sym typeface="Wingdings" pitchFamily="2" charset="2"/>
              </a:rPr>
              <a:t>(</a:t>
            </a:r>
            <a:r>
              <a:rPr lang="en-GB" sz="2000" dirty="0" err="1" smtClean="0">
                <a:sym typeface="Wingdings" pitchFamily="2" charset="2"/>
              </a:rPr>
              <a:t>PyObject</a:t>
            </a:r>
            <a:r>
              <a:rPr lang="en-GB" sz="2000" dirty="0" smtClean="0">
                <a:sym typeface="Wingdings" pitchFamily="2" charset="2"/>
              </a:rPr>
              <a:t>* l)              # l = […], sequence</a:t>
            </a:r>
            <a:endParaRPr lang="en-GB" sz="2000" dirty="0" smtClean="0"/>
          </a:p>
          <a:p>
            <a:r>
              <a:rPr lang="en-GB" sz="2400" dirty="0" smtClean="0"/>
              <a:t>Object Destruction</a:t>
            </a:r>
          </a:p>
          <a:p>
            <a:pPr lvl="1"/>
            <a:r>
              <a:rPr lang="en-GB" sz="2000" dirty="0" err="1" smtClean="0"/>
              <a:t>DeleteLocalRef</a:t>
            </a:r>
            <a:r>
              <a:rPr lang="en-GB" sz="2000" dirty="0" smtClean="0"/>
              <a:t>   (from JNI API, </a:t>
            </a:r>
            <a:r>
              <a:rPr lang="en-GB" sz="2000" dirty="0"/>
              <a:t>for objects with local scope</a:t>
            </a:r>
            <a:r>
              <a:rPr lang="en-GB" sz="2000" dirty="0" smtClean="0"/>
              <a:t>)</a:t>
            </a:r>
          </a:p>
          <a:p>
            <a:endParaRPr lang="en-GB" sz="2400" baseline="30000" dirty="0"/>
          </a:p>
          <a:p>
            <a:endParaRPr lang="en-GB" sz="2400" baseline="30000" dirty="0" smtClean="0"/>
          </a:p>
          <a:p>
            <a:pPr marL="0" indent="0">
              <a:buNone/>
            </a:pPr>
            <a:r>
              <a:rPr lang="en-GB" sz="1800" baseline="30000" dirty="0" smtClean="0"/>
              <a:t>1 </a:t>
            </a:r>
            <a:r>
              <a:rPr lang="en-GB" sz="1800" dirty="0"/>
              <a:t>T = </a:t>
            </a:r>
            <a:r>
              <a:rPr lang="en-GB" sz="1800" dirty="0" err="1"/>
              <a:t>boolean</a:t>
            </a:r>
            <a:r>
              <a:rPr lang="en-GB" sz="1800" dirty="0"/>
              <a:t>, byte, char, short, </a:t>
            </a:r>
            <a:r>
              <a:rPr lang="en-GB" sz="1800" dirty="0" err="1"/>
              <a:t>int</a:t>
            </a:r>
            <a:r>
              <a:rPr lang="en-GB" sz="1800" dirty="0"/>
              <a:t>, long, float, double</a:t>
            </a:r>
          </a:p>
          <a:p>
            <a:pPr lvl="1"/>
            <a:endParaRPr lang="en-GB" sz="2000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9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TODO: abstractions from source, target, parameter annotations</a:t>
            </a:r>
          </a:p>
          <a:p>
            <a:r>
              <a:rPr lang="en-GB" dirty="0" err="1" smtClean="0"/>
              <a:t>OperatorSpi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operator metadata holder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target</a:t>
            </a:r>
          </a:p>
          <a:p>
            <a:pPr lvl="2"/>
            <a:r>
              <a:rPr lang="en-GB" dirty="0" smtClean="0"/>
              <a:t>parameters</a:t>
            </a:r>
          </a:p>
          <a:p>
            <a:pPr lvl="1"/>
            <a:r>
              <a:rPr lang="en-GB" dirty="0" smtClean="0"/>
              <a:t>factory for Operator instance</a:t>
            </a:r>
          </a:p>
          <a:p>
            <a:r>
              <a:rPr lang="en-GB" dirty="0" err="1" smtClean="0"/>
              <a:t>COperatorSpi</a:t>
            </a:r>
            <a:endParaRPr lang="en-GB" dirty="0"/>
          </a:p>
          <a:p>
            <a:r>
              <a:rPr lang="en-GB" dirty="0" err="1" smtClean="0"/>
              <a:t>PythonOperatorSpi</a:t>
            </a:r>
            <a:r>
              <a:rPr lang="en-GB" dirty="0" smtClean="0"/>
              <a:t> creates </a:t>
            </a:r>
            <a:r>
              <a:rPr lang="en-GB" dirty="0" err="1" smtClean="0"/>
              <a:t>PythonOperator</a:t>
            </a:r>
            <a:endParaRPr lang="en-GB" dirty="0" smtClean="0"/>
          </a:p>
          <a:p>
            <a:pPr lvl="1"/>
            <a:r>
              <a:rPr lang="en-GB" dirty="0" smtClean="0"/>
              <a:t>Python code</a:t>
            </a:r>
          </a:p>
          <a:p>
            <a:pPr lvl="1"/>
            <a:r>
              <a:rPr lang="en-GB" dirty="0" smtClean="0"/>
              <a:t>Entry point class</a:t>
            </a:r>
          </a:p>
        </p:txBody>
      </p:sp>
    </p:spTree>
    <p:extLst>
      <p:ext uri="{BB962C8B-B14F-4D97-AF65-F5344CB8AC3E}">
        <p14:creationId xmlns:p14="http://schemas.microsoft.com/office/powerpoint/2010/main" val="13537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Microsoft Office PowerPoint</Application>
  <PresentationFormat>Bildschirmpräsentation (4:3)</PresentationFormat>
  <Paragraphs>489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Requirements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T (Target) Function Generator</vt:lpstr>
      <vt:lpstr>Object Type Conversion: JavaC</vt:lpstr>
      <vt:lpstr>Object Type Conversion: CJava</vt:lpstr>
      <vt:lpstr>Object Type Conversion: JavaPy</vt:lpstr>
      <vt:lpstr>Object Type Conversion: PyJava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74</cp:revision>
  <dcterms:created xsi:type="dcterms:W3CDTF">2012-09-22T14:32:03Z</dcterms:created>
  <dcterms:modified xsi:type="dcterms:W3CDTF">2013-06-11T13:35:35Z</dcterms:modified>
</cp:coreProperties>
</file>