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8" r:id="rId6"/>
    <p:sldId id="259" r:id="rId7"/>
    <p:sldId id="266" r:id="rId8"/>
    <p:sldId id="260" r:id="rId9"/>
    <p:sldId id="267" r:id="rId10"/>
    <p:sldId id="270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7CEA"/>
    <a:srgbClr val="56E7E6"/>
    <a:srgbClr val="23FF02"/>
    <a:srgbClr val="94E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9"/>
    <p:restoredTop sz="79799"/>
  </p:normalViewPr>
  <p:slideViewPr>
    <p:cSldViewPr snapToGrid="0" snapToObjects="1">
      <p:cViewPr>
        <p:scale>
          <a:sx n="130" d="100"/>
          <a:sy n="130" d="100"/>
        </p:scale>
        <p:origin x="104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CA04B-8502-9747-B346-B75A36A76E54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10CEC-89D8-874C-A172-2C983417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r>
              <a:rPr lang="en-US" baseline="0" dirty="0" smtClean="0"/>
              <a:t> of SORCE and 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10CEC-89D8-874C-A172-2C983417E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21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10CEC-89D8-874C-A172-2C983417EC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10CEC-89D8-874C-A172-2C983417E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graph: can see the degradation</a:t>
            </a:r>
            <a:r>
              <a:rPr lang="en-US" baseline="0" dirty="0" smtClean="0"/>
              <a:t> of SIM, expected results is small variation in VIS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baseline="0" dirty="0" smtClean="0"/>
              <a:t> graph</a:t>
            </a:r>
            <a:r>
              <a:rPr lang="en-US" dirty="0" smtClean="0"/>
              <a:t>: </a:t>
            </a:r>
            <a:r>
              <a:rPr lang="en-US" dirty="0" smtClean="0"/>
              <a:t>needed to interpolate and convolve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dirty="0" smtClean="0"/>
              <a:t>Find trend for parameters</a:t>
            </a:r>
            <a:r>
              <a:rPr lang="en-US" baseline="0" dirty="0" smtClean="0"/>
              <a:t> of degradation</a:t>
            </a:r>
          </a:p>
          <a:p>
            <a:r>
              <a:rPr lang="en-US" baseline="0" dirty="0" smtClean="0"/>
              <a:t>Bound the degradation parameters to see how they fit with the 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10CEC-89D8-874C-A172-2C983417E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(a)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10CEC-89D8-874C-A172-2C983417EC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graph of convolved and sim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10CEC-89D8-874C-A172-2C983417E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grahped</a:t>
            </a:r>
            <a:r>
              <a:rPr lang="en-US" dirty="0" smtClean="0"/>
              <a:t> 2D,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didn</a:t>
            </a:r>
            <a:r>
              <a:rPr lang="mr-IN" baseline="0" dirty="0" smtClean="0"/>
              <a:t>’</a:t>
            </a:r>
            <a:r>
              <a:rPr lang="en-US" baseline="0" dirty="0" smtClean="0"/>
              <a:t>t see trend in </a:t>
            </a:r>
            <a:r>
              <a:rPr lang="en-US" baseline="0" dirty="0" err="1" smtClean="0"/>
              <a:t>wl</a:t>
            </a:r>
            <a:endParaRPr lang="en-US" baseline="0" dirty="0" smtClean="0"/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graphed contour, </a:t>
            </a:r>
            <a:r>
              <a:rPr lang="en-US" baseline="0" dirty="0" smtClean="0"/>
              <a:t>differs per </a:t>
            </a:r>
            <a:r>
              <a:rPr lang="en-US" baseline="0" dirty="0" err="1" smtClean="0"/>
              <a:t>wl</a:t>
            </a:r>
            <a:r>
              <a:rPr lang="en-US" baseline="0" dirty="0" smtClean="0"/>
              <a:t>,  outgassing (large gradient initially but lower later in mission, exponential change), quiet sun, overshooting,</a:t>
            </a:r>
          </a:p>
          <a:p>
            <a:r>
              <a:rPr lang="en-US" dirty="0" smtClean="0"/>
              <a:t>Overshooting</a:t>
            </a:r>
            <a:r>
              <a:rPr lang="en-US" baseline="0" dirty="0" smtClean="0"/>
              <a:t> due to either:</a:t>
            </a:r>
          </a:p>
          <a:p>
            <a:r>
              <a:rPr lang="en-US" baseline="0" dirty="0" smtClean="0"/>
              <a:t>	SIM finding an event NRLSSI </a:t>
            </a:r>
            <a:r>
              <a:rPr lang="en-US" baseline="0" dirty="0" err="1" smtClean="0"/>
              <a:t>didn</a:t>
            </a:r>
            <a:r>
              <a:rPr lang="mr-IN" baseline="0" dirty="0" smtClean="0"/>
              <a:t>’</a:t>
            </a:r>
            <a:r>
              <a:rPr lang="en-US" baseline="0" dirty="0" smtClean="0"/>
              <a:t>t</a:t>
            </a:r>
          </a:p>
          <a:p>
            <a:r>
              <a:rPr lang="en-US" baseline="0" dirty="0" smtClean="0"/>
              <a:t>	SIM instrument incorrect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10CEC-89D8-874C-A172-2C983417EC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Range </a:t>
            </a:r>
            <a:r>
              <a:rPr lang="en-US" baseline="0" dirty="0" smtClean="0"/>
              <a:t>and how larger f means smaller </a:t>
            </a:r>
            <a:r>
              <a:rPr lang="en-US" baseline="0" dirty="0" smtClean="0"/>
              <a:t>deg. </a:t>
            </a:r>
            <a:r>
              <a:rPr lang="en-US" baseline="0" dirty="0" smtClean="0"/>
              <a:t>(kappa and a and sol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 also affect range)</a:t>
            </a:r>
          </a:p>
          <a:p>
            <a:r>
              <a:rPr lang="en-US" baseline="0" dirty="0" smtClean="0"/>
              <a:t>IR more stable, </a:t>
            </a:r>
            <a:r>
              <a:rPr lang="en-US" baseline="0" dirty="0" err="1" smtClean="0"/>
              <a:t>deg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shouldn</a:t>
            </a:r>
            <a:r>
              <a:rPr lang="mr-IN" baseline="0" dirty="0" smtClean="0"/>
              <a:t>’</a:t>
            </a:r>
            <a:r>
              <a:rPr lang="en-US" baseline="0" dirty="0" smtClean="0"/>
              <a:t>t affect </a:t>
            </a:r>
            <a:r>
              <a:rPr lang="en-US" baseline="0" dirty="0" err="1" smtClean="0"/>
              <a:t>ir</a:t>
            </a:r>
            <a:r>
              <a:rPr lang="en-US" baseline="0" dirty="0" smtClean="0"/>
              <a:t> as much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10CEC-89D8-874C-A172-2C983417EC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10CEC-89D8-874C-A172-2C983417EC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1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10CEC-89D8-874C-A172-2C983417EC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25" y="221381"/>
            <a:ext cx="12192000" cy="149046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SOLAR SPECTRAL IRRADIANCE: measurements vs model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BY: Bailey Donaldson </a:t>
            </a:r>
            <a:r>
              <a:rPr lang="mr-IN" sz="2000" dirty="0" smtClean="0"/>
              <a:t>–</a:t>
            </a:r>
            <a:r>
              <a:rPr lang="en-US" sz="2000" dirty="0"/>
              <a:t> </a:t>
            </a:r>
            <a:r>
              <a:rPr lang="en-US" sz="2000" dirty="0" smtClean="0"/>
              <a:t>University of Colorado boulder</a:t>
            </a:r>
            <a:br>
              <a:rPr lang="en-US" sz="2000" dirty="0" smtClean="0"/>
            </a:br>
            <a:r>
              <a:rPr lang="en-US" sz="2000" dirty="0" smtClean="0"/>
              <a:t>MENTORS: LAURA SANDOVAL AND STEPHANE BELAND - </a:t>
            </a:r>
            <a:r>
              <a:rPr lang="en-US" sz="2000" dirty="0" err="1" smtClean="0"/>
              <a:t>lasp</a:t>
            </a:r>
            <a:endParaRPr lang="en-US" sz="2000" dirty="0"/>
          </a:p>
        </p:txBody>
      </p:sp>
      <p:pic>
        <p:nvPicPr>
          <p:cNvPr id="4" name="Picture 3" descr="../738240main_sorce-cleanroom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2030930"/>
            <a:ext cx="5313146" cy="36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n 5"/>
          <p:cNvSpPr/>
          <p:nvPr/>
        </p:nvSpPr>
        <p:spPr>
          <a:xfrm>
            <a:off x="10896859" y="5650026"/>
            <a:ext cx="1116746" cy="101099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6695" y="5640403"/>
            <a:ext cx="494504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SORCE</a:t>
            </a:r>
            <a:r>
              <a:rPr lang="en-US" sz="1400" dirty="0" smtClean="0"/>
              <a:t> </a:t>
            </a:r>
            <a:r>
              <a:rPr lang="en-US" sz="1400" dirty="0"/>
              <a:t>(Solar radiation and climate experiment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Photo credit: NASA</a:t>
            </a:r>
          </a:p>
        </p:txBody>
      </p:sp>
      <p:pic>
        <p:nvPicPr>
          <p:cNvPr id="8" name="Picture 7" descr="../SORCE_Auto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6" y="2030929"/>
            <a:ext cx="4389121" cy="36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645984" y="5650026"/>
            <a:ext cx="39950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 </a:t>
            </a:r>
            <a:r>
              <a:rPr lang="en-US" dirty="0" smtClean="0"/>
              <a:t>(Spectral Irradiance Monitor)</a:t>
            </a:r>
          </a:p>
          <a:p>
            <a:r>
              <a:rPr lang="en-US" sz="1400" dirty="0" smtClean="0"/>
              <a:t>Photo credit: LASP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97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666" y="188640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Prism degradation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9"/>
          <a:stretch/>
        </p:blipFill>
        <p:spPr>
          <a:xfrm>
            <a:off x="287867" y="1350430"/>
            <a:ext cx="5559119" cy="4085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78" y="1350430"/>
            <a:ext cx="5518221" cy="4085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56" y="5743850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prism </a:t>
            </a:r>
            <a:r>
              <a:rPr lang="en-US" smtClean="0"/>
              <a:t>degradation equals 1.0: NRLSSI2 = SIM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89578" y="5652479"/>
                <a:ext cx="4486651" cy="55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charset="0"/>
                          </a:rPr>
                          <m:t>prism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𝑑𝑒𝑔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SIM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uncorr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𝑖𝑟𝑟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sz="2000" dirty="0" smtClean="0">
                            <a:ea typeface="Cambria Math" charset="0"/>
                            <a:cs typeface="Cambria Math" charset="0"/>
                          </a:rPr>
                          <m:t>NRLSSI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𝑖𝑟𝑟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78" y="5652479"/>
                <a:ext cx="4486651" cy="552074"/>
              </a:xfrm>
              <a:prstGeom prst="rect">
                <a:avLst/>
              </a:prstGeom>
              <a:blipFill rotWithShape="0">
                <a:blip r:embed="rId5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40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00" y="307173"/>
            <a:ext cx="8610600" cy="1140627"/>
          </a:xfrm>
        </p:spPr>
        <p:txBody>
          <a:bodyPr/>
          <a:lstStyle/>
          <a:p>
            <a:pPr algn="ctr"/>
            <a:r>
              <a:rPr lang="en-US" dirty="0" smtClean="0"/>
              <a:t>Accuracy of calculations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68" y="11750445"/>
            <a:ext cx="5393478" cy="4593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2" y="2173634"/>
            <a:ext cx="4990012" cy="4249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119" y="11750446"/>
            <a:ext cx="5606722" cy="459359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36" y="1447800"/>
            <a:ext cx="5835339" cy="4780904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67760" y="1447800"/>
                <a:ext cx="2619500" cy="550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SIM </a:t>
                </a:r>
                <a:r>
                  <a:rPr lang="en-US" dirty="0" err="1">
                    <a:latin typeface="Cambria Math" charset="0"/>
                    <a:ea typeface="Cambria Math" charset="0"/>
                    <a:cs typeface="Cambria Math" charset="0"/>
                  </a:rPr>
                  <a:t>corr</a:t>
                </a:r>
                <a:r>
                  <a:rPr lang="en-US" baseline="-25000" dirty="0" err="1">
                    <a:latin typeface="Cambria Math" charset="0"/>
                    <a:ea typeface="Cambria Math" charset="0"/>
                    <a:cs typeface="Cambria Math" charset="0"/>
                  </a:rPr>
                  <a:t>irr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𝑆𝐼𝑀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𝑢𝑛𝑐𝑜𝑟𝑟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𝑖𝑟𝑟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𝑝𝑟𝑖𝑠𝑚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𝑑𝑒𝑔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60" y="1447800"/>
                <a:ext cx="2619500" cy="550792"/>
              </a:xfrm>
              <a:prstGeom prst="rect">
                <a:avLst/>
              </a:prstGeom>
              <a:blipFill rotWithShape="0">
                <a:blip r:embed="rId5"/>
                <a:stretch>
                  <a:fillRect l="-2098" t="-5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5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30073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Sources </a:t>
            </a:r>
            <a:r>
              <a:rPr lang="en-US" smtClean="0"/>
              <a:t>of error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3457" y="1593763"/>
            <a:ext cx="54517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OBC period of shutdown </a:t>
            </a: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hifting </a:t>
            </a:r>
            <a:r>
              <a:rPr lang="en-US" sz="2000" dirty="0" smtClean="0"/>
              <a:t>of hardware </a:t>
            </a:r>
            <a:r>
              <a:rPr lang="en-US" sz="2000" dirty="0" smtClean="0"/>
              <a:t>(epoxy)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~15 events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DO-OP (since 2014)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Change in temperature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Photo diode </a:t>
            </a:r>
            <a:endParaRPr lang="en-US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temp </a:t>
            </a:r>
            <a:r>
              <a:rPr lang="en-US" sz="2000" dirty="0" smtClean="0"/>
              <a:t>changes from </a:t>
            </a:r>
            <a:r>
              <a:rPr lang="en-US" sz="2000" dirty="0" smtClean="0"/>
              <a:t>do-op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bombardment </a:t>
            </a:r>
            <a:r>
              <a:rPr lang="en-US" sz="2000" dirty="0" smtClean="0"/>
              <a:t>of high energy particles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Vacation </a:t>
            </a: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July </a:t>
            </a:r>
            <a:r>
              <a:rPr lang="en-US" sz="2000" dirty="0" smtClean="0"/>
              <a:t>2013 to February 2014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Quiet Sun</a:t>
            </a:r>
            <a:endParaRPr lang="en-US" sz="2800" dirty="0"/>
          </a:p>
        </p:txBody>
      </p:sp>
      <p:pic>
        <p:nvPicPr>
          <p:cNvPr id="4" name="Picture 3" descr="../helpful_screenshots/SORCE_Auto14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05" y="1593763"/>
            <a:ext cx="5943600" cy="408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7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137" y="558311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954" y="1851339"/>
            <a:ext cx="11020966" cy="336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Harder J. W., Lawrence G., </a:t>
            </a:r>
            <a:r>
              <a:rPr lang="en-US" dirty="0" err="1"/>
              <a:t>Fontenla</a:t>
            </a:r>
            <a:r>
              <a:rPr lang="en-US" dirty="0"/>
              <a:t> J., </a:t>
            </a:r>
            <a:r>
              <a:rPr lang="en-US" dirty="0" err="1"/>
              <a:t>Rottman</a:t>
            </a:r>
            <a:r>
              <a:rPr lang="en-US" dirty="0"/>
              <a:t> G., and Woods T.: 2005a, Solar Phys. 203, 141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Harder </a:t>
            </a:r>
            <a:r>
              <a:rPr lang="en-US" dirty="0"/>
              <a:t>J. W., </a:t>
            </a:r>
            <a:r>
              <a:rPr lang="en-US" dirty="0" err="1"/>
              <a:t>Fontenla</a:t>
            </a:r>
            <a:r>
              <a:rPr lang="en-US" dirty="0"/>
              <a:t> J., Lawrence G., Woods T., and </a:t>
            </a:r>
            <a:r>
              <a:rPr lang="en-US" dirty="0" err="1"/>
              <a:t>Rottman</a:t>
            </a:r>
            <a:r>
              <a:rPr lang="en-US" dirty="0"/>
              <a:t> G.: 2005b, Solar Phys. 203, 169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Béland</a:t>
            </a:r>
            <a:r>
              <a:rPr lang="en-US" dirty="0"/>
              <a:t> S., Harder J. W., Richard E., Snow M., Woods T., Sandoval L.. The SORCE Solar Irradiance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Monitor</a:t>
            </a:r>
            <a:r>
              <a:rPr lang="en-US" dirty="0"/>
              <a:t>: limitations of a two-instruments model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“SORCE </a:t>
            </a:r>
            <a:r>
              <a:rPr lang="en-US" dirty="0"/>
              <a:t>(Solar Radiation and Climate Experiment).” </a:t>
            </a:r>
            <a:r>
              <a:rPr lang="en-US" i="1" dirty="0"/>
              <a:t>SORCE - </a:t>
            </a:r>
            <a:r>
              <a:rPr lang="en-US" i="1" dirty="0" err="1"/>
              <a:t>EoPortal</a:t>
            </a:r>
            <a:r>
              <a:rPr lang="en-US" i="1" dirty="0"/>
              <a:t> Directory - Satellite Missions</a:t>
            </a:r>
            <a:r>
              <a:rPr lang="en-US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EoPortal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en-US" dirty="0"/>
              <a:t>Multimedia.” </a:t>
            </a:r>
            <a:r>
              <a:rPr lang="en-US" i="1" dirty="0"/>
              <a:t>Laboratory for Atmospheric and Space Physics</a:t>
            </a:r>
            <a:r>
              <a:rPr lang="en-US" dirty="0"/>
              <a:t>, LASP,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 smtClean="0"/>
              <a:t>lasp.colorado.edu</a:t>
            </a:r>
            <a:r>
              <a:rPr lang="en-US" dirty="0" smtClean="0"/>
              <a:t>/home/</a:t>
            </a:r>
            <a:r>
              <a:rPr lang="en-US" dirty="0" err="1" smtClean="0"/>
              <a:t>sorce</a:t>
            </a:r>
            <a:r>
              <a:rPr lang="en-US" dirty="0" smtClean="0"/>
              <a:t>/mission/multimedia/</a:t>
            </a:r>
            <a:endParaRPr lang="en-US" dirty="0"/>
          </a:p>
        </p:txBody>
      </p:sp>
      <p:sp>
        <p:nvSpPr>
          <p:cNvPr id="4" name="Sun 3"/>
          <p:cNvSpPr/>
          <p:nvPr/>
        </p:nvSpPr>
        <p:spPr>
          <a:xfrm>
            <a:off x="9999165" y="336243"/>
            <a:ext cx="1205183" cy="1035358"/>
          </a:xfrm>
          <a:prstGeom prst="sun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44078" r="-621" b="100"/>
          <a:stretch/>
        </p:blipFill>
        <p:spPr>
          <a:xfrm>
            <a:off x="330313" y="2893188"/>
            <a:ext cx="7214839" cy="25619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3760" y="2072287"/>
            <a:ext cx="35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SIM WORKS</a:t>
            </a:r>
            <a:endParaRPr lang="en-US" sz="3200" dirty="0"/>
          </a:p>
        </p:txBody>
      </p:sp>
      <p:sp>
        <p:nvSpPr>
          <p:cNvPr id="3" name="Sun 2"/>
          <p:cNvSpPr/>
          <p:nvPr/>
        </p:nvSpPr>
        <p:spPr>
          <a:xfrm>
            <a:off x="10611259" y="550411"/>
            <a:ext cx="1142126" cy="1063394"/>
          </a:xfrm>
          <a:prstGeom prst="su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222" y="358833"/>
            <a:ext cx="99952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SIM</a:t>
            </a:r>
            <a:r>
              <a:rPr lang="en-US" sz="3200" dirty="0"/>
              <a:t> </a:t>
            </a:r>
            <a:r>
              <a:rPr lang="en-US" sz="3600" dirty="0" smtClean="0"/>
              <a:t>&amp;</a:t>
            </a:r>
            <a:r>
              <a:rPr lang="en-US" sz="2800" dirty="0"/>
              <a:t> </a:t>
            </a:r>
            <a:r>
              <a:rPr lang="en-US" sz="4000" dirty="0" smtClean="0"/>
              <a:t>NRLSSI2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000" dirty="0" smtClean="0"/>
              <a:t>(Spectral </a:t>
            </a:r>
            <a:r>
              <a:rPr lang="en-US" sz="2000" dirty="0"/>
              <a:t>irradiance monitor</a:t>
            </a:r>
            <a:r>
              <a:rPr lang="en-US" sz="2000" dirty="0" smtClean="0"/>
              <a:t>)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(Naval Research Laboratory Solar Spectral Irradiance)</a:t>
            </a:r>
            <a:endParaRPr lang="en-US" sz="36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432"/>
          <a:stretch/>
        </p:blipFill>
        <p:spPr>
          <a:xfrm>
            <a:off x="7762814" y="2887899"/>
            <a:ext cx="3990570" cy="19606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84267" y="2195397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NRLSSI2 vs. SIM SSI at SD 453.6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0313" y="563976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Photo cred: LASP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89213" y="5058964"/>
            <a:ext cx="37389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SD: </a:t>
            </a:r>
            <a:r>
              <a:rPr lang="en-US" dirty="0" smtClean="0"/>
              <a:t>Sorce Day</a:t>
            </a:r>
          </a:p>
          <a:p>
            <a:r>
              <a:rPr lang="en-US" b="1" dirty="0" smtClean="0"/>
              <a:t>SSI</a:t>
            </a:r>
            <a:r>
              <a:rPr lang="en-US" dirty="0" smtClean="0"/>
              <a:t>: Solar Spectral </a:t>
            </a:r>
            <a:r>
              <a:rPr lang="en-US" dirty="0" smtClean="0"/>
              <a:t>Irradiance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1600" dirty="0" smtClean="0"/>
              <a:t>power density at a particular wavelength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955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833388" y="1635358"/>
            <a:ext cx="6972532" cy="2966375"/>
            <a:chOff x="484908" y="1011745"/>
            <a:chExt cx="6972532" cy="2966375"/>
          </a:xfrm>
        </p:grpSpPr>
        <p:grpSp>
          <p:nvGrpSpPr>
            <p:cNvPr id="9" name="Group 8"/>
            <p:cNvGrpSpPr/>
            <p:nvPr/>
          </p:nvGrpSpPr>
          <p:grpSpPr>
            <a:xfrm>
              <a:off x="484908" y="1011745"/>
              <a:ext cx="6972532" cy="2966375"/>
              <a:chOff x="638355" y="466609"/>
              <a:chExt cx="10299619" cy="405926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355" y="466609"/>
                <a:ext cx="10299619" cy="405926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251284" y="2974206"/>
                <a:ext cx="683394" cy="558266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" t="9212" r="480" b="8378"/>
            <a:stretch/>
          </p:blipFill>
          <p:spPr>
            <a:xfrm>
              <a:off x="4539853" y="1606295"/>
              <a:ext cx="2494508" cy="30401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556718" y="1219688"/>
            <a:ext cx="552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 SD of 453, Wavelength vs. Irradiance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92" y="4800645"/>
            <a:ext cx="4626528" cy="174047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1389" y="1777161"/>
            <a:ext cx="413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Constant Wavelength of 280nm, Sorce Day vs. Irradiance</a:t>
            </a:r>
            <a:endParaRPr lang="en-US" dirty="0"/>
          </a:p>
        </p:txBody>
      </p:sp>
      <p:sp>
        <p:nvSpPr>
          <p:cNvPr id="28" name="Bent Arrow 27"/>
          <p:cNvSpPr/>
          <p:nvPr/>
        </p:nvSpPr>
        <p:spPr>
          <a:xfrm rot="10800000" flipH="1">
            <a:off x="5479640" y="3945497"/>
            <a:ext cx="650550" cy="2038414"/>
          </a:xfrm>
          <a:prstGeom prst="bentArrow">
            <a:avLst>
              <a:gd name="adj1" fmla="val 25000"/>
              <a:gd name="adj2" fmla="val 2551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Sun 32"/>
          <p:cNvSpPr/>
          <p:nvPr/>
        </p:nvSpPr>
        <p:spPr>
          <a:xfrm>
            <a:off x="10993120" y="297180"/>
            <a:ext cx="996950" cy="100584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7" y="2502634"/>
            <a:ext cx="4036457" cy="3317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3112" y="392044"/>
            <a:ext cx="3935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INITIAL GRAPHS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0083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3534462"/>
            <a:ext cx="71667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sol</a:t>
            </a:r>
            <a:r>
              <a:rPr lang="en-US" baseline="-25000" dirty="0" err="1"/>
              <a:t>exp</a:t>
            </a:r>
            <a:r>
              <a:rPr lang="en-US" dirty="0"/>
              <a:t> = solar exposure of the channel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= attenuation of light to the properties of the material through which light is traveling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 = kappa; function of wavelength; describes the properties of the prism due to the deposition of the hydrocarbons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F’ = function of time and wavelength; describes the changing properties of the </a:t>
            </a:r>
            <a:r>
              <a:rPr lang="en-US" dirty="0" smtClean="0"/>
              <a:t>prism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9900" y="2551894"/>
                <a:ext cx="5798111" cy="643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/>
                  <a:t>Equation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charset="0"/>
                          </a:rPr>
                          <m:t>prism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𝑑𝑒𝑔</m:t>
                        </m:r>
                      </m:sub>
                    </m:sSub>
                  </m:oMath>
                </a14:m>
                <a:r>
                  <a:rPr lang="en-US" sz="2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SIM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uncorr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𝑖𝑟𝑟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ea typeface="Cambria Math" charset="0"/>
                            <a:cs typeface="Cambria Math" charset="0"/>
                          </a:rPr>
                          <m:t>NRLSSI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𝑖𝑟𝑟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0" y="2551894"/>
                <a:ext cx="5798111" cy="643574"/>
              </a:xfrm>
              <a:prstGeom prst="rect">
                <a:avLst/>
              </a:prstGeom>
              <a:blipFill rotWithShape="0">
                <a:blip r:embed="rId3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1179" y="1547122"/>
            <a:ext cx="103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Equation 1: prism</a:t>
            </a:r>
            <a:r>
              <a:rPr lang="en-US" sz="2400" baseline="-25000" dirty="0" smtClean="0"/>
              <a:t>deg</a:t>
            </a:r>
            <a:r>
              <a:rPr lang="en-US" sz="2400" dirty="0" smtClean="0"/>
              <a:t> = (1-a) * exp(-k*</a:t>
            </a:r>
            <a:r>
              <a:rPr lang="en-US" sz="2400" dirty="0" err="1" smtClean="0"/>
              <a:t>sol</a:t>
            </a:r>
            <a:r>
              <a:rPr lang="en-US" sz="2400" baseline="-25000" dirty="0" err="1" smtClean="0"/>
              <a:t>exp</a:t>
            </a:r>
            <a:r>
              <a:rPr lang="en-US" sz="2400" dirty="0" smtClean="0"/>
              <a:t>*f’) + a*exp(-k*</a:t>
            </a:r>
            <a:r>
              <a:rPr lang="en-US" sz="2400" dirty="0" err="1" smtClean="0"/>
              <a:t>sol</a:t>
            </a:r>
            <a:r>
              <a:rPr lang="en-US" sz="2400" baseline="-25000" dirty="0" err="1" smtClean="0"/>
              <a:t>exp</a:t>
            </a:r>
            <a:r>
              <a:rPr lang="en-US" sz="2400" dirty="0" smtClean="0"/>
              <a:t>*(f’/2))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589612" y="2873681"/>
            <a:ext cx="20874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FERRY PRISM</a:t>
            </a:r>
            <a:endParaRPr lang="en-US" sz="2500" dirty="0"/>
          </a:p>
        </p:txBody>
      </p:sp>
      <p:sp>
        <p:nvSpPr>
          <p:cNvPr id="10" name="Sun 9"/>
          <p:cNvSpPr/>
          <p:nvPr/>
        </p:nvSpPr>
        <p:spPr>
          <a:xfrm>
            <a:off x="10143986" y="247573"/>
            <a:ext cx="874059" cy="91559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4924" y="382207"/>
            <a:ext cx="5498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PRISM DEGRADATION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7" y="21033254"/>
            <a:ext cx="5194231" cy="49540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7" y="21185654"/>
            <a:ext cx="5194231" cy="4954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64" y="3506002"/>
            <a:ext cx="2947725" cy="28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6219" y="302921"/>
            <a:ext cx="6432755" cy="1293028"/>
          </a:xfrm>
        </p:spPr>
        <p:txBody>
          <a:bodyPr/>
          <a:lstStyle/>
          <a:p>
            <a:pPr algn="ctr"/>
            <a:r>
              <a:rPr lang="en-US" smtClean="0"/>
              <a:t>Methodology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8626" y="1282026"/>
            <a:ext cx="2153154" cy="1682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Adjust units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Interpolate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Convolve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119189" y="4061547"/>
                <a:ext cx="2536400" cy="487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</a:rPr>
                          <m:t>𝑝𝑟𝑖𝑠𝑚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</a:rPr>
                          <m:t>𝑑𝑒𝑔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𝑆𝐼𝑀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𝑢𝑛𝑐𝑜𝑟𝑟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𝑖𝑟𝑟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NRLSSI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𝑖𝑟𝑟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9" y="4061547"/>
                <a:ext cx="2536400" cy="487569"/>
              </a:xfrm>
              <a:prstGeom prst="rect">
                <a:avLst/>
              </a:prstGeom>
              <a:blipFill rotWithShape="0">
                <a:blip r:embed="rId3"/>
                <a:stretch>
                  <a:fillRect l="-481" t="-55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rved Right Arrow 8"/>
          <p:cNvSpPr/>
          <p:nvPr/>
        </p:nvSpPr>
        <p:spPr>
          <a:xfrm>
            <a:off x="459138" y="3663759"/>
            <a:ext cx="573848" cy="8096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6424" y="3428728"/>
            <a:ext cx="614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prism</a:t>
            </a:r>
            <a:r>
              <a:rPr lang="en-US" i="1" baseline="-25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deg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= (1-a) * </a:t>
            </a:r>
            <a:r>
              <a:rPr lang="en-US" dirty="0" err="1">
                <a:latin typeface="Cambria Math" charset="0"/>
                <a:ea typeface="Cambria Math" charset="0"/>
                <a:cs typeface="Cambria Math" charset="0"/>
              </a:rPr>
              <a:t>exp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(-k*</a:t>
            </a:r>
            <a:r>
              <a:rPr lang="en-US" dirty="0" err="1">
                <a:latin typeface="Cambria Math" charset="0"/>
                <a:ea typeface="Cambria Math" charset="0"/>
                <a:cs typeface="Cambria Math" charset="0"/>
              </a:rPr>
              <a:t>sol</a:t>
            </a:r>
            <a:r>
              <a:rPr lang="en-US" baseline="-25000" dirty="0" err="1">
                <a:latin typeface="Cambria Math" charset="0"/>
                <a:ea typeface="Cambria Math" charset="0"/>
                <a:cs typeface="Cambria Math" charset="0"/>
              </a:rPr>
              <a:t>exp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*</a:t>
            </a:r>
            <a:r>
              <a:rPr lang="en-US" dirty="0">
                <a:ln w="0"/>
                <a:solidFill>
                  <a:srgbClr val="D87CE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f’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+ a*</a:t>
            </a:r>
            <a:r>
              <a:rPr lang="en-US" dirty="0" err="1">
                <a:latin typeface="Cambria Math" charset="0"/>
                <a:ea typeface="Cambria Math" charset="0"/>
                <a:cs typeface="Cambria Math" charset="0"/>
              </a:rPr>
              <a:t>exp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(-k*</a:t>
            </a:r>
            <a:r>
              <a:rPr lang="en-US" dirty="0" err="1">
                <a:latin typeface="Cambria Math" charset="0"/>
                <a:ea typeface="Cambria Math" charset="0"/>
                <a:cs typeface="Cambria Math" charset="0"/>
              </a:rPr>
              <a:t>sol</a:t>
            </a:r>
            <a:r>
              <a:rPr lang="en-US" baseline="-25000" dirty="0" err="1">
                <a:latin typeface="Cambria Math" charset="0"/>
                <a:ea typeface="Cambria Math" charset="0"/>
                <a:cs typeface="Cambria Math" charset="0"/>
              </a:rPr>
              <a:t>exp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*(</a:t>
            </a:r>
            <a:r>
              <a:rPr lang="en-US" dirty="0">
                <a:ln w="0"/>
                <a:solidFill>
                  <a:srgbClr val="D87CE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f’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/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2))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5138" y="5321609"/>
            <a:ext cx="616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56E7E6"/>
                </a:solidFill>
                <a:latin typeface="Cambria Math" charset="0"/>
                <a:ea typeface="Cambria Math" charset="0"/>
                <a:cs typeface="Cambria Math" charset="0"/>
              </a:rPr>
              <a:t>prism</a:t>
            </a:r>
            <a:r>
              <a:rPr lang="en-US" i="1" baseline="-25000" dirty="0">
                <a:solidFill>
                  <a:srgbClr val="56E7E6"/>
                </a:solidFill>
                <a:latin typeface="Cambria Math" charset="0"/>
                <a:ea typeface="Cambria Math" charset="0"/>
                <a:cs typeface="Cambria Math" charset="0"/>
              </a:rPr>
              <a:t>deg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= (1-a) * exp(-</a:t>
            </a:r>
            <a:r>
              <a:rPr lang="en-US" dirty="0" smtClean="0">
                <a:solidFill>
                  <a:srgbClr val="94EA7F"/>
                </a:solidFill>
                <a:latin typeface="Cambria Math" charset="0"/>
                <a:ea typeface="Cambria Math" charset="0"/>
                <a:cs typeface="Cambria Math" charset="0"/>
              </a:rPr>
              <a:t>k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*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sol</a:t>
            </a:r>
            <a:r>
              <a:rPr lang="en-US" baseline="-25000" dirty="0" err="1" smtClean="0">
                <a:latin typeface="Cambria Math" charset="0"/>
                <a:ea typeface="Cambria Math" charset="0"/>
                <a:cs typeface="Cambria Math" charset="0"/>
              </a:rPr>
              <a:t>exp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*</a:t>
            </a:r>
            <a:r>
              <a:rPr lang="en-US" dirty="0" smtClean="0">
                <a:ln w="0"/>
                <a:solidFill>
                  <a:srgbClr val="D87CE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1</a:t>
            </a:r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+ a*exp(-</a:t>
            </a:r>
            <a:r>
              <a:rPr lang="en-US" dirty="0">
                <a:solidFill>
                  <a:srgbClr val="23FF02"/>
                </a:solidFill>
                <a:latin typeface="Cambria Math" charset="0"/>
                <a:ea typeface="Cambria Math" charset="0"/>
                <a:cs typeface="Cambria Math" charset="0"/>
              </a:rPr>
              <a:t>k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*</a:t>
            </a:r>
            <a:r>
              <a:rPr lang="en-US" dirty="0" err="1">
                <a:latin typeface="Cambria Math" charset="0"/>
                <a:ea typeface="Cambria Math" charset="0"/>
                <a:cs typeface="Cambria Math" charset="0"/>
              </a:rPr>
              <a:t>sol</a:t>
            </a:r>
            <a:r>
              <a:rPr lang="en-US" baseline="-25000" dirty="0" err="1">
                <a:latin typeface="Cambria Math" charset="0"/>
                <a:ea typeface="Cambria Math" charset="0"/>
                <a:cs typeface="Cambria Math" charset="0"/>
              </a:rPr>
              <a:t>exp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*(</a:t>
            </a:r>
            <a:r>
              <a:rPr lang="en-US" dirty="0" smtClean="0">
                <a:ln w="0"/>
                <a:solidFill>
                  <a:srgbClr val="D87CE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1</a:t>
            </a:r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/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))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158626" y="5925593"/>
                <a:ext cx="2536400" cy="487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6E7E6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6E7E6"/>
                            </a:solidFill>
                            <a:latin typeface="Cambria Math" charset="0"/>
                          </a:rPr>
                          <m:t>𝑝𝑟𝑖𝑠𝑚</m:t>
                        </m:r>
                      </m:e>
                      <m:sub>
                        <m:r>
                          <a:rPr lang="en-US" i="1">
                            <a:solidFill>
                              <a:srgbClr val="56E7E6"/>
                            </a:solidFill>
                            <a:latin typeface="Cambria Math" charset="0"/>
                          </a:rPr>
                          <m:t>𝑑𝑒𝑔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6E7E6"/>
                    </a:solidFill>
                  </a:rPr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𝑆𝐼𝑀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𝑢𝑛𝑐𝑜𝑟𝑟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𝑖𝑟𝑟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NRLSSI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𝑖𝑟𝑟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26" y="5925593"/>
                <a:ext cx="2536400" cy="487569"/>
              </a:xfrm>
              <a:prstGeom prst="rect">
                <a:avLst/>
              </a:prstGeom>
              <a:blipFill rotWithShape="0">
                <a:blip r:embed="rId4"/>
                <a:stretch>
                  <a:fillRect l="-481" t="-55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rved Right Arrow 12"/>
          <p:cNvSpPr/>
          <p:nvPr/>
        </p:nvSpPr>
        <p:spPr>
          <a:xfrm>
            <a:off x="459138" y="5480447"/>
            <a:ext cx="573848" cy="8096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8626" y="304973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 1: Alter F function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8626" y="4783768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 2: Alter Kappa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66" y="1699832"/>
            <a:ext cx="4565951" cy="38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8" y="172821"/>
            <a:ext cx="8610600" cy="890435"/>
          </a:xfrm>
        </p:spPr>
        <p:txBody>
          <a:bodyPr/>
          <a:lstStyle/>
          <a:p>
            <a:pPr algn="ctr"/>
            <a:r>
              <a:rPr lang="en-US" dirty="0" smtClean="0"/>
              <a:t>Results : </a:t>
            </a:r>
            <a:r>
              <a:rPr lang="en-US" sz="2800" dirty="0" smtClean="0"/>
              <a:t>alter f function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5" r="14718" b="-1"/>
          <a:stretch/>
        </p:blipFill>
        <p:spPr>
          <a:xfrm>
            <a:off x="5842499" y="910855"/>
            <a:ext cx="5943102" cy="46186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1" y="978589"/>
            <a:ext cx="5063125" cy="4550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008" y="5695670"/>
            <a:ext cx="6545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600" dirty="0"/>
              <a:t>A negative f function indicates that: NRLSSI2 &lt; SIM irradiance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A positive f function indicates that: NRLSSI2 &gt; SIM irradiance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A f function of 0.0 indicates that: NRLSSI2 = SIM irradiance</a:t>
            </a:r>
          </a:p>
        </p:txBody>
      </p:sp>
    </p:spTree>
    <p:extLst>
      <p:ext uri="{BB962C8B-B14F-4D97-AF65-F5344CB8AC3E}">
        <p14:creationId xmlns:p14="http://schemas.microsoft.com/office/powerpoint/2010/main" val="9392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975"/>
            <a:ext cx="8610600" cy="806850"/>
          </a:xfrm>
        </p:spPr>
        <p:txBody>
          <a:bodyPr/>
          <a:lstStyle/>
          <a:p>
            <a:r>
              <a:rPr lang="en-US" dirty="0" smtClean="0"/>
              <a:t>F function graphs continued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1253907"/>
            <a:ext cx="5262515" cy="4221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00" y="1253906"/>
            <a:ext cx="6122568" cy="4221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579" y="5647948"/>
            <a:ext cx="7128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600" dirty="0"/>
              <a:t>A negative f function indicates that: NRLSSI2 &lt; SIM irradiance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A positive f function indicates that: NRLSSI2 &gt; SIM irradiance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A f function of 0.0 indicates that: NRLSSI2 = SIM irradiance</a:t>
            </a:r>
          </a:p>
        </p:txBody>
      </p:sp>
    </p:spTree>
    <p:extLst>
      <p:ext uri="{BB962C8B-B14F-4D97-AF65-F5344CB8AC3E}">
        <p14:creationId xmlns:p14="http://schemas.microsoft.com/office/powerpoint/2010/main" val="12188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730" y="60316"/>
            <a:ext cx="8610600" cy="1050980"/>
          </a:xfrm>
        </p:spPr>
        <p:txBody>
          <a:bodyPr/>
          <a:lstStyle/>
          <a:p>
            <a:pPr algn="ctr"/>
            <a:r>
              <a:rPr lang="en-US" dirty="0" smtClean="0"/>
              <a:t>results: </a:t>
            </a:r>
            <a:r>
              <a:rPr lang="en-US" sz="3200" dirty="0" smtClean="0"/>
              <a:t>Alter kappa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3" y="1111295"/>
            <a:ext cx="5609198" cy="445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10" y="1111295"/>
            <a:ext cx="5995447" cy="4459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740" y="5747781"/>
            <a:ext cx="70712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600" dirty="0"/>
              <a:t>A negative kappa indicates that: NRLSSI2 &lt; SIM irradiance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A positive kappa indicates that: NRLSSI2 &gt; SIM irradiance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A kappa of 0.0 indicates that: NRLSSI2 = SIM irradiance</a:t>
            </a:r>
          </a:p>
        </p:txBody>
      </p:sp>
    </p:spTree>
    <p:extLst>
      <p:ext uri="{BB962C8B-B14F-4D97-AF65-F5344CB8AC3E}">
        <p14:creationId xmlns:p14="http://schemas.microsoft.com/office/powerpoint/2010/main" val="16189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141" y="159066"/>
            <a:ext cx="8610600" cy="1293028"/>
          </a:xfrm>
        </p:spPr>
        <p:txBody>
          <a:bodyPr/>
          <a:lstStyle/>
          <a:p>
            <a:pPr algn="ctr"/>
            <a:r>
              <a:rPr lang="en-US" smtClean="0"/>
              <a:t>Kappa plots continued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7" y="1283941"/>
            <a:ext cx="5486399" cy="4414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9" b="1625"/>
          <a:stretch/>
        </p:blipFill>
        <p:spPr>
          <a:xfrm>
            <a:off x="355599" y="1283941"/>
            <a:ext cx="5917739" cy="4390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557" y="5807670"/>
            <a:ext cx="67328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600" dirty="0"/>
              <a:t>A negative kappa indicates that: NRLSSI2 &lt; SIM irradiance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A positive kappa indicates that: NRLSSI2 &gt; SIM irradiance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A kappa of 0.0 indicates that: NRLSSI2 = SIM irradiance</a:t>
            </a:r>
          </a:p>
        </p:txBody>
      </p:sp>
    </p:spTree>
    <p:extLst>
      <p:ext uri="{BB962C8B-B14F-4D97-AF65-F5344CB8AC3E}">
        <p14:creationId xmlns:p14="http://schemas.microsoft.com/office/powerpoint/2010/main" val="3825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11003</TotalTime>
  <Words>744</Words>
  <Application>Microsoft Macintosh PowerPoint</Application>
  <PresentationFormat>Widescreen</PresentationFormat>
  <Paragraphs>103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Century Gothic</vt:lpstr>
      <vt:lpstr>Mangal</vt:lpstr>
      <vt:lpstr>Arial</vt:lpstr>
      <vt:lpstr>Vapor Trail</vt:lpstr>
      <vt:lpstr>SOLAR SPECTRAL IRRADIANCE: measurements vs model BY: Bailey Donaldson – University of Colorado boulder MENTORS: LAURA SANDOVAL AND STEPHANE BELAND - lasp</vt:lpstr>
      <vt:lpstr>PowerPoint Presentation</vt:lpstr>
      <vt:lpstr>PowerPoint Presentation</vt:lpstr>
      <vt:lpstr>PowerPoint Presentation</vt:lpstr>
      <vt:lpstr>Methodology</vt:lpstr>
      <vt:lpstr>Results : alter f function</vt:lpstr>
      <vt:lpstr>F function graphs continued</vt:lpstr>
      <vt:lpstr>results: Alter kappa</vt:lpstr>
      <vt:lpstr>Kappa plots continued</vt:lpstr>
      <vt:lpstr>Prism degradation</vt:lpstr>
      <vt:lpstr>Accuracy of calculations</vt:lpstr>
      <vt:lpstr>Sources of error</vt:lpstr>
      <vt:lpstr>References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87</cp:revision>
  <dcterms:created xsi:type="dcterms:W3CDTF">2017-06-19T21:17:28Z</dcterms:created>
  <dcterms:modified xsi:type="dcterms:W3CDTF">2017-08-03T13:51:35Z</dcterms:modified>
</cp:coreProperties>
</file>