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4B378-CAF0-48B5-8FF9-2A61467F075D}" v="606" dt="2023-12-17T09:49:22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9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8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8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5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7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0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6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4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ebiyatciyim.com/mani-nedi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ebiyatciyim.com/turku-nedir-turkulerin-ozellikleri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8" name="Freeform: Shape 31">
            <a:extLst>
              <a:ext uri="{FF2B5EF4-FFF2-40B4-BE49-F238E27FC236}">
                <a16:creationId xmlns:a16="http://schemas.microsoft.com/office/drawing/2014/main" id="{AC5B9688-28B2-49CE-8BD3-0A5369AA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62888" y="-798159"/>
            <a:ext cx="5330951" cy="692727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33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457200" y="923925"/>
            <a:ext cx="4648200" cy="2390775"/>
          </a:xfrm>
        </p:spPr>
        <p:txBody>
          <a:bodyPr>
            <a:normAutofit/>
          </a:bodyPr>
          <a:lstStyle/>
          <a:p>
            <a:pPr algn="l"/>
            <a:r>
              <a:rPr lang="tr-TR" sz="4400" dirty="0">
                <a:ea typeface="+mj-lt"/>
                <a:cs typeface="+mj-lt"/>
              </a:rPr>
              <a:t>Anonim Halk Şiiri Nazım Türleri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762000" y="5381624"/>
            <a:ext cx="4572000" cy="714375"/>
          </a:xfrm>
        </p:spPr>
        <p:txBody>
          <a:bodyPr>
            <a:normAutofit/>
          </a:bodyPr>
          <a:lstStyle/>
          <a:p>
            <a:pPr algn="l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FBD3FF-80AD-4A5A-4FE5-671DDF13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66825"/>
            <a:ext cx="3590925" cy="1371600"/>
          </a:xfrm>
        </p:spPr>
        <p:txBody>
          <a:bodyPr>
            <a:normAutofit/>
          </a:bodyPr>
          <a:lstStyle/>
          <a:p>
            <a:r>
              <a:rPr lang="tr-TR" sz="4000" b="1" dirty="0">
                <a:latin typeface="Times New Roman"/>
                <a:cs typeface="Times New Roman"/>
              </a:rPr>
              <a:t>1) Mani</a:t>
            </a:r>
            <a:endParaRPr lang="tr-TR" sz="4000"/>
          </a:p>
          <a:p>
            <a:endParaRPr lang="tr-TR" sz="14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94A8C6-14C3-D9F2-6DFB-A318CA08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90725"/>
            <a:ext cx="10668000" cy="38180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Genellikle tek dörtlük halinde söylenip kendine özel “</a:t>
            </a:r>
            <a:r>
              <a:rPr lang="tr-TR" sz="1400" err="1">
                <a:solidFill>
                  <a:srgbClr val="333333"/>
                </a:solidFill>
                <a:latin typeface="Franklin Gothic"/>
                <a:cs typeface="Times New Roman"/>
              </a:rPr>
              <a:t>aaxa</a:t>
            </a:r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” şeklinde kafiye şeması bulunan; aşk, özlem ve ayrılık başta olmak üzere her konuda söylenebilen nazım şekline “</a:t>
            </a:r>
            <a:r>
              <a:rPr lang="tr-TR" sz="1400" b="1" i="1" dirty="0">
                <a:solidFill>
                  <a:schemeClr val="bg1"/>
                </a:solidFill>
                <a:latin typeface="Franklin Gothic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Mani</a:t>
            </a:r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” denir.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endParaRPr lang="tr-TR" sz="1400" dirty="0">
              <a:solidFill>
                <a:srgbClr val="333333"/>
              </a:solidFill>
              <a:latin typeface="Franklin Gothic"/>
              <a:cs typeface="Times New Roman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Manilerde halkın düşüncesinden, duygusundan, acılarından, dertlerinden, yaşamından ve kültüründen derin izler bulabiliriz.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endParaRPr lang="tr-TR" sz="1400" dirty="0">
              <a:solidFill>
                <a:srgbClr val="333333"/>
              </a:solidFill>
              <a:latin typeface="Franklin Gothic"/>
              <a:cs typeface="Times New Roman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r>
              <a:rPr lang="tr-TR" sz="1400" err="1">
                <a:solidFill>
                  <a:srgbClr val="333333"/>
                </a:solidFill>
                <a:latin typeface="Franklin Gothic"/>
                <a:cs typeface="Times New Roman"/>
              </a:rPr>
              <a:t>Mânide</a:t>
            </a:r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 ilk iki dize konuyla ilgisi olmayan </a:t>
            </a:r>
            <a:r>
              <a:rPr lang="tr-TR" sz="1400" u="sng" dirty="0">
                <a:solidFill>
                  <a:srgbClr val="333333"/>
                </a:solidFill>
                <a:latin typeface="Franklin Gothic"/>
                <a:cs typeface="Times New Roman"/>
              </a:rPr>
              <a:t>doldurma</a:t>
            </a:r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 dizelerdir. </a:t>
            </a:r>
            <a:r>
              <a:rPr lang="tr-TR" sz="1400" err="1">
                <a:solidFill>
                  <a:srgbClr val="333333"/>
                </a:solidFill>
                <a:latin typeface="Franklin Gothic"/>
                <a:cs typeface="Times New Roman"/>
              </a:rPr>
              <a:t>Mânici</a:t>
            </a:r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 asıl söylemek istediğini son dizede söyler.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endParaRPr lang="tr-TR" sz="1400" dirty="0">
              <a:solidFill>
                <a:srgbClr val="333333"/>
              </a:solidFill>
              <a:latin typeface="Franklin Gothic"/>
              <a:cs typeface="Times New Roman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Genellikle tek dörtlükten oluşur. Böyle bir genellemenin dışında dört dizeden fazla olan örnekleri de bulunmaktadır.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endParaRPr lang="tr-TR" sz="1400" dirty="0">
              <a:solidFill>
                <a:srgbClr val="333333"/>
              </a:solidFill>
              <a:latin typeface="Franklin Gothic"/>
              <a:cs typeface="Times New Roman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Manilerin “</a:t>
            </a:r>
            <a:r>
              <a:rPr lang="tr-TR" sz="1400" b="1" err="1">
                <a:solidFill>
                  <a:srgbClr val="333333"/>
                </a:solidFill>
                <a:latin typeface="Franklin Gothic"/>
                <a:cs typeface="Times New Roman"/>
              </a:rPr>
              <a:t>aaxa</a:t>
            </a:r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” olmak üzere kendine has bir kafiye şeması bulunur.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endParaRPr lang="tr-TR" sz="1400" dirty="0">
              <a:solidFill>
                <a:srgbClr val="333333"/>
              </a:solidFill>
              <a:latin typeface="Franklin Gothic"/>
              <a:cs typeface="Times New Roman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Hayatın her alanıyla ilgili söylenebilir, herhangi bir konu sınırlaması yoktur ancak maniler büyük bir çoğunlukla aşk konulu söylenir.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endParaRPr lang="tr-TR" sz="1400" dirty="0">
              <a:solidFill>
                <a:srgbClr val="333333"/>
              </a:solidFill>
              <a:latin typeface="Franklin Gothic"/>
              <a:cs typeface="Times New Roman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Kendilerine has özel bir ezgiyle okunurlar.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endParaRPr lang="tr-TR" sz="1400" dirty="0">
              <a:solidFill>
                <a:srgbClr val="333333"/>
              </a:solidFill>
              <a:latin typeface="Franklin Gothic"/>
              <a:cs typeface="Times New Roman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Bu şiirleri okuyan kişilere “</a:t>
            </a:r>
            <a:r>
              <a:rPr lang="tr-TR" sz="1400" i="1" u="sng" dirty="0">
                <a:solidFill>
                  <a:srgbClr val="333333"/>
                </a:solidFill>
                <a:latin typeface="Franklin Gothic"/>
                <a:cs typeface="Times New Roman"/>
              </a:rPr>
              <a:t>manici, mani yakıcı</a:t>
            </a:r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” gibi adlar verilir.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endParaRPr lang="tr-TR" sz="1400" dirty="0">
              <a:solidFill>
                <a:srgbClr val="333333"/>
              </a:solidFill>
              <a:latin typeface="Franklin Gothic"/>
              <a:cs typeface="Times New Roman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Şekillerine ve bazı özelliklerine göre çeşitli isimler alır.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endParaRPr lang="tr-TR" sz="1400" dirty="0">
              <a:solidFill>
                <a:srgbClr val="333333"/>
              </a:solidFill>
              <a:latin typeface="Franklin Gothic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052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54EAC0-F734-B7BC-C38F-9E8169D7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352425"/>
            <a:ext cx="10668000" cy="1524000"/>
          </a:xfrm>
        </p:spPr>
        <p:txBody>
          <a:bodyPr>
            <a:normAutofit/>
          </a:bodyPr>
          <a:lstStyle/>
          <a:p>
            <a:r>
              <a:rPr lang="tr-TR" sz="4000" b="1" dirty="0">
                <a:latin typeface="Times New Roman"/>
                <a:cs typeface="Times New Roman"/>
              </a:rPr>
              <a:t>-Mani Çeşitleri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74A0F5-4D73-FF65-C6EC-0600AD4A7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9725"/>
            <a:ext cx="10734675" cy="8081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/>
            <a:r>
              <a:rPr lang="tr-TR" sz="1400" b="1" dirty="0">
                <a:solidFill>
                  <a:schemeClr val="accent2"/>
                </a:solidFill>
                <a:latin typeface="avenir next lt pro"/>
                <a:cs typeface="Times New Roman"/>
              </a:rPr>
              <a:t>    Düz (Tam) Mani</a:t>
            </a:r>
          </a:p>
          <a:p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Bu nazım şeklinde akla gelen ilk çeşit düz manidir.</a:t>
            </a:r>
            <a:endParaRPr lang="tr-TR" sz="1400">
              <a:solidFill>
                <a:srgbClr val="FFFFFF">
                  <a:alpha val="70000"/>
                </a:srgbClr>
              </a:solidFill>
              <a:latin typeface="Franklin Gothic"/>
            </a:endParaRPr>
          </a:p>
          <a:p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Dört dizeden oluşur ve kafiye şeması klasik olarak “</a:t>
            </a:r>
            <a:r>
              <a:rPr lang="tr-TR" sz="1400" err="1">
                <a:solidFill>
                  <a:srgbClr val="333333"/>
                </a:solidFill>
                <a:latin typeface="Franklin Gothic"/>
                <a:cs typeface="Times New Roman"/>
              </a:rPr>
              <a:t>aaxa</a:t>
            </a:r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” şeklindedir.</a:t>
            </a:r>
            <a:endParaRPr lang="tr-TR" sz="1400">
              <a:solidFill>
                <a:srgbClr val="FFFFFF">
                  <a:alpha val="70000"/>
                </a:srgbClr>
              </a:solidFill>
              <a:latin typeface="Franklin Gothic"/>
            </a:endParaRPr>
          </a:p>
          <a:p>
            <a:r>
              <a:rPr lang="tr-TR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Ay doğar ayazlanır</a:t>
            </a:r>
            <a:br>
              <a:rPr lang="tr-TR" sz="1400" b="1" dirty="0">
                <a:latin typeface="Times New Roman"/>
                <a:cs typeface="Times New Roman"/>
              </a:rPr>
            </a:br>
            <a:r>
              <a:rPr lang="tr-TR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Gün doğar beyazlanır</a:t>
            </a:r>
            <a:br>
              <a:rPr lang="tr-TR" sz="1400" b="1" dirty="0">
                <a:latin typeface="Times New Roman"/>
                <a:cs typeface="Times New Roman"/>
              </a:rPr>
            </a:br>
            <a:r>
              <a:rPr lang="tr-TR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Mahmur gözlü sevdiğim</a:t>
            </a:r>
            <a:br>
              <a:rPr lang="tr-TR" sz="1400" b="1" dirty="0">
                <a:latin typeface="Times New Roman"/>
                <a:cs typeface="Times New Roman"/>
              </a:rPr>
            </a:br>
            <a:r>
              <a:rPr lang="tr-TR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Uyanmaya nazlanır</a:t>
            </a:r>
            <a:endParaRPr lang="tr-TR" sz="140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tr-TR" sz="1400" b="1" dirty="0">
                <a:solidFill>
                  <a:schemeClr val="accent2"/>
                </a:solidFill>
                <a:latin typeface="avenir next lt pro"/>
                <a:cs typeface="Times New Roman"/>
              </a:rPr>
              <a:t>Kesik (</a:t>
            </a:r>
            <a:r>
              <a:rPr lang="tr-TR" sz="1400" b="1" err="1">
                <a:solidFill>
                  <a:schemeClr val="accent2"/>
                </a:solidFill>
                <a:latin typeface="avenir next lt pro"/>
                <a:cs typeface="Times New Roman"/>
              </a:rPr>
              <a:t>Cinaslı</a:t>
            </a:r>
            <a:r>
              <a:rPr lang="tr-TR" sz="1400" b="1" dirty="0">
                <a:solidFill>
                  <a:schemeClr val="accent2"/>
                </a:solidFill>
                <a:latin typeface="avenir next lt pro"/>
                <a:cs typeface="Times New Roman"/>
              </a:rPr>
              <a:t>) Mani</a:t>
            </a:r>
            <a:endParaRPr lang="tr-TR" sz="1400">
              <a:solidFill>
                <a:schemeClr val="accent2"/>
              </a:solidFill>
              <a:latin typeface="avenir next lt pro"/>
            </a:endParaRPr>
          </a:p>
          <a:p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Yaygın olarak dört mısradan oluşan, ilk dizesi yedi heceden daha az ve </a:t>
            </a:r>
            <a:r>
              <a:rPr lang="tr-TR" sz="1400" err="1">
                <a:solidFill>
                  <a:srgbClr val="333333"/>
                </a:solidFill>
                <a:latin typeface="Franklin Gothic"/>
                <a:cs typeface="Times New Roman"/>
              </a:rPr>
              <a:t>cinaslı</a:t>
            </a:r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 kafiyelerin kullanıldığı manilere “</a:t>
            </a:r>
            <a:r>
              <a:rPr lang="tr-TR" sz="1400" err="1">
                <a:solidFill>
                  <a:srgbClr val="333333"/>
                </a:solidFill>
                <a:latin typeface="Franklin Gothic"/>
                <a:cs typeface="Times New Roman"/>
              </a:rPr>
              <a:t>cinaslı</a:t>
            </a:r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 </a:t>
            </a:r>
            <a:r>
              <a:rPr lang="tr-TR" sz="1400" err="1">
                <a:solidFill>
                  <a:srgbClr val="333333"/>
                </a:solidFill>
                <a:latin typeface="Franklin Gothic"/>
                <a:cs typeface="Times New Roman"/>
              </a:rPr>
              <a:t>mâni</a:t>
            </a:r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” veya “kesik </a:t>
            </a:r>
            <a:r>
              <a:rPr lang="tr-TR" sz="1400" err="1">
                <a:solidFill>
                  <a:srgbClr val="333333"/>
                </a:solidFill>
                <a:latin typeface="Franklin Gothic"/>
                <a:cs typeface="Times New Roman"/>
              </a:rPr>
              <a:t>mâni</a:t>
            </a:r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” adı verilmektedir.</a:t>
            </a:r>
            <a:endParaRPr lang="tr-TR" sz="1400">
              <a:solidFill>
                <a:srgbClr val="FFFFFF">
                  <a:alpha val="70000"/>
                </a:srgbClr>
              </a:solidFill>
              <a:latin typeface="Franklin Gothic"/>
            </a:endParaRPr>
          </a:p>
          <a:p>
            <a:r>
              <a:rPr lang="tr-TR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Yara sızlar</a:t>
            </a:r>
            <a:br>
              <a:rPr lang="tr-TR" sz="1400" b="1" dirty="0">
                <a:latin typeface="Times New Roman"/>
                <a:cs typeface="Times New Roman"/>
              </a:rPr>
            </a:br>
            <a:r>
              <a:rPr lang="tr-TR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Ok değmiş yara sızlar</a:t>
            </a:r>
            <a:br>
              <a:rPr lang="tr-TR" sz="1400" b="1" dirty="0">
                <a:latin typeface="Times New Roman"/>
                <a:cs typeface="Times New Roman"/>
              </a:rPr>
            </a:br>
            <a:r>
              <a:rPr lang="tr-TR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Yaralının hâlinden</a:t>
            </a:r>
            <a:br>
              <a:rPr lang="tr-TR" sz="1400" b="1" dirty="0">
                <a:latin typeface="Times New Roman"/>
                <a:cs typeface="Times New Roman"/>
              </a:rPr>
            </a:br>
            <a:r>
              <a:rPr lang="tr-TR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Ne bilsin yarasızlar</a:t>
            </a:r>
            <a:endParaRPr lang="tr-TR" sz="1400" b="1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/>
            <a:endParaRPr lang="tr-TR" sz="1200" b="1" dirty="0">
              <a:solidFill>
                <a:srgbClr val="9933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39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DCE36E-7BD4-5B86-0176-4A496517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47700"/>
            <a:ext cx="8420100" cy="942975"/>
          </a:xfrm>
        </p:spPr>
        <p:txBody>
          <a:bodyPr>
            <a:normAutofit/>
          </a:bodyPr>
          <a:lstStyle/>
          <a:p>
            <a:r>
              <a:rPr lang="tr-TR" sz="4000" b="1" dirty="0">
                <a:latin typeface="Times New Roman"/>
                <a:cs typeface="Times New Roman"/>
              </a:rPr>
              <a:t>-Mani Çeşitleri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84D2E7-1DE6-25CF-97BE-650164E25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1650"/>
            <a:ext cx="10668000" cy="38180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,Sans-Serif" panose="020B0604020202020204" pitchFamily="34" charset="0"/>
            </a:pPr>
            <a:r>
              <a:rPr lang="tr-TR" sz="1400" b="1" dirty="0">
                <a:solidFill>
                  <a:schemeClr val="accent2"/>
                </a:solidFill>
                <a:latin typeface="avenir next lt pro"/>
                <a:cs typeface="Times New Roman"/>
              </a:rPr>
              <a:t>Yedekli (Artık) Mani</a:t>
            </a:r>
          </a:p>
          <a:p>
            <a:pPr marL="285750" indent="-285750">
              <a:buFont typeface="Arial,Sans-Serif" panose="020B0604020202020204" pitchFamily="34" charset="0"/>
            </a:pPr>
            <a:r>
              <a:rPr lang="tr-TR" sz="1400" dirty="0">
                <a:solidFill>
                  <a:srgbClr val="333333"/>
                </a:solidFill>
                <a:latin typeface="Franklin Gothic"/>
                <a:cs typeface="Times New Roman"/>
              </a:rPr>
              <a:t>Dört veya beşten fazla dizeyle kurulan mânilere “yedekli mâni” veya “artık mâni” denir.</a:t>
            </a:r>
          </a:p>
          <a:p>
            <a:pPr marL="285750" indent="-285750">
              <a:buFont typeface="Arial,Sans-Serif" panose="020B0604020202020204" pitchFamily="34" charset="0"/>
            </a:pPr>
            <a:r>
              <a:rPr lang="tr-TR" sz="1400" b="1" dirty="0">
                <a:solidFill>
                  <a:srgbClr val="262626"/>
                </a:solidFill>
                <a:latin typeface="Times New Roman"/>
                <a:cs typeface="Times New Roman"/>
              </a:rPr>
              <a:t>Ağlarım çağlar gibi</a:t>
            </a:r>
            <a:br>
              <a:rPr lang="tr-TR" sz="1400" b="1" dirty="0">
                <a:latin typeface="Times New Roman"/>
                <a:cs typeface="Times New Roman"/>
              </a:rPr>
            </a:br>
            <a:r>
              <a:rPr lang="tr-TR" sz="1400" b="1" dirty="0">
                <a:solidFill>
                  <a:srgbClr val="262626"/>
                </a:solidFill>
                <a:latin typeface="Times New Roman"/>
                <a:cs typeface="Times New Roman"/>
              </a:rPr>
              <a:t>Derdim var dağlar gibi</a:t>
            </a:r>
            <a:br>
              <a:rPr lang="tr-TR" sz="1400" b="1" dirty="0">
                <a:latin typeface="Times New Roman"/>
                <a:cs typeface="Times New Roman"/>
              </a:rPr>
            </a:br>
            <a:r>
              <a:rPr lang="tr-TR" sz="1400" b="1" dirty="0">
                <a:solidFill>
                  <a:srgbClr val="262626"/>
                </a:solidFill>
                <a:latin typeface="Times New Roman"/>
                <a:cs typeface="Times New Roman"/>
              </a:rPr>
              <a:t>Ciğerden </a:t>
            </a:r>
            <a:r>
              <a:rPr lang="tr-TR" sz="1400" b="1" err="1">
                <a:solidFill>
                  <a:srgbClr val="262626"/>
                </a:solidFill>
                <a:latin typeface="Times New Roman"/>
                <a:cs typeface="Times New Roman"/>
              </a:rPr>
              <a:t>yâreliyim</a:t>
            </a:r>
            <a:br>
              <a:rPr lang="tr-TR" sz="1400" b="1" dirty="0">
                <a:latin typeface="Times New Roman"/>
                <a:cs typeface="Times New Roman"/>
              </a:rPr>
            </a:br>
            <a:r>
              <a:rPr lang="tr-TR" sz="1400" b="1" dirty="0">
                <a:solidFill>
                  <a:srgbClr val="262626"/>
                </a:solidFill>
                <a:latin typeface="Times New Roman"/>
                <a:cs typeface="Times New Roman"/>
              </a:rPr>
              <a:t>Gülerim sağlar gibi</a:t>
            </a:r>
            <a:br>
              <a:rPr lang="tr-TR" sz="1400" b="1" dirty="0">
                <a:latin typeface="Times New Roman"/>
                <a:cs typeface="Times New Roman"/>
              </a:rPr>
            </a:br>
            <a:r>
              <a:rPr lang="tr-TR" sz="1400" b="1" dirty="0">
                <a:solidFill>
                  <a:srgbClr val="262626"/>
                </a:solidFill>
                <a:latin typeface="Times New Roman"/>
                <a:cs typeface="Times New Roman"/>
              </a:rPr>
              <a:t>Her gelen bir gül ister</a:t>
            </a:r>
            <a:br>
              <a:rPr lang="tr-TR" sz="1400" b="1" dirty="0">
                <a:latin typeface="Times New Roman"/>
                <a:cs typeface="Times New Roman"/>
              </a:rPr>
            </a:br>
            <a:r>
              <a:rPr lang="tr-TR" sz="1400" b="1" dirty="0">
                <a:solidFill>
                  <a:srgbClr val="262626"/>
                </a:solidFill>
                <a:latin typeface="Times New Roman"/>
                <a:cs typeface="Times New Roman"/>
              </a:rPr>
              <a:t>Sahipsiz bağlar gibi</a:t>
            </a:r>
            <a:r>
              <a:rPr lang="tr-TR" sz="1400" i="1" dirty="0">
                <a:solidFill>
                  <a:srgbClr val="339966"/>
                </a:solidFill>
                <a:latin typeface="Times New Roman"/>
                <a:cs typeface="Times New Roman"/>
              </a:rPr>
              <a:t>.</a:t>
            </a:r>
            <a:endParaRPr lang="en-US" sz="1400">
              <a:solidFill>
                <a:srgbClr val="FFFFFF">
                  <a:alpha val="70000"/>
                </a:srgbClr>
              </a:solidFill>
              <a:latin typeface="Avenir Next LT Pro"/>
              <a:cs typeface="Times New Roman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n-US" sz="1400" b="1" dirty="0" err="1">
                <a:solidFill>
                  <a:schemeClr val="accent2"/>
                </a:solidFill>
              </a:rPr>
              <a:t>Deyiş</a:t>
            </a:r>
            <a:endParaRPr lang="en-US" sz="1400" b="1" u="sng">
              <a:solidFill>
                <a:srgbClr val="ECA855"/>
              </a:solidFill>
            </a:endParaRPr>
          </a:p>
          <a:p>
            <a:pPr marL="0" indent="0"/>
            <a:r>
              <a:rPr lang="en-US" sz="1400" dirty="0">
                <a:solidFill>
                  <a:srgbClr val="2C2F34"/>
                </a:solidFill>
                <a:latin typeface="Roboto Condensed"/>
                <a:ea typeface="Roboto Condensed"/>
                <a:cs typeface="Roboto Condensed"/>
              </a:rPr>
              <a:t>     </a:t>
            </a:r>
            <a:r>
              <a:rPr lang="en-US" sz="14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İki </a:t>
            </a:r>
            <a:r>
              <a:rPr lang="en-US" sz="1400" err="1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kişinin</a:t>
            </a:r>
            <a:r>
              <a:rPr lang="en-US" sz="14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 </a:t>
            </a:r>
            <a:r>
              <a:rPr lang="en-US" sz="1400" err="1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karşılıklı</a:t>
            </a:r>
            <a:r>
              <a:rPr lang="en-US" sz="14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 </a:t>
            </a:r>
            <a:r>
              <a:rPr lang="en-US" sz="1400" err="1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söylediği</a:t>
            </a:r>
            <a:r>
              <a:rPr lang="en-US" sz="14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 </a:t>
            </a:r>
            <a:r>
              <a:rPr lang="en-US" sz="1400" err="1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manilerdir</a:t>
            </a:r>
            <a:r>
              <a:rPr lang="en-US" sz="14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. Soru </a:t>
            </a:r>
            <a:r>
              <a:rPr lang="en-US" sz="1400" err="1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yanıt</a:t>
            </a:r>
            <a:r>
              <a:rPr lang="en-US" sz="14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 </a:t>
            </a:r>
            <a:r>
              <a:rPr lang="en-US" sz="1400" err="1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şeklinde</a:t>
            </a:r>
            <a:r>
              <a:rPr lang="en-US" sz="14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 </a:t>
            </a:r>
            <a:r>
              <a:rPr lang="en-US" sz="1400" err="1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düzenlenir</a:t>
            </a:r>
            <a:r>
              <a:rPr lang="en-US" sz="14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. Bir </a:t>
            </a:r>
            <a:r>
              <a:rPr lang="en-US" sz="1400" err="1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başka</a:t>
            </a:r>
            <a:r>
              <a:rPr lang="en-US" sz="14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 </a:t>
            </a:r>
            <a:r>
              <a:rPr lang="en-US" sz="1400" err="1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kişinin</a:t>
            </a:r>
            <a:r>
              <a:rPr lang="en-US" sz="14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 </a:t>
            </a:r>
            <a:r>
              <a:rPr lang="en-US" sz="1400" err="1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ağzındanmış</a:t>
            </a:r>
            <a:r>
              <a:rPr lang="en-US" sz="14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 </a:t>
            </a:r>
            <a:r>
              <a:rPr lang="en-US" sz="1400" err="1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gibi</a:t>
            </a:r>
            <a:r>
              <a:rPr lang="en-US" sz="14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 </a:t>
            </a:r>
            <a:r>
              <a:rPr lang="en-US" sz="1400" err="1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aktarıldığı</a:t>
            </a:r>
            <a:r>
              <a:rPr lang="en-US" sz="14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 </a:t>
            </a:r>
            <a:r>
              <a:rPr lang="en-US" sz="1400" err="1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şekilleri</a:t>
            </a:r>
            <a:r>
              <a:rPr lang="en-US" sz="14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 de </a:t>
            </a:r>
            <a:r>
              <a:rPr lang="en-US" sz="1400" err="1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vardır</a:t>
            </a:r>
            <a:r>
              <a:rPr lang="en-US" sz="14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.</a:t>
            </a:r>
          </a:p>
          <a:p>
            <a:pPr marL="0" indent="0"/>
            <a:r>
              <a:rPr lang="en-US" sz="1400" b="1" dirty="0">
                <a:solidFill>
                  <a:srgbClr val="2C2F34"/>
                </a:solidFill>
                <a:latin typeface="Roboto Condensed"/>
                <a:ea typeface="Roboto Condensed"/>
                <a:cs typeface="Roboto Condensed"/>
              </a:rPr>
              <a:t>       </a:t>
            </a:r>
            <a:r>
              <a:rPr lang="en-US" sz="1400" b="1" err="1">
                <a:solidFill>
                  <a:srgbClr val="2C2F34"/>
                </a:solidFill>
                <a:latin typeface="Roboto Condensed"/>
                <a:ea typeface="Roboto Condensed"/>
                <a:cs typeface="Roboto Condensed"/>
              </a:rPr>
              <a:t>Adilem</a:t>
            </a:r>
            <a:r>
              <a:rPr lang="en-US" sz="1400" b="1" dirty="0">
                <a:solidFill>
                  <a:srgbClr val="2C2F34"/>
                </a:solidFill>
                <a:latin typeface="Roboto Condensed"/>
                <a:ea typeface="Roboto Condensed"/>
                <a:cs typeface="Roboto Condensed"/>
              </a:rPr>
              <a:t> </a:t>
            </a:r>
            <a:r>
              <a:rPr lang="en-US" sz="1400" b="1" err="1">
                <a:solidFill>
                  <a:srgbClr val="2C2F34"/>
                </a:solidFill>
                <a:latin typeface="Roboto Condensed"/>
                <a:ea typeface="Roboto Condensed"/>
                <a:cs typeface="Roboto Condensed"/>
              </a:rPr>
              <a:t>sen</a:t>
            </a:r>
            <a:r>
              <a:rPr lang="en-US" sz="1400" b="1" dirty="0">
                <a:solidFill>
                  <a:srgbClr val="2C2F34"/>
                </a:solidFill>
                <a:latin typeface="Roboto Condensed"/>
                <a:ea typeface="Roboto Condensed"/>
                <a:cs typeface="Roboto Condensed"/>
              </a:rPr>
              <a:t> </a:t>
            </a:r>
            <a:r>
              <a:rPr lang="en-US" sz="1400" b="1" err="1">
                <a:solidFill>
                  <a:srgbClr val="2C2F34"/>
                </a:solidFill>
                <a:latin typeface="Roboto Condensed"/>
                <a:ea typeface="Roboto Condensed"/>
                <a:cs typeface="Roboto Condensed"/>
              </a:rPr>
              <a:t>naçarsın</a:t>
            </a:r>
            <a:br>
              <a:rPr lang="en-US" sz="1400" b="1" dirty="0">
                <a:latin typeface="Roboto Condensed"/>
                <a:ea typeface="Roboto Condensed"/>
                <a:cs typeface="Roboto Condensed"/>
              </a:rPr>
            </a:br>
            <a:r>
              <a:rPr lang="en-US" sz="1400" b="1" dirty="0">
                <a:solidFill>
                  <a:srgbClr val="2C2F34"/>
                </a:solidFill>
                <a:latin typeface="Roboto Condensed"/>
                <a:ea typeface="Roboto Condensed"/>
                <a:cs typeface="Roboto Condensed"/>
              </a:rPr>
              <a:t>       İnci </a:t>
            </a:r>
            <a:r>
              <a:rPr lang="en-US" sz="1400" b="1" err="1">
                <a:solidFill>
                  <a:srgbClr val="2C2F34"/>
                </a:solidFill>
                <a:latin typeface="Roboto Condensed"/>
                <a:ea typeface="Roboto Condensed"/>
                <a:cs typeface="Roboto Condensed"/>
              </a:rPr>
              <a:t>mercan</a:t>
            </a:r>
            <a:r>
              <a:rPr lang="en-US" sz="1400" b="1" dirty="0">
                <a:solidFill>
                  <a:srgbClr val="2C2F34"/>
                </a:solidFill>
                <a:latin typeface="Roboto Condensed"/>
                <a:ea typeface="Roboto Condensed"/>
                <a:cs typeface="Roboto Condensed"/>
              </a:rPr>
              <a:t> </a:t>
            </a:r>
            <a:r>
              <a:rPr lang="en-US" sz="1400" b="1" err="1">
                <a:solidFill>
                  <a:srgbClr val="2C2F34"/>
                </a:solidFill>
                <a:latin typeface="Roboto Condensed"/>
                <a:ea typeface="Roboto Condensed"/>
                <a:cs typeface="Roboto Condensed"/>
              </a:rPr>
              <a:t>saçarsın</a:t>
            </a:r>
            <a:br>
              <a:rPr lang="en-US" sz="1400" b="1" dirty="0">
                <a:latin typeface="Roboto Condensed"/>
                <a:ea typeface="Roboto Condensed"/>
                <a:cs typeface="Roboto Condensed"/>
              </a:rPr>
            </a:br>
            <a:r>
              <a:rPr lang="en-US" sz="1400" b="1" dirty="0">
                <a:solidFill>
                  <a:srgbClr val="2C2F34"/>
                </a:solidFill>
                <a:latin typeface="Roboto Condensed"/>
                <a:ea typeface="Roboto Condensed"/>
                <a:cs typeface="Roboto Condensed"/>
              </a:rPr>
              <a:t>       Dünya </a:t>
            </a:r>
            <a:r>
              <a:rPr lang="en-US" sz="1400" b="1" err="1">
                <a:solidFill>
                  <a:srgbClr val="2C2F34"/>
                </a:solidFill>
                <a:latin typeface="Roboto Condensed"/>
                <a:ea typeface="Roboto Condensed"/>
                <a:cs typeface="Roboto Condensed"/>
              </a:rPr>
              <a:t>deniz</a:t>
            </a:r>
            <a:r>
              <a:rPr lang="en-US" sz="1400" b="1" dirty="0">
                <a:solidFill>
                  <a:srgbClr val="2C2F34"/>
                </a:solidFill>
                <a:latin typeface="Roboto Condensed"/>
                <a:ea typeface="Roboto Condensed"/>
                <a:cs typeface="Roboto Condensed"/>
              </a:rPr>
              <a:t> </a:t>
            </a:r>
            <a:r>
              <a:rPr lang="en-US" sz="1400" b="1" err="1">
                <a:solidFill>
                  <a:srgbClr val="2C2F34"/>
                </a:solidFill>
                <a:latin typeface="Roboto Condensed"/>
                <a:ea typeface="Roboto Condensed"/>
                <a:cs typeface="Roboto Condensed"/>
              </a:rPr>
              <a:t>olanda</a:t>
            </a:r>
            <a:br>
              <a:rPr lang="en-US" sz="1400" b="1" dirty="0">
                <a:latin typeface="Roboto Condensed"/>
                <a:ea typeface="Roboto Condensed"/>
                <a:cs typeface="Roboto Condensed"/>
              </a:rPr>
            </a:br>
            <a:r>
              <a:rPr lang="en-US" sz="1400" b="1" dirty="0">
                <a:solidFill>
                  <a:srgbClr val="2C2F34"/>
                </a:solidFill>
                <a:latin typeface="Roboto Condensed"/>
                <a:ea typeface="Roboto Condensed"/>
                <a:cs typeface="Roboto Condensed"/>
              </a:rPr>
              <a:t>       </a:t>
            </a:r>
            <a:r>
              <a:rPr lang="en-US" sz="1400" b="1" err="1">
                <a:solidFill>
                  <a:srgbClr val="2C2F34"/>
                </a:solidFill>
                <a:latin typeface="Roboto Condensed"/>
                <a:ea typeface="Roboto Condensed"/>
                <a:cs typeface="Roboto Condensed"/>
              </a:rPr>
              <a:t>Gönlüm</a:t>
            </a:r>
            <a:r>
              <a:rPr lang="en-US" sz="1400" b="1" dirty="0">
                <a:solidFill>
                  <a:srgbClr val="2C2F34"/>
                </a:solidFill>
                <a:latin typeface="Roboto Condensed"/>
                <a:ea typeface="Roboto Condensed"/>
                <a:cs typeface="Roboto Condensed"/>
              </a:rPr>
              <a:t> </a:t>
            </a:r>
            <a:r>
              <a:rPr lang="en-US" sz="1400" b="1" err="1">
                <a:solidFill>
                  <a:srgbClr val="2C2F34"/>
                </a:solidFill>
                <a:latin typeface="Roboto Condensed"/>
                <a:ea typeface="Roboto Condensed"/>
                <a:cs typeface="Roboto Condensed"/>
              </a:rPr>
              <a:t>nere</a:t>
            </a:r>
            <a:r>
              <a:rPr lang="en-US" sz="1400" b="1" dirty="0">
                <a:solidFill>
                  <a:srgbClr val="2C2F34"/>
                </a:solidFill>
                <a:latin typeface="Roboto Condensed"/>
                <a:ea typeface="Roboto Condensed"/>
                <a:cs typeface="Roboto Condensed"/>
              </a:rPr>
              <a:t> </a:t>
            </a:r>
            <a:r>
              <a:rPr lang="en-US" sz="1400" b="1" err="1">
                <a:solidFill>
                  <a:srgbClr val="2C2F34"/>
                </a:solidFill>
                <a:latin typeface="Roboto Condensed"/>
                <a:ea typeface="Roboto Condensed"/>
                <a:cs typeface="Roboto Condensed"/>
              </a:rPr>
              <a:t>kaçarsın</a:t>
            </a:r>
            <a:endParaRPr lang="en-US" sz="1400" err="1">
              <a:solidFill>
                <a:srgbClr val="2C2F34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39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64898E-335F-B49C-E9BF-BDF9F8F8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285750"/>
            <a:ext cx="10668000" cy="1524000"/>
          </a:xfrm>
        </p:spPr>
        <p:txBody>
          <a:bodyPr>
            <a:normAutofit/>
          </a:bodyPr>
          <a:lstStyle/>
          <a:p>
            <a:r>
              <a:rPr lang="tr-TR" sz="4000" b="1" dirty="0">
                <a:latin typeface="Times New Roman"/>
                <a:cs typeface="Times New Roman"/>
              </a:rPr>
              <a:t>2)Türkü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74EC3F-F593-5F44-8658-76B7787E1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47750"/>
            <a:ext cx="10668000" cy="30179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tr-TR" sz="1600" b="1" dirty="0">
              <a:solidFill>
                <a:srgbClr val="FFFFFF">
                  <a:alpha val="70000"/>
                </a:srgbClr>
              </a:solidFill>
              <a:latin typeface="Franklin Gothic"/>
              <a:ea typeface="Roboto Condensed"/>
              <a:cs typeface="Times New Roman"/>
            </a:endParaRPr>
          </a:p>
          <a:p>
            <a:r>
              <a:rPr lang="tr-TR" sz="1600" dirty="0">
                <a:solidFill>
                  <a:srgbClr val="444444"/>
                </a:solidFill>
                <a:latin typeface="Franklin Gothic"/>
                <a:ea typeface="Roboto Condensed"/>
                <a:cs typeface="Times New Roman"/>
                <a:hlinkClick r:id="rId2"/>
              </a:rPr>
              <a:t>Türkü</a:t>
            </a:r>
            <a:r>
              <a:rPr lang="tr-TR" sz="1600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, bir müzik eşliğinde söylenen anonim halk edebiyatının nazım biçimidir.</a:t>
            </a:r>
            <a:endParaRPr lang="tr-TR" sz="1600">
              <a:solidFill>
                <a:srgbClr val="FFFFFF">
                  <a:alpha val="70000"/>
                </a:srgbClr>
              </a:solidFill>
              <a:latin typeface="Franklin Gothic"/>
            </a:endParaRPr>
          </a:p>
          <a:p>
            <a:r>
              <a:rPr lang="tr-TR" sz="1600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Türküler, yüzyıllar boyunca sözlü olarak nesilden </a:t>
            </a:r>
            <a:r>
              <a:rPr lang="tr-TR" sz="1600" err="1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nesile</a:t>
            </a:r>
            <a:r>
              <a:rPr lang="tr-TR" sz="1600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 aktarıldığı için zamanla kimin tarafından yazıldığı unutulmuş ve anonim hale bürünmüştür.</a:t>
            </a:r>
            <a:endParaRPr lang="tr-TR" sz="1600">
              <a:solidFill>
                <a:srgbClr val="FFFFFF">
                  <a:alpha val="70000"/>
                </a:srgbClr>
              </a:solidFill>
              <a:latin typeface="Franklin Gothic"/>
            </a:endParaRPr>
          </a:p>
          <a:p>
            <a:r>
              <a:rPr lang="tr-TR" sz="1600" b="1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Türküler iki bölümden oluşmaktadır:</a:t>
            </a:r>
            <a:endParaRPr lang="tr-TR" sz="1600">
              <a:solidFill>
                <a:srgbClr val="FFFFFF">
                  <a:alpha val="70000"/>
                </a:srgbClr>
              </a:solidFill>
              <a:latin typeface="Franklin Gothic"/>
            </a:endParaRPr>
          </a:p>
          <a:p>
            <a:r>
              <a:rPr lang="tr-TR" sz="1600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Türkülerde asıl sözlerin bulunduğu yer </a:t>
            </a:r>
            <a:r>
              <a:rPr lang="tr-TR" sz="1600" b="1" err="1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bend</a:t>
            </a:r>
            <a:r>
              <a:rPr lang="tr-TR" sz="1600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 bölümüdür. </a:t>
            </a:r>
            <a:r>
              <a:rPr lang="tr-TR" sz="1600" err="1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Bendleri</a:t>
            </a:r>
            <a:r>
              <a:rPr lang="tr-TR" sz="1600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 birbirine bağlayan ise </a:t>
            </a:r>
            <a:r>
              <a:rPr lang="tr-TR" sz="1600" b="1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kavuştak</a:t>
            </a:r>
            <a:r>
              <a:rPr lang="tr-TR" sz="1600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 olarak adlandırılan nakarat bölümüdür.</a:t>
            </a:r>
            <a:endParaRPr lang="tr-TR" sz="1600">
              <a:solidFill>
                <a:srgbClr val="FFFFFF">
                  <a:alpha val="70000"/>
                </a:srgbClr>
              </a:solidFill>
              <a:latin typeface="Franklin Gothic"/>
            </a:endParaRPr>
          </a:p>
          <a:p>
            <a:r>
              <a:rPr lang="tr-TR" sz="1600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Türküler her konuda yazılabilir: </a:t>
            </a:r>
            <a:r>
              <a:rPr lang="tr-TR" sz="1600" i="1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aşk, ayrılık, ölüm, tabiat gibi…</a:t>
            </a:r>
            <a:endParaRPr lang="tr-TR" sz="1600">
              <a:solidFill>
                <a:srgbClr val="FFFFFF">
                  <a:alpha val="70000"/>
                </a:srgbClr>
              </a:solidFill>
              <a:latin typeface="Franklin Gothic"/>
            </a:endParaRPr>
          </a:p>
          <a:p>
            <a:r>
              <a:rPr lang="tr-TR" sz="1600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Türküler daha çok hece ölçüsünün 7,8 ve 11’li kalıplarıyla söylenmişlerdir.</a:t>
            </a:r>
            <a:endParaRPr lang="tr-TR" sz="1600">
              <a:solidFill>
                <a:srgbClr val="FFFFFF">
                  <a:alpha val="70000"/>
                </a:srgbClr>
              </a:solidFill>
              <a:latin typeface="Franklin Gothic"/>
            </a:endParaRPr>
          </a:p>
          <a:p>
            <a:r>
              <a:rPr lang="tr-TR" sz="1600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Türkülerin son dizesindeki kavuştak bölümü her dörtlük sonunda aynen tekrar tekrar eder.</a:t>
            </a:r>
            <a:endParaRPr lang="tr-TR" sz="1600">
              <a:solidFill>
                <a:srgbClr val="FFFFFF">
                  <a:alpha val="70000"/>
                </a:srgbClr>
              </a:solidFill>
              <a:latin typeface="Franklin Gothic"/>
            </a:endParaRPr>
          </a:p>
          <a:p>
            <a:r>
              <a:rPr lang="tr-TR" sz="1600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“</a:t>
            </a:r>
            <a:r>
              <a:rPr lang="tr-TR" sz="1600" err="1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aaab</a:t>
            </a:r>
            <a:r>
              <a:rPr lang="tr-TR" sz="1600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 </a:t>
            </a:r>
            <a:r>
              <a:rPr lang="tr-TR" sz="1600" err="1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cccb</a:t>
            </a:r>
            <a:r>
              <a:rPr lang="tr-TR" sz="1600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 </a:t>
            </a:r>
            <a:r>
              <a:rPr lang="tr-TR" sz="1600" err="1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dddb</a:t>
            </a:r>
            <a:r>
              <a:rPr lang="tr-TR" sz="1600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” ya da “</a:t>
            </a:r>
            <a:r>
              <a:rPr lang="tr-TR" sz="1600" err="1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aaabb</a:t>
            </a:r>
            <a:r>
              <a:rPr lang="tr-TR" sz="1600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 </a:t>
            </a:r>
            <a:r>
              <a:rPr lang="tr-TR" sz="1600" err="1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cccbb</a:t>
            </a:r>
            <a:r>
              <a:rPr lang="tr-TR" sz="1600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 </a:t>
            </a:r>
            <a:r>
              <a:rPr lang="tr-TR" sz="1600" err="1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dddbb</a:t>
            </a:r>
            <a:r>
              <a:rPr lang="tr-TR" sz="1600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” şeklinde kafiyelenirler.</a:t>
            </a:r>
            <a:endParaRPr lang="tr-TR" sz="1600">
              <a:solidFill>
                <a:srgbClr val="FFFFFF">
                  <a:alpha val="70000"/>
                </a:srgbClr>
              </a:solidFill>
              <a:latin typeface="Franklin Gothic"/>
            </a:endParaRPr>
          </a:p>
          <a:p>
            <a:r>
              <a:rPr lang="tr-TR" sz="1600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Türkülerin kendilerine özgü özel bir ezgileri vardır.</a:t>
            </a:r>
            <a:endParaRPr lang="tr-TR" sz="1600">
              <a:solidFill>
                <a:srgbClr val="FFFFFF">
                  <a:alpha val="70000"/>
                </a:srgbClr>
              </a:solidFill>
              <a:latin typeface="Franklin Gothic"/>
            </a:endParaRPr>
          </a:p>
          <a:p>
            <a:r>
              <a:rPr lang="tr-TR" sz="1600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Türküler bölgelere göre farklı isimler alabilir.</a:t>
            </a:r>
            <a:endParaRPr lang="tr-TR" sz="1600">
              <a:solidFill>
                <a:srgbClr val="FFFFFF">
                  <a:alpha val="70000"/>
                </a:srgbClr>
              </a:solidFill>
              <a:latin typeface="Franklin Gothic"/>
            </a:endParaRPr>
          </a:p>
          <a:p>
            <a:r>
              <a:rPr lang="tr-TR" sz="1600" dirty="0">
                <a:solidFill>
                  <a:srgbClr val="333333"/>
                </a:solidFill>
                <a:latin typeface="Franklin Gothic"/>
                <a:ea typeface="Roboto Condensed"/>
                <a:cs typeface="Times New Roman"/>
              </a:rPr>
              <a:t>Türkülerin divan edebiyatındaki karşılığı "şarkı" nazım biçimidir.</a:t>
            </a:r>
            <a:endParaRPr lang="tr-TR" sz="1600">
              <a:solidFill>
                <a:srgbClr val="333333"/>
              </a:solidFill>
              <a:latin typeface="Franklin Gothic"/>
              <a:cs typeface="Times New Roman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8463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40610C-574A-31C8-15BE-BA207181D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1475"/>
            <a:ext cx="10668000" cy="1524000"/>
          </a:xfrm>
        </p:spPr>
        <p:txBody>
          <a:bodyPr>
            <a:normAutofit/>
          </a:bodyPr>
          <a:lstStyle/>
          <a:p>
            <a:r>
              <a:rPr lang="tr-TR" sz="4000" b="1" dirty="0">
                <a:latin typeface="Times New Roman"/>
                <a:cs typeface="Times New Roman"/>
              </a:rPr>
              <a:t>3)Ağıt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3C8C7E-4AFC-EB10-663A-2A26DB3CF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14500"/>
            <a:ext cx="10668000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Franklin Gothic"/>
                <a:ea typeface="Roboto Condensed"/>
                <a:cs typeface="Roboto Condensed"/>
              </a:rPr>
              <a:t>İslamiyet öncesinde “</a:t>
            </a:r>
            <a:r>
              <a:rPr lang="tr-TR" sz="1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Franklin Gothic"/>
                <a:ea typeface="Roboto Condensed"/>
                <a:cs typeface="Roboto Condensed"/>
              </a:rPr>
              <a:t>sagu</a:t>
            </a:r>
            <a:r>
              <a:rPr lang="tr-T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Franklin Gothic"/>
                <a:ea typeface="Roboto Condensed"/>
                <a:cs typeface="Roboto Condensed"/>
              </a:rPr>
              <a:t>” olarak adlandırılan ölüm konulu şiirler, İslamiyet’ten sonra “</a:t>
            </a:r>
            <a:r>
              <a:rPr lang="tr-TR" sz="1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Franklin Gothic"/>
                <a:ea typeface="Roboto Condensed"/>
                <a:cs typeface="Roboto Condensed"/>
              </a:rPr>
              <a:t>ağıt</a:t>
            </a:r>
            <a:r>
              <a:rPr lang="tr-T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Franklin Gothic"/>
                <a:ea typeface="Roboto Condensed"/>
                <a:cs typeface="Roboto Condensed"/>
              </a:rPr>
              <a:t>” ve “</a:t>
            </a:r>
            <a:r>
              <a:rPr lang="tr-TR" sz="1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Franklin Gothic"/>
                <a:ea typeface="Roboto Condensed"/>
                <a:cs typeface="Roboto Condensed"/>
              </a:rPr>
              <a:t>mersiye</a:t>
            </a:r>
            <a:r>
              <a:rPr lang="tr-T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Franklin Gothic"/>
                <a:ea typeface="Roboto Condensed"/>
                <a:cs typeface="Roboto Condensed"/>
              </a:rPr>
              <a:t>” olarak adlandırılmaktadır.</a:t>
            </a:r>
          </a:p>
          <a:p>
            <a:r>
              <a:rPr lang="tr-T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Franklin Gothic"/>
                <a:ea typeface="Roboto Condensed"/>
                <a:cs typeface="Roboto Condensed"/>
              </a:rPr>
              <a:t>Anonim halk şiirindeki “ağıt” türü, Türklerdeki ağıt yakma geleneğiyle yakından ilintilidir.</a:t>
            </a:r>
          </a:p>
          <a:p>
            <a:r>
              <a:rPr lang="tr-T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Franklin Gothic"/>
                <a:ea typeface="Roboto Condensed"/>
                <a:cs typeface="Roboto Condensed"/>
              </a:rPr>
              <a:t>Ölüm sonrasında ölen kişinin iyi niteliklerini öne çıkaran ve onun ölümüne duyulan üzüntüyü dile getiren şiirlerdir.</a:t>
            </a:r>
          </a:p>
          <a:p>
            <a:r>
              <a:rPr lang="tr-T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Franklin Gothic"/>
                <a:ea typeface="+mn-lt"/>
                <a:cs typeface="+mn-lt"/>
              </a:rPr>
              <a:t>"</a:t>
            </a:r>
            <a:r>
              <a:rPr lang="tr-TR" sz="1600" err="1">
                <a:solidFill>
                  <a:schemeClr val="bg1">
                    <a:lumMod val="85000"/>
                    <a:lumOff val="15000"/>
                  </a:schemeClr>
                </a:solidFill>
                <a:latin typeface="Franklin Gothic"/>
                <a:ea typeface="+mn-lt"/>
                <a:cs typeface="+mn-lt"/>
              </a:rPr>
              <a:t>abab</a:t>
            </a:r>
            <a:r>
              <a:rPr lang="tr-T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Franklin Gothic"/>
                <a:ea typeface="+mn-lt"/>
                <a:cs typeface="+mn-lt"/>
              </a:rPr>
              <a:t> – </a:t>
            </a:r>
            <a:r>
              <a:rPr lang="tr-TR" sz="1600" err="1">
                <a:solidFill>
                  <a:schemeClr val="bg1">
                    <a:lumMod val="85000"/>
                    <a:lumOff val="15000"/>
                  </a:schemeClr>
                </a:solidFill>
                <a:latin typeface="Franklin Gothic"/>
                <a:ea typeface="+mn-lt"/>
                <a:cs typeface="+mn-lt"/>
              </a:rPr>
              <a:t>cccb</a:t>
            </a:r>
            <a:r>
              <a:rPr lang="tr-T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Franklin Gothic"/>
                <a:ea typeface="+mn-lt"/>
                <a:cs typeface="+mn-lt"/>
              </a:rPr>
              <a:t> – </a:t>
            </a:r>
            <a:r>
              <a:rPr lang="tr-TR" sz="1600" err="1">
                <a:solidFill>
                  <a:schemeClr val="bg1">
                    <a:lumMod val="85000"/>
                    <a:lumOff val="15000"/>
                  </a:schemeClr>
                </a:solidFill>
                <a:latin typeface="Franklin Gothic"/>
                <a:ea typeface="+mn-lt"/>
                <a:cs typeface="+mn-lt"/>
              </a:rPr>
              <a:t>dddb</a:t>
            </a:r>
            <a:r>
              <a:rPr lang="tr-T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Franklin Gothic"/>
                <a:ea typeface="+mn-lt"/>
                <a:cs typeface="+mn-lt"/>
              </a:rPr>
              <a:t>" şeklinde kafiye düzeni vardır.</a:t>
            </a:r>
          </a:p>
          <a:p>
            <a:r>
              <a:rPr lang="tr-T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Franklin Gothic"/>
                <a:ea typeface="+mn-lt"/>
                <a:cs typeface="+mn-lt"/>
              </a:rPr>
              <a:t>Dörtlüklerden oluşur.</a:t>
            </a:r>
          </a:p>
          <a:p>
            <a:r>
              <a:rPr lang="tr-T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Franklin Gothic"/>
                <a:ea typeface="+mn-lt"/>
                <a:cs typeface="+mn-lt"/>
              </a:rPr>
              <a:t>Uzun veya kırık hava adı verilen ezgilerle söylenir.</a:t>
            </a:r>
            <a:endParaRPr lang="tr-TR" sz="1600">
              <a:solidFill>
                <a:schemeClr val="bg1">
                  <a:lumMod val="85000"/>
                  <a:lumOff val="15000"/>
                </a:schemeClr>
              </a:solidFill>
              <a:latin typeface="Franklin Gothic"/>
              <a:ea typeface="Roboto Condensed"/>
              <a:cs typeface="Roboto Condensed"/>
            </a:endParaRPr>
          </a:p>
          <a:p>
            <a:r>
              <a:rPr lang="tr-TR" sz="16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Ağıt söylemeye </a:t>
            </a:r>
            <a:r>
              <a:rPr lang="tr-TR" sz="1600" b="1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ağıt yakma</a:t>
            </a:r>
            <a:r>
              <a:rPr lang="tr-TR" sz="16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, ağıt söyleyenlere ise </a:t>
            </a:r>
            <a:r>
              <a:rPr lang="tr-TR" sz="1600" b="1" err="1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ağıtçı</a:t>
            </a:r>
            <a:r>
              <a:rPr lang="tr-TR" sz="16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 denilmektedir.</a:t>
            </a:r>
          </a:p>
          <a:p>
            <a:r>
              <a:rPr lang="tr-TR" sz="1600" err="1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Türkçe’de</a:t>
            </a:r>
            <a:r>
              <a:rPr lang="tr-TR" sz="16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 7, 8 ve 10 heceli ağıtlar yaygındır. En çok rastlanılanı 8 hecelilerdir.</a:t>
            </a:r>
          </a:p>
          <a:p>
            <a:endParaRPr lang="tr-TR" sz="1400" dirty="0">
              <a:solidFill>
                <a:srgbClr val="262626"/>
              </a:solidFill>
              <a:latin typeface="Times New Roman"/>
              <a:ea typeface="Roboto Condensed"/>
              <a:cs typeface="Roboto Condensed"/>
            </a:endParaRPr>
          </a:p>
          <a:p>
            <a:endParaRPr lang="tr-TR" sz="1400" dirty="0">
              <a:solidFill>
                <a:srgbClr val="202122"/>
              </a:solidFill>
              <a:latin typeface="Times New Roman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4910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B8ED45-86C1-794C-5638-6ADE05EE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90500"/>
            <a:ext cx="10668000" cy="1524000"/>
          </a:xfrm>
        </p:spPr>
        <p:txBody>
          <a:bodyPr>
            <a:normAutofit/>
          </a:bodyPr>
          <a:lstStyle/>
          <a:p>
            <a:r>
              <a:rPr lang="tr-TR" sz="4000" b="1" dirty="0">
                <a:latin typeface="Times New Roman"/>
                <a:cs typeface="Times New Roman"/>
              </a:rPr>
              <a:t>4) Ninni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993950-445C-0737-33D2-4D57CC77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552575"/>
            <a:ext cx="10668000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16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Çocuğun uyumasının sağlanması ya da ağlamasının durması için, sade bir dille ve hece ölçüsüne göre ezgili olarak söylenen şiirlerdir.</a:t>
            </a:r>
            <a:endParaRPr lang="tr-TR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tr-TR" sz="16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Ninni, </a:t>
            </a:r>
            <a:r>
              <a:rPr lang="tr-TR" sz="1600" dirty="0" err="1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Divanü</a:t>
            </a:r>
            <a:r>
              <a:rPr lang="tr-TR" sz="16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 </a:t>
            </a:r>
            <a:r>
              <a:rPr lang="tr-TR" sz="1600" dirty="0" err="1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Lügati't</a:t>
            </a:r>
            <a:r>
              <a:rPr lang="tr-TR" sz="16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 </a:t>
            </a:r>
            <a:r>
              <a:rPr lang="tr-TR" sz="1600" dirty="0" err="1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Türk‘de</a:t>
            </a:r>
            <a:r>
              <a:rPr lang="tr-TR" sz="16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 “</a:t>
            </a:r>
            <a:r>
              <a:rPr lang="tr-TR" sz="1600" b="1" dirty="0" err="1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balubalu</a:t>
            </a:r>
            <a:r>
              <a:rPr lang="tr-TR" sz="16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” diye adlandırılmıştır.</a:t>
            </a:r>
            <a:endParaRPr lang="tr-TR" dirty="0"/>
          </a:p>
          <a:p>
            <a:r>
              <a:rPr lang="tr-TR" sz="16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Ninnilerin pek çoğu mani nazım şekliyle, yani yedi heceli ve </a:t>
            </a:r>
            <a:r>
              <a:rPr lang="tr-TR" sz="1600" dirty="0" err="1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aaxa</a:t>
            </a:r>
            <a:r>
              <a:rPr lang="tr-TR" sz="16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 şeklindeki bir kafiye örgüsüyle söylenir.</a:t>
            </a:r>
          </a:p>
          <a:p>
            <a:r>
              <a:rPr lang="tr-TR" sz="16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Mani ve koşma nazım şeklinin dışında iki dizeden başlayıp on sekiz dizeye kadar uzayabilen şekillerde söylenmiş ninnilerde vardır. Dörtlüklerden oluşur.</a:t>
            </a:r>
          </a:p>
          <a:p>
            <a:r>
              <a:rPr lang="tr-TR" sz="16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Ninnilerin belli bir konusu yoktur. </a:t>
            </a:r>
          </a:p>
          <a:p>
            <a:r>
              <a:rPr lang="tr-TR" sz="1600" dirty="0">
                <a:solidFill>
                  <a:srgbClr val="2C2F34"/>
                </a:solidFill>
                <a:latin typeface="Franklin Gothic"/>
                <a:ea typeface="Roboto Condensed"/>
                <a:cs typeface="Roboto Condensed"/>
              </a:rPr>
              <a:t>Ninniler, ezgili bir şekilde söylenir, ancak bu ezgilerin bir standardı yoktur. Ninniyi söyleyen her kişi kendine göre bir ezgi belirleyebilir. Burada amaç, şiire müzikalite katmaktır.</a:t>
            </a:r>
          </a:p>
        </p:txBody>
      </p:sp>
    </p:spTree>
    <p:extLst>
      <p:ext uri="{BB962C8B-B14F-4D97-AF65-F5344CB8AC3E}">
        <p14:creationId xmlns:p14="http://schemas.microsoft.com/office/powerpoint/2010/main" val="80410252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PebbleVTI</vt:lpstr>
      <vt:lpstr>Anonim Halk Şiiri Nazım Türleri</vt:lpstr>
      <vt:lpstr>1) Mani  </vt:lpstr>
      <vt:lpstr>-Mani Çeşitleri</vt:lpstr>
      <vt:lpstr>-Mani Çeşitleri</vt:lpstr>
      <vt:lpstr>2)Türkü</vt:lpstr>
      <vt:lpstr>3)Ağıt</vt:lpstr>
      <vt:lpstr>4) Ninni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228</cp:revision>
  <dcterms:created xsi:type="dcterms:W3CDTF">2023-12-17T09:04:28Z</dcterms:created>
  <dcterms:modified xsi:type="dcterms:W3CDTF">2023-12-17T09:49:34Z</dcterms:modified>
</cp:coreProperties>
</file>