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  <p:sldMasterId id="2147483682" r:id="rId3"/>
    <p:sldMasterId id="2147483683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3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465fc9dd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56465fc9dd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7dafc95f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7dafc95f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107dcd6b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107dcd6b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7dafc95f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7dafc95f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7e09a06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7e09a06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7e09a062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7e09a062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7e09a062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7e09a062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6465fc9dd_2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56465fc9dd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6465fc9dd_2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56465fc9dd_2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465fc9dd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56465fc9dd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465fc9dd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6465fc9dd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465fc9dd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56465fc9dd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e09a062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7e09a062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7dafc95f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7dafc95f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7e09a062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7e09a062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7e09a062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7e09a0626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574ada2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574ada2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611412" y="1773085"/>
            <a:ext cx="4176612" cy="108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2"/>
          </p:nvPr>
        </p:nvSpPr>
        <p:spPr>
          <a:xfrm>
            <a:off x="611412" y="2925212"/>
            <a:ext cx="4176612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2915816" y="915566"/>
            <a:ext cx="3312368" cy="3312368"/>
          </a:xfrm>
          <a:prstGeom prst="ellipse">
            <a:avLst/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2915816" y="2113414"/>
            <a:ext cx="3312368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2915668" y="2689478"/>
            <a:ext cx="331236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bg>
      <p:bgPr>
        <a:solidFill>
          <a:schemeClr val="accen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0" y="1234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0" y="1234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>
            <a:spLocks noGrp="1"/>
          </p:cNvSpPr>
          <p:nvPr>
            <p:ph type="title"/>
          </p:nvPr>
        </p:nvSpPr>
        <p:spPr>
          <a:xfrm>
            <a:off x="0" y="150132"/>
            <a:ext cx="9144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20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0" y="754036"/>
            <a:ext cx="9144000" cy="31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2051720" y="123479"/>
            <a:ext cx="709228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>
            <a:off x="0" y="1234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Welcome Slide Layout">
  <p:cSld name="1_Welcom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2915520" y="2113414"/>
            <a:ext cx="3312368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2"/>
          </p:nvPr>
        </p:nvSpPr>
        <p:spPr>
          <a:xfrm>
            <a:off x="2915520" y="2689478"/>
            <a:ext cx="331266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>
            <a:spLocks noGrp="1"/>
          </p:cNvSpPr>
          <p:nvPr>
            <p:ph type="pic" idx="2"/>
          </p:nvPr>
        </p:nvSpPr>
        <p:spPr>
          <a:xfrm>
            <a:off x="6840432" y="1455606"/>
            <a:ext cx="1620000" cy="1620000"/>
          </a:xfrm>
          <a:prstGeom prst="ellipse">
            <a:avLst/>
          </a:prstGeom>
          <a:solidFill>
            <a:srgbClr val="F2F2F2"/>
          </a:solidFill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3"/>
          </p:nvPr>
        </p:nvSpPr>
        <p:spPr>
          <a:xfrm>
            <a:off x="683568" y="1455606"/>
            <a:ext cx="1620000" cy="1620000"/>
          </a:xfrm>
          <a:prstGeom prst="ellipse">
            <a:avLst/>
          </a:prstGeom>
          <a:solidFill>
            <a:srgbClr val="F2F2F2"/>
          </a:solidFill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>
            <a:spLocks noGrp="1"/>
          </p:cNvSpPr>
          <p:nvPr>
            <p:ph type="pic" idx="4"/>
          </p:nvPr>
        </p:nvSpPr>
        <p:spPr>
          <a:xfrm>
            <a:off x="2042784" y="1365606"/>
            <a:ext cx="1800000" cy="1800000"/>
          </a:xfrm>
          <a:prstGeom prst="ellipse">
            <a:avLst/>
          </a:prstGeom>
          <a:solidFill>
            <a:srgbClr val="F2F2F2"/>
          </a:solidFill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4"/>
          <p:cNvSpPr>
            <a:spLocks noGrp="1"/>
          </p:cNvSpPr>
          <p:nvPr>
            <p:ph type="pic" idx="5"/>
          </p:nvPr>
        </p:nvSpPr>
        <p:spPr>
          <a:xfrm>
            <a:off x="5301216" y="1365606"/>
            <a:ext cx="1800000" cy="1800000"/>
          </a:xfrm>
          <a:prstGeom prst="ellipse">
            <a:avLst/>
          </a:prstGeom>
          <a:solidFill>
            <a:srgbClr val="F2F2F2"/>
          </a:solidFill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6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4"/>
          <p:cNvSpPr>
            <a:spLocks noGrp="1"/>
          </p:cNvSpPr>
          <p:nvPr>
            <p:ph type="pic" idx="7"/>
          </p:nvPr>
        </p:nvSpPr>
        <p:spPr>
          <a:xfrm>
            <a:off x="3582000" y="1275606"/>
            <a:ext cx="1980000" cy="1980000"/>
          </a:xfrm>
          <a:prstGeom prst="ellipse">
            <a:avLst/>
          </a:prstGeom>
          <a:solidFill>
            <a:srgbClr val="F2F2F2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0" name="Google Shape;90;p25" descr="D:\Fullppt\005-PNG이미지\노트북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57041" y="1313861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5"/>
          <p:cNvSpPr>
            <a:spLocks noGrp="1"/>
          </p:cNvSpPr>
          <p:nvPr>
            <p:ph type="pic" idx="3"/>
          </p:nvPr>
        </p:nvSpPr>
        <p:spPr>
          <a:xfrm>
            <a:off x="981899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/>
          <p:nvPr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6" name="Google Shape;96;p26" descr="D:\Fullppt\PNG이미지\핸드폰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5225" y="1079006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6"/>
          <p:cNvSpPr>
            <a:spLocks noGrp="1"/>
          </p:cNvSpPr>
          <p:nvPr>
            <p:ph type="pic" idx="3"/>
          </p:nvPr>
        </p:nvSpPr>
        <p:spPr>
          <a:xfrm>
            <a:off x="3566329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>
            <a:spLocks noGrp="1"/>
          </p:cNvSpPr>
          <p:nvPr>
            <p:ph type="pic" idx="2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>
            <a:spLocks noGrp="1"/>
          </p:cNvSpPr>
          <p:nvPr>
            <p:ph type="pic" idx="2"/>
          </p:nvPr>
        </p:nvSpPr>
        <p:spPr>
          <a:xfrm>
            <a:off x="683568" y="427547"/>
            <a:ext cx="3528311" cy="42884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9"/>
          <p:cNvSpPr>
            <a:spLocks noGrp="1"/>
          </p:cNvSpPr>
          <p:nvPr>
            <p:ph type="pic" idx="3"/>
          </p:nvPr>
        </p:nvSpPr>
        <p:spPr>
          <a:xfrm>
            <a:off x="0" y="1435524"/>
            <a:ext cx="3042000" cy="22802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9"/>
          <p:cNvSpPr>
            <a:spLocks noGrp="1"/>
          </p:cNvSpPr>
          <p:nvPr>
            <p:ph type="pic" idx="4"/>
          </p:nvPr>
        </p:nvSpPr>
        <p:spPr>
          <a:xfrm>
            <a:off x="3042000" y="1435524"/>
            <a:ext cx="3051000" cy="22802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9"/>
          <p:cNvSpPr>
            <a:spLocks noGrp="1"/>
          </p:cNvSpPr>
          <p:nvPr>
            <p:ph type="pic" idx="5"/>
          </p:nvPr>
        </p:nvSpPr>
        <p:spPr>
          <a:xfrm>
            <a:off x="6093000" y="1435524"/>
            <a:ext cx="3051000" cy="22802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s and Contents Layout">
  <p:cSld name="6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>
            <a:spLocks noGrp="1"/>
          </p:cNvSpPr>
          <p:nvPr>
            <p:ph type="pic" idx="2"/>
          </p:nvPr>
        </p:nvSpPr>
        <p:spPr>
          <a:xfrm>
            <a:off x="1190452" y="0"/>
            <a:ext cx="2160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0"/>
          <p:cNvSpPr>
            <a:spLocks noGrp="1"/>
          </p:cNvSpPr>
          <p:nvPr>
            <p:ph type="pic" idx="3"/>
          </p:nvPr>
        </p:nvSpPr>
        <p:spPr>
          <a:xfrm>
            <a:off x="3348104" y="2571750"/>
            <a:ext cx="2160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>
            <a:spLocks noGrp="1"/>
          </p:cNvSpPr>
          <p:nvPr>
            <p:ph type="body" idx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body" idx="2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31"/>
          <p:cNvSpPr>
            <a:spLocks noGrp="1"/>
          </p:cNvSpPr>
          <p:nvPr>
            <p:ph type="pic" idx="3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1"/>
          <p:cNvSpPr>
            <a:spLocks noGrp="1"/>
          </p:cNvSpPr>
          <p:nvPr>
            <p:ph type="pic" idx="4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1"/>
          <p:cNvSpPr>
            <a:spLocks noGrp="1"/>
          </p:cNvSpPr>
          <p:nvPr>
            <p:ph type="pic" idx="5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31"/>
          <p:cNvSpPr>
            <a:spLocks noGrp="1"/>
          </p:cNvSpPr>
          <p:nvPr>
            <p:ph type="pic" idx="6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1"/>
          <p:cNvSpPr>
            <a:spLocks noGrp="1"/>
          </p:cNvSpPr>
          <p:nvPr>
            <p:ph type="pic" idx="7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0" y="1234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1" name="Google Shape;121;p32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122" name="Google Shape;122;p32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2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2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>
            <a:spLocks noGrp="1"/>
          </p:cNvSpPr>
          <p:nvPr>
            <p:ph type="body" idx="1"/>
          </p:nvPr>
        </p:nvSpPr>
        <p:spPr>
          <a:xfrm>
            <a:off x="0" y="1234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ctr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2051720" y="123479"/>
            <a:ext cx="709228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2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body" idx="1"/>
          </p:nvPr>
        </p:nvSpPr>
        <p:spPr>
          <a:xfrm>
            <a:off x="4176464" y="2181230"/>
            <a:ext cx="496753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2"/>
          </p:nvPr>
        </p:nvSpPr>
        <p:spPr>
          <a:xfrm>
            <a:off x="4176464" y="2734434"/>
            <a:ext cx="496753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36"/>
          <p:cNvGrpSpPr/>
          <p:nvPr/>
        </p:nvGrpSpPr>
        <p:grpSpPr>
          <a:xfrm>
            <a:off x="1901760" y="1673746"/>
            <a:ext cx="1878152" cy="1872208"/>
            <a:chOff x="1547664" y="1563638"/>
            <a:chExt cx="1878152" cy="1872208"/>
          </a:xfrm>
        </p:grpSpPr>
        <p:pic>
          <p:nvPicPr>
            <p:cNvPr id="136" name="Google Shape;136;p36" descr="E:\002-KIMS BUSINESS\007-02-Fullslidesppt-Contents\20161228\01-abs\section-item0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47664" y="1563638"/>
              <a:ext cx="1878152" cy="18722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36"/>
            <p:cNvSpPr/>
            <p:nvPr/>
          </p:nvSpPr>
          <p:spPr>
            <a:xfrm>
              <a:off x="1858556" y="1793198"/>
              <a:ext cx="1385096" cy="1385096"/>
            </a:xfrm>
            <a:prstGeom prst="ellipse">
              <a:avLst/>
            </a:prstGeom>
            <a:solidFill>
              <a:srgbClr val="EFE0C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/datatools/lc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livestories.com/blog/how-suicide-rates-correlate-with-other-facto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azdhs.gov/health-stats/report/ahs/index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body" idx="1"/>
          </p:nvPr>
        </p:nvSpPr>
        <p:spPr>
          <a:xfrm>
            <a:off x="612734" y="2031690"/>
            <a:ext cx="8065044" cy="108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200"/>
              <a:buNone/>
            </a:pPr>
            <a:r>
              <a:rPr lang="en" sz="3200"/>
              <a:t>Study on Suicide Trends in Arizona </a:t>
            </a:r>
            <a:endParaRPr sz="3200"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2"/>
          </p:nvPr>
        </p:nvSpPr>
        <p:spPr>
          <a:xfrm>
            <a:off x="611412" y="3413596"/>
            <a:ext cx="4176612" cy="108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400"/>
              <a:buNone/>
            </a:pPr>
            <a:r>
              <a:rPr lang="en" sz="1100"/>
              <a:t>Alesa Hipps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400"/>
              <a:buNone/>
            </a:pPr>
            <a:r>
              <a:rPr lang="en" sz="1100"/>
              <a:t>Brian Fischer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400"/>
              <a:buNone/>
            </a:pPr>
            <a:r>
              <a:rPr lang="en" sz="1100"/>
              <a:t>Chris Bill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400"/>
              <a:buNone/>
            </a:pPr>
            <a:r>
              <a:rPr lang="en" sz="1100"/>
              <a:t>Taoufic Gandi</a:t>
            </a:r>
            <a:endParaRPr sz="1100"/>
          </a:p>
        </p:txBody>
      </p:sp>
      <p:grpSp>
        <p:nvGrpSpPr>
          <p:cNvPr id="144" name="Google Shape;144;p37"/>
          <p:cNvGrpSpPr/>
          <p:nvPr/>
        </p:nvGrpSpPr>
        <p:grpSpPr>
          <a:xfrm>
            <a:off x="257264" y="1743750"/>
            <a:ext cx="138272" cy="1656000"/>
            <a:chOff x="0" y="1995686"/>
            <a:chExt cx="173576" cy="1368152"/>
          </a:xfrm>
        </p:grpSpPr>
        <p:sp>
          <p:nvSpPr>
            <p:cNvPr id="145" name="Google Shape;145;p37"/>
            <p:cNvSpPr/>
            <p:nvPr/>
          </p:nvSpPr>
          <p:spPr>
            <a:xfrm>
              <a:off x="0" y="1995686"/>
              <a:ext cx="89756" cy="1368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7"/>
            <p:cNvSpPr/>
            <p:nvPr/>
          </p:nvSpPr>
          <p:spPr>
            <a:xfrm>
              <a:off x="83820" y="1995686"/>
              <a:ext cx="89756" cy="1368152"/>
            </a:xfrm>
            <a:prstGeom prst="rect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Temperature Data Collection</a:t>
            </a:r>
            <a:endParaRPr sz="2400"/>
          </a:p>
        </p:txBody>
      </p:sp>
      <p:sp>
        <p:nvSpPr>
          <p:cNvPr id="247" name="Google Shape;247;p46"/>
          <p:cNvSpPr txBox="1">
            <a:spLocks noGrp="1"/>
          </p:cNvSpPr>
          <p:nvPr>
            <p:ph type="body" idx="2"/>
          </p:nvPr>
        </p:nvSpPr>
        <p:spPr>
          <a:xfrm>
            <a:off x="0" y="1011600"/>
            <a:ext cx="9144000" cy="3210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175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National Climatic Data Center - National Oceanic and Atmospheric Administration 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https://www.ncdc.noaa.gov/cdo-web/datatools/lcd</a:t>
            </a:r>
            <a:r>
              <a:rPr lang="en"/>
              <a:t>)</a:t>
            </a:r>
            <a:endParaRPr/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Tools - Local Climatological Data: Query by State / County / City / Date</a:t>
            </a:r>
            <a:endParaRPr/>
          </a:p>
          <a:p>
            <a:pPr marL="914400" lvl="1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200"/>
              <a:buChar char="○"/>
            </a:pPr>
            <a:r>
              <a:rPr lang="en" sz="1200">
                <a:solidFill>
                  <a:srgbClr val="A97933"/>
                </a:solidFill>
              </a:rPr>
              <a:t>Hourly samples for each day; 100 columns or so of readings and statistics</a:t>
            </a:r>
            <a:endParaRPr sz="1200">
              <a:solidFill>
                <a:srgbClr val="A97933"/>
              </a:solidFill>
            </a:endParaRPr>
          </a:p>
          <a:p>
            <a:pPr marL="914400" lvl="1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200"/>
              <a:buChar char="○"/>
            </a:pPr>
            <a:r>
              <a:rPr lang="en" sz="1200">
                <a:solidFill>
                  <a:srgbClr val="A97933"/>
                </a:solidFill>
              </a:rPr>
              <a:t>Max query size is roughly 10 years → 50MB csv file</a:t>
            </a:r>
            <a:endParaRPr sz="1200">
              <a:solidFill>
                <a:srgbClr val="A97933"/>
              </a:solidFill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Choose one representative city for each county (i.e. the county seat, or one with sufficient data)</a:t>
            </a:r>
            <a:endParaRPr sz="1200"/>
          </a:p>
        </p:txBody>
      </p:sp>
      <p:sp>
        <p:nvSpPr>
          <p:cNvPr id="248" name="Google Shape;248;p46"/>
          <p:cNvSpPr txBox="1">
            <a:spLocks noGrp="1"/>
          </p:cNvSpPr>
          <p:nvPr>
            <p:ph type="body" idx="2"/>
          </p:nvPr>
        </p:nvSpPr>
        <p:spPr>
          <a:xfrm>
            <a:off x="0" y="699467"/>
            <a:ext cx="9144000" cy="288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Data Analysis Continued..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875" y="760475"/>
            <a:ext cx="3487551" cy="43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7"/>
          <p:cNvSpPr txBox="1"/>
          <p:nvPr/>
        </p:nvSpPr>
        <p:spPr>
          <a:xfrm>
            <a:off x="2549175" y="1465225"/>
            <a:ext cx="2740800" cy="2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7933"/>
                </a:solidFill>
              </a:rPr>
              <a:t>Substitutions:</a:t>
            </a:r>
            <a:endParaRPr sz="1800"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7933"/>
                </a:solidFill>
              </a:rPr>
              <a:t>Globe → Payson</a:t>
            </a: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7933"/>
                </a:solidFill>
              </a:rPr>
              <a:t>Clifton → N/A</a:t>
            </a: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7933"/>
                </a:solidFill>
              </a:rPr>
              <a:t>Parker → Lake Havasu City</a:t>
            </a: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7933"/>
                </a:solidFill>
              </a:rPr>
              <a:t>Holbrook → Winslow</a:t>
            </a: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7933"/>
                </a:solidFill>
              </a:rPr>
              <a:t>Florence → Casa Grande</a:t>
            </a:r>
            <a:endParaRPr>
              <a:solidFill>
                <a:srgbClr val="A97933"/>
              </a:solidFill>
            </a:endParaRPr>
          </a:p>
        </p:txBody>
      </p:sp>
      <p:sp>
        <p:nvSpPr>
          <p:cNvPr id="255" name="Google Shape;255;p47"/>
          <p:cNvSpPr txBox="1"/>
          <p:nvPr/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97933"/>
                </a:solidFill>
              </a:rPr>
              <a:t>Temperature Data Collection</a:t>
            </a:r>
            <a:endParaRPr sz="2400">
              <a:solidFill>
                <a:srgbClr val="A97933"/>
              </a:solidFill>
            </a:endParaRPr>
          </a:p>
        </p:txBody>
      </p:sp>
      <p:sp>
        <p:nvSpPr>
          <p:cNvPr id="256" name="Google Shape;256;p47"/>
          <p:cNvSpPr txBox="1"/>
          <p:nvPr/>
        </p:nvSpPr>
        <p:spPr>
          <a:xfrm>
            <a:off x="0" y="69946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7933"/>
                </a:solidFill>
              </a:rPr>
              <a:t>Temperature Analysis Continued.. </a:t>
            </a:r>
            <a:endParaRPr>
              <a:solidFill>
                <a:srgbClr val="A9793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Number of Days Above Average Daily Temperature</a:t>
            </a:r>
            <a:endParaRPr sz="2400"/>
          </a:p>
        </p:txBody>
      </p:sp>
      <p:sp>
        <p:nvSpPr>
          <p:cNvPr id="262" name="Google Shape;262;p48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Note: Not every dataset contains 365 days</a:t>
            </a:r>
            <a:endParaRPr/>
          </a:p>
        </p:txBody>
      </p:sp>
      <p:pic>
        <p:nvPicPr>
          <p:cNvPr id="263" name="Google Shape;2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323982"/>
            <a:ext cx="62484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Percentage of Days Above Average Daily Temperature</a:t>
            </a:r>
            <a:endParaRPr/>
          </a:p>
        </p:txBody>
      </p:sp>
      <p:sp>
        <p:nvSpPr>
          <p:cNvPr id="269" name="Google Shape;269;p49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Normalized to number of days in dataset</a:t>
            </a:r>
            <a:endParaRPr/>
          </a:p>
        </p:txBody>
      </p:sp>
      <p:pic>
        <p:nvPicPr>
          <p:cNvPr id="270" name="Google Shape;2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323967"/>
            <a:ext cx="62484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Marriage &amp; Divorce Data </a:t>
            </a:r>
            <a:endParaRPr sz="2400"/>
          </a:p>
        </p:txBody>
      </p:sp>
      <p:sp>
        <p:nvSpPr>
          <p:cNvPr id="276" name="Google Shape;276;p50"/>
          <p:cNvSpPr txBox="1"/>
          <p:nvPr/>
        </p:nvSpPr>
        <p:spPr>
          <a:xfrm>
            <a:off x="-29625" y="864525"/>
            <a:ext cx="8839200" cy="18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●"/>
            </a:pPr>
            <a:r>
              <a:rPr lang="en">
                <a:solidFill>
                  <a:srgbClr val="A97933"/>
                </a:solidFill>
              </a:rPr>
              <a:t>Data Source: : The Data was pulled from the Census Fact Finder page.  That data is pretty granular as it breaks down the rate by race and by age group</a:t>
            </a: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●"/>
            </a:pPr>
            <a:r>
              <a:rPr lang="en">
                <a:solidFill>
                  <a:srgbClr val="A97933"/>
                </a:solidFill>
              </a:rPr>
              <a:t>Data Cleaning: It consisted of essentially dropping in all the Age group and race rows in order to have an overall picture</a:t>
            </a:r>
            <a:endParaRPr>
              <a:solidFill>
                <a:srgbClr val="A97933"/>
              </a:solidFill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●"/>
            </a:pPr>
            <a:r>
              <a:rPr lang="en">
                <a:solidFill>
                  <a:srgbClr val="A97933"/>
                </a:solidFill>
              </a:rPr>
              <a:t>Observations: Strong correlation between Suicide Rate and Marriage and Divorce Rate</a:t>
            </a: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7933"/>
                </a:solidFill>
              </a:rPr>
              <a:t>						</a:t>
            </a: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</p:txBody>
      </p:sp>
      <p:pic>
        <p:nvPicPr>
          <p:cNvPr id="277" name="Google Shape;2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175"/>
            <a:ext cx="8751950" cy="20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MARRIAGE DATA VISUAL</a:t>
            </a:r>
            <a:endParaRPr sz="2400"/>
          </a:p>
        </p:txBody>
      </p:sp>
      <p:pic>
        <p:nvPicPr>
          <p:cNvPr id="283" name="Google Shape;2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425" y="696276"/>
            <a:ext cx="6539675" cy="33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1"/>
          <p:cNvPicPr preferRelativeResize="0"/>
          <p:nvPr/>
        </p:nvPicPr>
        <p:blipFill rotWithShape="1">
          <a:blip r:embed="rId4">
            <a:alphaModFix/>
          </a:blip>
          <a:srcRect l="10586" t="59011" r="6253"/>
          <a:stretch/>
        </p:blipFill>
        <p:spPr>
          <a:xfrm>
            <a:off x="912550" y="4203300"/>
            <a:ext cx="7604625" cy="7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2"/>
          <p:cNvSpPr txBox="1">
            <a:spLocks noGrp="1"/>
          </p:cNvSpPr>
          <p:nvPr>
            <p:ph type="body" idx="1"/>
          </p:nvPr>
        </p:nvSpPr>
        <p:spPr>
          <a:xfrm>
            <a:off x="0" y="27587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lang="en" sz="2400"/>
              <a:t>Discussing Our Findings</a:t>
            </a:r>
            <a:endParaRPr sz="2400"/>
          </a:p>
        </p:txBody>
      </p:sp>
      <p:grpSp>
        <p:nvGrpSpPr>
          <p:cNvPr id="290" name="Google Shape;290;p52"/>
          <p:cNvGrpSpPr/>
          <p:nvPr/>
        </p:nvGrpSpPr>
        <p:grpSpPr>
          <a:xfrm>
            <a:off x="611561" y="2299801"/>
            <a:ext cx="3882839" cy="1000181"/>
            <a:chOff x="443691" y="2199249"/>
            <a:chExt cx="3882839" cy="1000182"/>
          </a:xfrm>
        </p:grpSpPr>
        <p:sp>
          <p:nvSpPr>
            <p:cNvPr id="291" name="Google Shape;291;p52"/>
            <p:cNvSpPr/>
            <p:nvPr/>
          </p:nvSpPr>
          <p:spPr>
            <a:xfrm>
              <a:off x="443691" y="2589288"/>
              <a:ext cx="3816000" cy="23258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25" rIns="91425" bIns="4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2"/>
            <p:cNvSpPr/>
            <p:nvPr/>
          </p:nvSpPr>
          <p:spPr>
            <a:xfrm rot="2700000">
              <a:off x="3648606" y="2411931"/>
              <a:ext cx="697896" cy="23258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25" rIns="91425" bIns="4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2"/>
            <p:cNvSpPr/>
            <p:nvPr/>
          </p:nvSpPr>
          <p:spPr>
            <a:xfrm rot="-2700000">
              <a:off x="3648367" y="2754161"/>
              <a:ext cx="697896" cy="23258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25" rIns="91425" bIns="4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52"/>
          <p:cNvGrpSpPr/>
          <p:nvPr/>
        </p:nvGrpSpPr>
        <p:grpSpPr>
          <a:xfrm flipH="1">
            <a:off x="4631626" y="2306076"/>
            <a:ext cx="3874464" cy="1000181"/>
            <a:chOff x="452066" y="2199249"/>
            <a:chExt cx="3874464" cy="1000182"/>
          </a:xfrm>
        </p:grpSpPr>
        <p:sp>
          <p:nvSpPr>
            <p:cNvPr id="295" name="Google Shape;295;p52"/>
            <p:cNvSpPr/>
            <p:nvPr/>
          </p:nvSpPr>
          <p:spPr>
            <a:xfrm>
              <a:off x="452066" y="2589288"/>
              <a:ext cx="3816000" cy="23258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25" rIns="91425" bIns="4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2"/>
            <p:cNvSpPr/>
            <p:nvPr/>
          </p:nvSpPr>
          <p:spPr>
            <a:xfrm rot="2700000">
              <a:off x="3648606" y="2411931"/>
              <a:ext cx="697896" cy="23258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25" rIns="91425" bIns="4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2"/>
            <p:cNvSpPr/>
            <p:nvPr/>
          </p:nvSpPr>
          <p:spPr>
            <a:xfrm rot="-2700000">
              <a:off x="3648367" y="2754161"/>
              <a:ext cx="697896" cy="23258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25" rIns="91425" bIns="4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52"/>
          <p:cNvGrpSpPr/>
          <p:nvPr/>
        </p:nvGrpSpPr>
        <p:grpSpPr>
          <a:xfrm rot="5400000" flipH="1">
            <a:off x="3840664" y="3095405"/>
            <a:ext cx="1462465" cy="1000181"/>
            <a:chOff x="2864065" y="2199249"/>
            <a:chExt cx="1462465" cy="1000182"/>
          </a:xfrm>
        </p:grpSpPr>
        <p:sp>
          <p:nvSpPr>
            <p:cNvPr id="299" name="Google Shape;299;p52"/>
            <p:cNvSpPr/>
            <p:nvPr/>
          </p:nvSpPr>
          <p:spPr>
            <a:xfrm>
              <a:off x="2864065" y="2589289"/>
              <a:ext cx="1404000" cy="2325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25" rIns="91425" bIns="4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2"/>
            <p:cNvSpPr/>
            <p:nvPr/>
          </p:nvSpPr>
          <p:spPr>
            <a:xfrm rot="2700000">
              <a:off x="3648606" y="2411931"/>
              <a:ext cx="697896" cy="2325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25" rIns="91425" bIns="4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2"/>
            <p:cNvSpPr/>
            <p:nvPr/>
          </p:nvSpPr>
          <p:spPr>
            <a:xfrm rot="-2700000">
              <a:off x="3648367" y="2754161"/>
              <a:ext cx="697896" cy="2325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25" rIns="91425" bIns="4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52"/>
          <p:cNvGrpSpPr/>
          <p:nvPr/>
        </p:nvGrpSpPr>
        <p:grpSpPr>
          <a:xfrm rot="-5400000" flipH="1">
            <a:off x="3830833" y="1506748"/>
            <a:ext cx="1462463" cy="1000181"/>
            <a:chOff x="2864067" y="2199249"/>
            <a:chExt cx="1462463" cy="1000182"/>
          </a:xfrm>
        </p:grpSpPr>
        <p:sp>
          <p:nvSpPr>
            <p:cNvPr id="303" name="Google Shape;303;p52"/>
            <p:cNvSpPr/>
            <p:nvPr/>
          </p:nvSpPr>
          <p:spPr>
            <a:xfrm>
              <a:off x="2864067" y="2589289"/>
              <a:ext cx="1404000" cy="2325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25" rIns="91425" bIns="4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2"/>
            <p:cNvSpPr/>
            <p:nvPr/>
          </p:nvSpPr>
          <p:spPr>
            <a:xfrm rot="2700000">
              <a:off x="3648606" y="2411931"/>
              <a:ext cx="697896" cy="2325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25" rIns="91425" bIns="4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2"/>
            <p:cNvSpPr/>
            <p:nvPr/>
          </p:nvSpPr>
          <p:spPr>
            <a:xfrm rot="-2700000">
              <a:off x="3648367" y="2754161"/>
              <a:ext cx="697896" cy="2325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25" rIns="91425" bIns="457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52"/>
          <p:cNvGrpSpPr/>
          <p:nvPr/>
        </p:nvGrpSpPr>
        <p:grpSpPr>
          <a:xfrm>
            <a:off x="678138" y="1432322"/>
            <a:ext cx="3158071" cy="554398"/>
            <a:chOff x="803640" y="3362835"/>
            <a:chExt cx="2059657" cy="554398"/>
          </a:xfrm>
        </p:grpSpPr>
        <p:sp>
          <p:nvSpPr>
            <p:cNvPr id="307" name="Google Shape;307;p52"/>
            <p:cNvSpPr txBox="1"/>
            <p:nvPr/>
          </p:nvSpPr>
          <p:spPr>
            <a:xfrm>
              <a:off x="803640" y="3663318"/>
              <a:ext cx="2059657" cy="253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</a:rPr>
                <a:t>Expected 0.6 </a:t>
              </a:r>
              <a:endPara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</a:rPr>
                <a:t>Divorced (% of adults)</a:t>
              </a:r>
              <a:endParaRPr sz="1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52"/>
          <p:cNvGrpSpPr/>
          <p:nvPr/>
        </p:nvGrpSpPr>
        <p:grpSpPr>
          <a:xfrm>
            <a:off x="5318713" y="1432322"/>
            <a:ext cx="3158071" cy="554398"/>
            <a:chOff x="803640" y="3362835"/>
            <a:chExt cx="2059657" cy="554398"/>
          </a:xfrm>
        </p:grpSpPr>
        <p:sp>
          <p:nvSpPr>
            <p:cNvPr id="310" name="Google Shape;310;p52"/>
            <p:cNvSpPr txBox="1"/>
            <p:nvPr/>
          </p:nvSpPr>
          <p:spPr>
            <a:xfrm>
              <a:off x="803640" y="3663318"/>
              <a:ext cx="2059657" cy="253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</a:rPr>
                <a:t>Expected 0.58</a:t>
              </a:r>
              <a:endParaRPr sz="1100"/>
            </a:p>
          </p:txBody>
        </p:sp>
        <p:sp>
          <p:nvSpPr>
            <p:cNvPr id="311" name="Google Shape;311;p5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" sz="1200" b="1">
                  <a:solidFill>
                    <a:schemeClr val="accent1"/>
                  </a:solidFill>
                </a:rPr>
                <a:t>Veterans (% of civilians 25+)</a:t>
              </a:r>
              <a:endParaRPr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52"/>
          <p:cNvGrpSpPr/>
          <p:nvPr/>
        </p:nvGrpSpPr>
        <p:grpSpPr>
          <a:xfrm>
            <a:off x="678138" y="3152565"/>
            <a:ext cx="3158071" cy="739065"/>
            <a:chOff x="803640" y="3362835"/>
            <a:chExt cx="2059657" cy="739064"/>
          </a:xfrm>
        </p:grpSpPr>
        <p:sp>
          <p:nvSpPr>
            <p:cNvPr id="313" name="Google Shape;313;p52"/>
            <p:cNvSpPr txBox="1"/>
            <p:nvPr/>
          </p:nvSpPr>
          <p:spPr>
            <a:xfrm>
              <a:off x="803640" y="3663318"/>
              <a:ext cx="2059657" cy="438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</a:rPr>
                <a:t>Didn’t know what to expect!</a:t>
              </a:r>
              <a:endParaRPr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</a:rPr>
                <a:t>Temperature (% days above average)</a:t>
              </a:r>
              <a:endParaRPr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52"/>
          <p:cNvGrpSpPr/>
          <p:nvPr/>
        </p:nvGrpSpPr>
        <p:grpSpPr>
          <a:xfrm>
            <a:off x="5318713" y="3152564"/>
            <a:ext cx="3158071" cy="554398"/>
            <a:chOff x="803640" y="3362835"/>
            <a:chExt cx="2059657" cy="554398"/>
          </a:xfrm>
        </p:grpSpPr>
        <p:sp>
          <p:nvSpPr>
            <p:cNvPr id="316" name="Google Shape;316;p52"/>
            <p:cNvSpPr txBox="1"/>
            <p:nvPr/>
          </p:nvSpPr>
          <p:spPr>
            <a:xfrm>
              <a:off x="803640" y="3663318"/>
              <a:ext cx="2059657" cy="253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</a:rPr>
                <a:t>Expected 0.44</a:t>
              </a:r>
              <a:endParaRPr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</a:rPr>
                <a:t>Married (% of adults)</a:t>
              </a:r>
              <a:endParaRPr sz="1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>
            <a:spLocks noGrp="1"/>
          </p:cNvSpPr>
          <p:nvPr>
            <p:ph type="body" idx="1"/>
          </p:nvPr>
        </p:nvSpPr>
        <p:spPr>
          <a:xfrm>
            <a:off x="4176464" y="2181230"/>
            <a:ext cx="496753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lang="en" sz="2400"/>
              <a:t>Questions/Comments?</a:t>
            </a:r>
            <a:endParaRPr sz="2400"/>
          </a:p>
        </p:txBody>
      </p:sp>
      <p:sp>
        <p:nvSpPr>
          <p:cNvPr id="323" name="Google Shape;323;p53"/>
          <p:cNvSpPr/>
          <p:nvPr/>
        </p:nvSpPr>
        <p:spPr>
          <a:xfrm>
            <a:off x="2457814" y="2198212"/>
            <a:ext cx="890050" cy="718338"/>
          </a:xfrm>
          <a:custGeom>
            <a:avLst/>
            <a:gdLst/>
            <a:ahLst/>
            <a:cxnLst/>
            <a:rect l="l" t="t" r="r" b="b"/>
            <a:pathLst>
              <a:path w="3307788" h="2669631" extrusionOk="0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0C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>
            <a:spLocks noGrp="1"/>
          </p:cNvSpPr>
          <p:nvPr>
            <p:ph type="body" idx="1"/>
          </p:nvPr>
        </p:nvSpPr>
        <p:spPr>
          <a:xfrm>
            <a:off x="0" y="1234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lang="en" sz="2400"/>
              <a:t>Study Motivation</a:t>
            </a:r>
            <a:endParaRPr sz="2400"/>
          </a:p>
        </p:txBody>
      </p:sp>
      <p:sp>
        <p:nvSpPr>
          <p:cNvPr id="152" name="Google Shape;152;p38"/>
          <p:cNvSpPr txBox="1"/>
          <p:nvPr/>
        </p:nvSpPr>
        <p:spPr>
          <a:xfrm>
            <a:off x="1187625" y="3474330"/>
            <a:ext cx="7200900" cy="1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We decided to analyze the TOP THREE*</a:t>
            </a:r>
            <a:r>
              <a:rPr lang="en" sz="1800">
                <a:solidFill>
                  <a:srgbClr val="984807"/>
                </a:solidFill>
              </a:rPr>
              <a:t> indicators (% of divorced adults, % of Veterans 25 and over, and % of married adults), along with one “potential” indicator (temperature) </a:t>
            </a:r>
            <a:r>
              <a:rPr lang="en" sz="1800" b="0" i="0" u="none" strike="noStrike" cap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to see if correlations hold tru</a:t>
            </a:r>
            <a:r>
              <a:rPr lang="en" sz="1800">
                <a:solidFill>
                  <a:srgbClr val="984807"/>
                </a:solidFill>
              </a:rPr>
              <a:t>e across Arizona’s counties</a:t>
            </a:r>
            <a:r>
              <a:rPr lang="en" sz="1800" b="0" i="0" u="none" strike="noStrike" cap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sp>
        <p:nvSpPr>
          <p:cNvPr id="153" name="Google Shape;153;p38"/>
          <p:cNvSpPr txBox="1"/>
          <p:nvPr/>
        </p:nvSpPr>
        <p:spPr>
          <a:xfrm>
            <a:off x="683568" y="901933"/>
            <a:ext cx="7833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Nearly four Arizonans a day died by suicide in 2017</a:t>
            </a:r>
            <a:endParaRPr sz="2000" b="1" i="0" u="none" strike="noStrike" cap="none">
              <a:solidFill>
                <a:srgbClr val="9848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5977991" y="1902465"/>
            <a:ext cx="278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Suicide was the 8th leading cause of death among males (28.1 per 100,000 residents) and 11th among females (8.4 per 100,000 residents).</a:t>
            </a:r>
            <a:endParaRPr sz="1200" b="0" i="0" u="none" strike="noStrike" cap="none">
              <a:solidFill>
                <a:srgbClr val="9848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382988" y="1972715"/>
            <a:ext cx="26625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The overall suicide rate rose in Arizona from 15.4 suicides per 100,000 </a:t>
            </a:r>
            <a:r>
              <a:rPr lang="en" sz="1200">
                <a:solidFill>
                  <a:srgbClr val="984807"/>
                </a:solidFill>
              </a:rPr>
              <a:t>population</a:t>
            </a:r>
            <a:r>
              <a:rPr lang="en" sz="1200" b="0" i="0" u="none" strike="noStrike" cap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 in 2006 to 18 suicides per 100,000 in 2017.</a:t>
            </a:r>
            <a:endParaRPr sz="1200" b="0" i="0" u="none" strike="noStrike" cap="none">
              <a:solidFill>
                <a:srgbClr val="9848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4437" y="1449913"/>
            <a:ext cx="1512168" cy="178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8"/>
          <p:cNvSpPr txBox="1"/>
          <p:nvPr/>
        </p:nvSpPr>
        <p:spPr>
          <a:xfrm>
            <a:off x="39200" y="4766400"/>
            <a:ext cx="5786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https://www.livestories.com/blog/how-suicide-rates-correlate-with-other-factors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>
            <a:spLocks noGrp="1"/>
          </p:cNvSpPr>
          <p:nvPr>
            <p:ph type="body" idx="1"/>
          </p:nvPr>
        </p:nvSpPr>
        <p:spPr>
          <a:xfrm>
            <a:off x="0" y="1234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lang="en" sz="2400"/>
              <a:t>Defining Hypothesis</a:t>
            </a:r>
            <a:endParaRPr sz="2400"/>
          </a:p>
        </p:txBody>
      </p:sp>
      <p:sp>
        <p:nvSpPr>
          <p:cNvPr id="163" name="Google Shape;163;p39"/>
          <p:cNvSpPr/>
          <p:nvPr/>
        </p:nvSpPr>
        <p:spPr>
          <a:xfrm>
            <a:off x="3019529" y="1768077"/>
            <a:ext cx="2304803" cy="2138490"/>
          </a:xfrm>
          <a:custGeom>
            <a:avLst/>
            <a:gdLst/>
            <a:ahLst/>
            <a:cxnLst/>
            <a:rect l="l" t="t" r="r" b="b"/>
            <a:pathLst>
              <a:path w="2304803" h="2138490" extrusionOk="0">
                <a:moveTo>
                  <a:pt x="1072580" y="5"/>
                </a:moveTo>
                <a:cubicBezTo>
                  <a:pt x="1658910" y="1821"/>
                  <a:pt x="2133817" y="475300"/>
                  <a:pt x="2138097" y="1060533"/>
                </a:cubicBezTo>
                <a:lnTo>
                  <a:pt x="2304803" y="1060533"/>
                </a:lnTo>
                <a:lnTo>
                  <a:pt x="2012522" y="1564465"/>
                </a:lnTo>
                <a:lnTo>
                  <a:pt x="1720241" y="1060533"/>
                </a:lnTo>
                <a:lnTo>
                  <a:pt x="1881750" y="1060533"/>
                </a:lnTo>
                <a:cubicBezTo>
                  <a:pt x="1877467" y="616568"/>
                  <a:pt x="1516849" y="257728"/>
                  <a:pt x="1071785" y="256350"/>
                </a:cubicBezTo>
                <a:cubicBezTo>
                  <a:pt x="623805" y="254963"/>
                  <a:pt x="259136" y="616261"/>
                  <a:pt x="256361" y="1064234"/>
                </a:cubicBezTo>
                <a:cubicBezTo>
                  <a:pt x="253587" y="1512207"/>
                  <a:pt x="613753" y="1877994"/>
                  <a:pt x="1061716" y="1882156"/>
                </a:cubicBezTo>
                <a:cubicBezTo>
                  <a:pt x="1060922" y="1967601"/>
                  <a:pt x="1060129" y="2053045"/>
                  <a:pt x="1059335" y="2138490"/>
                </a:cubicBezTo>
                <a:cubicBezTo>
                  <a:pt x="470113" y="2133016"/>
                  <a:pt x="-3629" y="1651882"/>
                  <a:pt x="21" y="1062646"/>
                </a:cubicBezTo>
                <a:cubicBezTo>
                  <a:pt x="3670" y="473410"/>
                  <a:pt x="483335" y="-1819"/>
                  <a:pt x="1072580" y="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9848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9"/>
          <p:cNvSpPr/>
          <p:nvPr/>
        </p:nvSpPr>
        <p:spPr>
          <a:xfrm rot="10800000">
            <a:off x="3811619" y="1768123"/>
            <a:ext cx="2304803" cy="2138490"/>
          </a:xfrm>
          <a:custGeom>
            <a:avLst/>
            <a:gdLst/>
            <a:ahLst/>
            <a:cxnLst/>
            <a:rect l="l" t="t" r="r" b="b"/>
            <a:pathLst>
              <a:path w="2304803" h="2138490" extrusionOk="0">
                <a:moveTo>
                  <a:pt x="1059335" y="2138490"/>
                </a:moveTo>
                <a:cubicBezTo>
                  <a:pt x="470113" y="2133016"/>
                  <a:pt x="-3629" y="1651882"/>
                  <a:pt x="21" y="1062646"/>
                </a:cubicBezTo>
                <a:cubicBezTo>
                  <a:pt x="3670" y="473410"/>
                  <a:pt x="483335" y="-1819"/>
                  <a:pt x="1072580" y="5"/>
                </a:cubicBezTo>
                <a:cubicBezTo>
                  <a:pt x="1658910" y="1821"/>
                  <a:pt x="2133817" y="475300"/>
                  <a:pt x="2138097" y="1060533"/>
                </a:cubicBezTo>
                <a:lnTo>
                  <a:pt x="2304803" y="1060533"/>
                </a:lnTo>
                <a:lnTo>
                  <a:pt x="2012522" y="1564465"/>
                </a:lnTo>
                <a:lnTo>
                  <a:pt x="1720241" y="1060533"/>
                </a:lnTo>
                <a:lnTo>
                  <a:pt x="1881750" y="1060533"/>
                </a:lnTo>
                <a:cubicBezTo>
                  <a:pt x="1877467" y="616568"/>
                  <a:pt x="1516849" y="257728"/>
                  <a:pt x="1071785" y="256350"/>
                </a:cubicBezTo>
                <a:cubicBezTo>
                  <a:pt x="623805" y="254963"/>
                  <a:pt x="259136" y="616261"/>
                  <a:pt x="256361" y="1064234"/>
                </a:cubicBezTo>
                <a:cubicBezTo>
                  <a:pt x="253587" y="1512207"/>
                  <a:pt x="613753" y="1877994"/>
                  <a:pt x="1061716" y="1882156"/>
                </a:cubicBezTo>
                <a:cubicBezTo>
                  <a:pt x="1060922" y="1967601"/>
                  <a:pt x="1060129" y="2053045"/>
                  <a:pt x="1059335" y="2138490"/>
                </a:cubicBezTo>
                <a:close/>
              </a:path>
            </a:pathLst>
          </a:custGeom>
          <a:solidFill>
            <a:schemeClr val="accent4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9"/>
          <p:cNvSpPr/>
          <p:nvPr/>
        </p:nvSpPr>
        <p:spPr>
          <a:xfrm>
            <a:off x="395536" y="2207322"/>
            <a:ext cx="108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9848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39"/>
          <p:cNvGrpSpPr/>
          <p:nvPr/>
        </p:nvGrpSpPr>
        <p:grpSpPr>
          <a:xfrm>
            <a:off x="579756" y="2313311"/>
            <a:ext cx="2232248" cy="1024941"/>
            <a:chOff x="803640" y="3362835"/>
            <a:chExt cx="2059657" cy="1024941"/>
          </a:xfrm>
        </p:grpSpPr>
        <p:sp>
          <p:nvSpPr>
            <p:cNvPr id="167" name="Google Shape;167;p39"/>
            <p:cNvSpPr txBox="1"/>
            <p:nvPr/>
          </p:nvSpPr>
          <p:spPr>
            <a:xfrm>
              <a:off x="803640" y="3579862"/>
              <a:ext cx="2059657" cy="8079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Do changes in family and populat</a:t>
              </a:r>
              <a:r>
                <a:rPr lang="en" sz="1200">
                  <a:solidFill>
                    <a:srgbClr val="984807"/>
                  </a:solidFill>
                </a:rPr>
                <a:t>ion</a:t>
              </a:r>
              <a:r>
                <a:rPr lang="en" sz="1200" b="0" i="0" u="none" strike="noStrike" cap="non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 structure affect the suicide rate. </a:t>
              </a:r>
              <a:endParaRPr sz="110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Do any other factors affect suicide rate in AZ?</a:t>
              </a:r>
              <a:endParaRPr sz="1200" b="0" i="0" u="none" strike="noStrike" cap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9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Hypothesis</a:t>
              </a:r>
              <a:endParaRPr sz="1200" b="1" i="0" u="none" strike="noStrike" cap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39"/>
          <p:cNvSpPr/>
          <p:nvPr/>
        </p:nvSpPr>
        <p:spPr>
          <a:xfrm>
            <a:off x="8604448" y="2207322"/>
            <a:ext cx="108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39"/>
          <p:cNvGrpSpPr/>
          <p:nvPr/>
        </p:nvGrpSpPr>
        <p:grpSpPr>
          <a:xfrm>
            <a:off x="6300192" y="2313311"/>
            <a:ext cx="2232248" cy="840275"/>
            <a:chOff x="803640" y="3362835"/>
            <a:chExt cx="2059657" cy="840275"/>
          </a:xfrm>
        </p:grpSpPr>
        <p:sp>
          <p:nvSpPr>
            <p:cNvPr id="171" name="Google Shape;171;p39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Family structure and population changes have no impact on suicide rate. In fact there are no causalities </a:t>
              </a:r>
              <a:endParaRPr sz="1200" b="0" i="0" u="none" strike="noStrike" cap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9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Null Hypothesis</a:t>
              </a:r>
              <a:endParaRPr sz="1200" b="1" i="0" u="none" strike="noStrike" cap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>
            <a:spLocks noGrp="1"/>
          </p:cNvSpPr>
          <p:nvPr>
            <p:ph type="body" idx="1"/>
          </p:nvPr>
        </p:nvSpPr>
        <p:spPr>
          <a:xfrm>
            <a:off x="0" y="1234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lang="en" sz="2400"/>
              <a:t>Data Gathering</a:t>
            </a:r>
            <a:endParaRPr sz="2400"/>
          </a:p>
        </p:txBody>
      </p:sp>
      <p:sp>
        <p:nvSpPr>
          <p:cNvPr id="178" name="Google Shape;178;p40"/>
          <p:cNvSpPr/>
          <p:nvPr/>
        </p:nvSpPr>
        <p:spPr>
          <a:xfrm>
            <a:off x="3882674" y="1230807"/>
            <a:ext cx="1368152" cy="1368152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0"/>
          <p:cNvSpPr/>
          <p:nvPr/>
        </p:nvSpPr>
        <p:spPr>
          <a:xfrm>
            <a:off x="1179673" y="1230807"/>
            <a:ext cx="1368300" cy="136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0"/>
          <p:cNvSpPr/>
          <p:nvPr/>
        </p:nvSpPr>
        <p:spPr>
          <a:xfrm>
            <a:off x="6580273" y="1230807"/>
            <a:ext cx="1368152" cy="1368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0"/>
          <p:cNvSpPr/>
          <p:nvPr/>
        </p:nvSpPr>
        <p:spPr>
          <a:xfrm>
            <a:off x="3882674" y="3291830"/>
            <a:ext cx="1368152" cy="1368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0"/>
          <p:cNvSpPr/>
          <p:nvPr/>
        </p:nvSpPr>
        <p:spPr>
          <a:xfrm>
            <a:off x="2031169" y="2756646"/>
            <a:ext cx="1368152" cy="1368152"/>
          </a:xfrm>
          <a:prstGeom prst="ellipse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0"/>
          <p:cNvSpPr/>
          <p:nvPr/>
        </p:nvSpPr>
        <p:spPr>
          <a:xfrm>
            <a:off x="5739581" y="2756646"/>
            <a:ext cx="1368152" cy="1368152"/>
          </a:xfrm>
          <a:prstGeom prst="ellipse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0"/>
          <p:cNvSpPr/>
          <p:nvPr/>
        </p:nvSpPr>
        <p:spPr>
          <a:xfrm>
            <a:off x="4324434" y="2714697"/>
            <a:ext cx="484632" cy="48920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40"/>
          <p:cNvGrpSpPr/>
          <p:nvPr/>
        </p:nvGrpSpPr>
        <p:grpSpPr>
          <a:xfrm>
            <a:off x="1219475" y="1373724"/>
            <a:ext cx="1293889" cy="1191387"/>
            <a:chOff x="563365" y="2218661"/>
            <a:chExt cx="1912905" cy="4949675"/>
          </a:xfrm>
        </p:grpSpPr>
        <p:sp>
          <p:nvSpPr>
            <p:cNvPr id="186" name="Google Shape;186;p40"/>
            <p:cNvSpPr txBox="1"/>
            <p:nvPr/>
          </p:nvSpPr>
          <p:spPr>
            <a:xfrm>
              <a:off x="571571" y="4774936"/>
              <a:ext cx="1904700" cy="23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To get the suicide </a:t>
              </a:r>
              <a:r>
                <a:rPr lang="en" sz="1000">
                  <a:solidFill>
                    <a:srgbClr val="FFFFFF"/>
                  </a:solidFill>
                </a:rPr>
                <a:t>data</a:t>
              </a:r>
              <a:r>
                <a:rPr lang="en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for past 10 years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0"/>
            <p:cNvSpPr txBox="1"/>
            <p:nvPr/>
          </p:nvSpPr>
          <p:spPr>
            <a:xfrm>
              <a:off x="563365" y="2218661"/>
              <a:ext cx="1904700" cy="119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</a:rPr>
                <a:t>Arizona Department of Health</a:t>
              </a: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40"/>
          <p:cNvGrpSpPr/>
          <p:nvPr/>
        </p:nvGrpSpPr>
        <p:grpSpPr>
          <a:xfrm>
            <a:off x="6620106" y="1600726"/>
            <a:ext cx="1344222" cy="605761"/>
            <a:chOff x="563360" y="3161496"/>
            <a:chExt cx="1987194" cy="605761"/>
          </a:xfrm>
        </p:grpSpPr>
        <p:sp>
          <p:nvSpPr>
            <p:cNvPr id="189" name="Google Shape;189;p40"/>
            <p:cNvSpPr txBox="1"/>
            <p:nvPr/>
          </p:nvSpPr>
          <p:spPr>
            <a:xfrm>
              <a:off x="563360" y="3390327"/>
              <a:ext cx="1904800" cy="376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Veteran Population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0"/>
            <p:cNvSpPr txBox="1"/>
            <p:nvPr/>
          </p:nvSpPr>
          <p:spPr>
            <a:xfrm>
              <a:off x="563360" y="3161496"/>
              <a:ext cx="1987194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</a:rPr>
                <a:t>Census</a:t>
              </a:r>
              <a:endPara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40"/>
          <p:cNvGrpSpPr/>
          <p:nvPr/>
        </p:nvGrpSpPr>
        <p:grpSpPr>
          <a:xfrm>
            <a:off x="3922507" y="3612114"/>
            <a:ext cx="1288487" cy="759601"/>
            <a:chOff x="563360" y="3161496"/>
            <a:chExt cx="1904800" cy="759602"/>
          </a:xfrm>
        </p:grpSpPr>
        <p:sp>
          <p:nvSpPr>
            <p:cNvPr id="192" name="Google Shape;192;p40"/>
            <p:cNvSpPr txBox="1"/>
            <p:nvPr/>
          </p:nvSpPr>
          <p:spPr>
            <a:xfrm>
              <a:off x="563360" y="3390327"/>
              <a:ext cx="1904800" cy="530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To get lo</a:t>
              </a:r>
              <a:r>
                <a:rPr lang="en" sz="1000">
                  <a:solidFill>
                    <a:srgbClr val="FFFFFF"/>
                  </a:solidFill>
                </a:rPr>
                <a:t>cal</a:t>
              </a:r>
              <a:r>
                <a:rPr lang="en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climatolog</a:t>
              </a:r>
              <a:r>
                <a:rPr lang="en" sz="1000">
                  <a:solidFill>
                    <a:srgbClr val="FFFFFF"/>
                  </a:solidFill>
                </a:rPr>
                <a:t>ical </a:t>
              </a:r>
              <a:r>
                <a:rPr lang="en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temperature data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0"/>
            <p:cNvSpPr txBox="1"/>
            <p:nvPr/>
          </p:nvSpPr>
          <p:spPr>
            <a:xfrm>
              <a:off x="563360" y="3161496"/>
              <a:ext cx="19048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</a:rPr>
                <a:t>NOAA Queries</a:t>
              </a: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94" name="Google Shape;194;p40"/>
          <p:cNvGrpSpPr/>
          <p:nvPr/>
        </p:nvGrpSpPr>
        <p:grpSpPr>
          <a:xfrm>
            <a:off x="2071001" y="3118185"/>
            <a:ext cx="1288487" cy="759602"/>
            <a:chOff x="563360" y="3161496"/>
            <a:chExt cx="1904800" cy="759602"/>
          </a:xfrm>
        </p:grpSpPr>
        <p:sp>
          <p:nvSpPr>
            <p:cNvPr id="195" name="Google Shape;195;p40"/>
            <p:cNvSpPr txBox="1"/>
            <p:nvPr/>
          </p:nvSpPr>
          <p:spPr>
            <a:xfrm>
              <a:off x="563360" y="3390327"/>
              <a:ext cx="1904800" cy="530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To gather marriage and Divorce rate for past 10 years</a:t>
              </a:r>
              <a:endParaRPr sz="1000" b="0" i="0" u="none" strike="noStrike" cap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0"/>
            <p:cNvSpPr txBox="1"/>
            <p:nvPr/>
          </p:nvSpPr>
          <p:spPr>
            <a:xfrm>
              <a:off x="563360" y="3161496"/>
              <a:ext cx="1904800" cy="253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Census</a:t>
              </a:r>
              <a:endParaRPr sz="1200" b="1" i="0" u="none" strike="noStrike" cap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40"/>
          <p:cNvGrpSpPr/>
          <p:nvPr/>
        </p:nvGrpSpPr>
        <p:grpSpPr>
          <a:xfrm>
            <a:off x="5779414" y="3118185"/>
            <a:ext cx="1288487" cy="759602"/>
            <a:chOff x="563360" y="3161496"/>
            <a:chExt cx="1904800" cy="759602"/>
          </a:xfrm>
        </p:grpSpPr>
        <p:sp>
          <p:nvSpPr>
            <p:cNvPr id="198" name="Google Shape;198;p40"/>
            <p:cNvSpPr txBox="1"/>
            <p:nvPr/>
          </p:nvSpPr>
          <p:spPr>
            <a:xfrm>
              <a:off x="563360" y="3390327"/>
              <a:ext cx="1904800" cy="530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AZ population growth for past 10 years</a:t>
              </a:r>
              <a:endParaRPr sz="1000" b="0" i="0" u="none" strike="noStrike" cap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0"/>
            <p:cNvSpPr txBox="1"/>
            <p:nvPr/>
          </p:nvSpPr>
          <p:spPr>
            <a:xfrm>
              <a:off x="563360" y="3161496"/>
              <a:ext cx="1904800" cy="253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Census</a:t>
              </a:r>
              <a:endParaRPr sz="1200" b="1" i="0" u="none" strike="noStrike" cap="non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40"/>
          <p:cNvSpPr/>
          <p:nvPr/>
        </p:nvSpPr>
        <p:spPr>
          <a:xfrm rot="2700000">
            <a:off x="3296054" y="2445256"/>
            <a:ext cx="484632" cy="48920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0"/>
          <p:cNvSpPr/>
          <p:nvPr/>
        </p:nvSpPr>
        <p:spPr>
          <a:xfrm rot="-2700000">
            <a:off x="5311136" y="2445256"/>
            <a:ext cx="484632" cy="48920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0"/>
          <p:cNvSpPr/>
          <p:nvPr/>
        </p:nvSpPr>
        <p:spPr>
          <a:xfrm rot="-5400000">
            <a:off x="5673233" y="1670282"/>
            <a:ext cx="484632" cy="48920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0"/>
          <p:cNvSpPr/>
          <p:nvPr/>
        </p:nvSpPr>
        <p:spPr>
          <a:xfrm rot="5400000">
            <a:off x="2972933" y="1670281"/>
            <a:ext cx="484632" cy="48920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25" rIns="91425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0927" y="1563638"/>
            <a:ext cx="1093403" cy="73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Data Gathering </a:t>
            </a:r>
            <a:r>
              <a:rPr lang="en" sz="1200"/>
              <a:t>cont’d</a:t>
            </a:r>
            <a:endParaRPr sz="1200"/>
          </a:p>
        </p:txBody>
      </p:sp>
      <p:sp>
        <p:nvSpPr>
          <p:cNvPr id="210" name="Google Shape;210;p41"/>
          <p:cNvSpPr txBox="1">
            <a:spLocks noGrp="1"/>
          </p:cNvSpPr>
          <p:nvPr>
            <p:ph type="body" idx="2"/>
          </p:nvPr>
        </p:nvSpPr>
        <p:spPr>
          <a:xfrm>
            <a:off x="0" y="752717"/>
            <a:ext cx="9144000" cy="288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b="1"/>
              <a:t>Step 1</a:t>
            </a:r>
            <a:r>
              <a:rPr lang="en"/>
              <a:t>: Identifying sources for Suicide data at the state and county level</a:t>
            </a:r>
            <a:endParaRPr/>
          </a:p>
        </p:txBody>
      </p:sp>
      <p:sp>
        <p:nvSpPr>
          <p:cNvPr id="211" name="Google Shape;211;p41"/>
          <p:cNvSpPr txBox="1"/>
          <p:nvPr/>
        </p:nvSpPr>
        <p:spPr>
          <a:xfrm>
            <a:off x="108000" y="1186325"/>
            <a:ext cx="8158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●"/>
            </a:pPr>
            <a:r>
              <a:rPr lang="en">
                <a:solidFill>
                  <a:srgbClr val="A97933"/>
                </a:solidFill>
              </a:rPr>
              <a:t>Annual reports from the Arizona Department of Health Services going back to 2007: </a:t>
            </a:r>
            <a:r>
              <a:rPr lang="en" sz="1100" u="sng">
                <a:solidFill>
                  <a:srgbClr val="A97933"/>
                </a:solidFill>
                <a:hlinkClick r:id="rId3"/>
              </a:rPr>
              <a:t>https://pub.azdhs.gov/health-stats/report/ahs/index.php</a:t>
            </a: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●"/>
            </a:pPr>
            <a:r>
              <a:rPr lang="en">
                <a:solidFill>
                  <a:srgbClr val="A97933"/>
                </a:solidFill>
              </a:rPr>
              <a:t>Variable: ‘Intentional self-harm’</a:t>
            </a:r>
            <a:endParaRPr>
              <a:solidFill>
                <a:srgbClr val="A9793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400"/>
              <a:buChar char="○"/>
            </a:pPr>
            <a:r>
              <a:rPr lang="en">
                <a:solidFill>
                  <a:srgbClr val="A97933"/>
                </a:solidFill>
              </a:rPr>
              <a:t>Standardized metric is ‘number of suicide per 100,000 persons’. </a:t>
            </a:r>
            <a:endParaRPr>
              <a:solidFill>
                <a:srgbClr val="A9793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400"/>
              <a:buChar char="○"/>
            </a:pPr>
            <a:r>
              <a:rPr lang="en">
                <a:solidFill>
                  <a:srgbClr val="A97933"/>
                </a:solidFill>
              </a:rPr>
              <a:t>Rate increased from 15.8 per 100,000 persons in 2007 to 18.0 in 2017.  </a:t>
            </a: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82675"/>
            <a:ext cx="9144000" cy="23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Arizona Suicide Rates by County: 2007-2017</a:t>
            </a:r>
            <a:endParaRPr sz="2400"/>
          </a:p>
        </p:txBody>
      </p:sp>
      <p:sp>
        <p:nvSpPr>
          <p:cNvPr id="218" name="Google Shape;218;p42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Per 100,000 individuals</a:t>
            </a:r>
            <a:endParaRPr/>
          </a:p>
        </p:txBody>
      </p:sp>
      <p:pic>
        <p:nvPicPr>
          <p:cNvPr id="219" name="Google Shape;2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307075"/>
            <a:ext cx="6863075" cy="27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Data Analysis</a:t>
            </a:r>
            <a:endParaRPr sz="2400"/>
          </a:p>
        </p:txBody>
      </p:sp>
      <p:sp>
        <p:nvSpPr>
          <p:cNvPr id="225" name="Google Shape;225;p43"/>
          <p:cNvSpPr txBox="1">
            <a:spLocks noGrp="1"/>
          </p:cNvSpPr>
          <p:nvPr>
            <p:ph type="body" idx="2"/>
          </p:nvPr>
        </p:nvSpPr>
        <p:spPr>
          <a:xfrm>
            <a:off x="0" y="699467"/>
            <a:ext cx="9144000" cy="288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b="1"/>
              <a:t>Step 2</a:t>
            </a:r>
            <a:r>
              <a:rPr lang="en"/>
              <a:t>: Identify potential suicide risk factors and analyze for possible relationships </a:t>
            </a:r>
            <a:endParaRPr/>
          </a:p>
        </p:txBody>
      </p:sp>
      <p:sp>
        <p:nvSpPr>
          <p:cNvPr id="226" name="Google Shape;226;p43"/>
          <p:cNvSpPr txBox="1"/>
          <p:nvPr/>
        </p:nvSpPr>
        <p:spPr>
          <a:xfrm>
            <a:off x="0" y="1071750"/>
            <a:ext cx="8052000" cy="2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●"/>
            </a:pPr>
            <a:r>
              <a:rPr lang="en">
                <a:solidFill>
                  <a:srgbClr val="A97933"/>
                </a:solidFill>
              </a:rPr>
              <a:t>Team conducted Initial research</a:t>
            </a:r>
            <a:endParaRPr>
              <a:solidFill>
                <a:srgbClr val="A97933"/>
              </a:solidFill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●"/>
            </a:pPr>
            <a:r>
              <a:rPr lang="en">
                <a:solidFill>
                  <a:srgbClr val="A97933"/>
                </a:solidFill>
              </a:rPr>
              <a:t>Variables: Veteran Population, marriage/divorce and weather (i.e. temperature) </a:t>
            </a: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914400" lvl="1" indent="-317500" algn="l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○"/>
            </a:pPr>
            <a:r>
              <a:rPr lang="en">
                <a:solidFill>
                  <a:srgbClr val="A97933"/>
                </a:solidFill>
              </a:rPr>
              <a:t>Veterans data comes to us through the American Community Survey, 5-year datasets. </a:t>
            </a:r>
            <a:endParaRPr>
              <a:solidFill>
                <a:srgbClr val="A97933"/>
              </a:solidFill>
            </a:endParaRPr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A97933"/>
              </a:solidFill>
            </a:endParaRPr>
          </a:p>
          <a:p>
            <a:pPr marL="914400" lvl="1" indent="-317500" algn="l" rtl="0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○"/>
            </a:pPr>
            <a:r>
              <a:rPr lang="en">
                <a:solidFill>
                  <a:srgbClr val="A97933"/>
                </a:solidFill>
              </a:rPr>
              <a:t>Post 2001 Veteran Population: 0.9% to 2.0%</a:t>
            </a:r>
            <a:endParaRPr>
              <a:solidFill>
                <a:srgbClr val="A97933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" name="Google Shape;2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3100950"/>
            <a:ext cx="5842199" cy="17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>
            <a:spLocks noGrp="1"/>
          </p:cNvSpPr>
          <p:nvPr>
            <p:ph type="body" idx="2"/>
          </p:nvPr>
        </p:nvSpPr>
        <p:spPr>
          <a:xfrm>
            <a:off x="0" y="198642"/>
            <a:ext cx="9144000" cy="288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/>
              <a:t>Arizona Statewide Suicide Rate vs % of Population Veteran Status</a:t>
            </a:r>
            <a:endParaRPr sz="2400"/>
          </a:p>
        </p:txBody>
      </p:sp>
      <p:pic>
        <p:nvPicPr>
          <p:cNvPr id="233" name="Google Shape;2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25" y="629325"/>
            <a:ext cx="7258151" cy="20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925" y="2744300"/>
            <a:ext cx="7155050" cy="194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Veteran Population By County</a:t>
            </a:r>
            <a:endParaRPr sz="2400"/>
          </a:p>
        </p:txBody>
      </p:sp>
      <p:sp>
        <p:nvSpPr>
          <p:cNvPr id="240" name="Google Shape;240;p45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Civilians Age 25 and Above</a:t>
            </a:r>
            <a:endParaRPr/>
          </a:p>
        </p:txBody>
      </p:sp>
      <p:pic>
        <p:nvPicPr>
          <p:cNvPr id="241" name="Google Shape;2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350" y="1216150"/>
            <a:ext cx="6883230" cy="32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 and End Slide Master">
  <a:themeElements>
    <a:clrScheme name="ALLPPT-COLOR-A1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s Slide Master">
  <a:themeElements>
    <a:clrScheme name="ALLPPT-COLOR-A1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ection Break Slide Master">
  <a:themeElements>
    <a:clrScheme name="ALLPPT-COLOR-A1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On-screen Show (16:9)</PresentationFormat>
  <Paragraphs>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Simple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alway</dc:creator>
  <cp:lastModifiedBy>Tyse Hipps (Student)</cp:lastModifiedBy>
  <cp:revision>1</cp:revision>
  <dcterms:modified xsi:type="dcterms:W3CDTF">2019-04-13T23:48:33Z</dcterms:modified>
</cp:coreProperties>
</file>