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4" r:id="rId3"/>
    <p:sldId id="265" r:id="rId4"/>
    <p:sldId id="257" r:id="rId5"/>
    <p:sldId id="258" r:id="rId6"/>
    <p:sldId id="259" r:id="rId7"/>
    <p:sldId id="260" r:id="rId8"/>
    <p:sldId id="261" r:id="rId9"/>
    <p:sldId id="262" r:id="rId10"/>
    <p:sldId id="269" r:id="rId11"/>
    <p:sldId id="270" r:id="rId12"/>
    <p:sldId id="266" r:id="rId1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15" autoAdjust="0"/>
    <p:restoredTop sz="80093" autoAdjust="0"/>
  </p:normalViewPr>
  <p:slideViewPr>
    <p:cSldViewPr snapToGrid="0">
      <p:cViewPr varScale="1">
        <p:scale>
          <a:sx n="88" d="100"/>
          <a:sy n="88" d="100"/>
        </p:scale>
        <p:origin x="2368"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F29A8-64ED-4D40-867D-8B15D4544D64}"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en-GB"/>
        </a:p>
      </dgm:t>
    </dgm:pt>
    <dgm:pt modelId="{88A77F12-D55D-48E2-9C91-59CEF6E7BD4A}">
      <dgm:prSet phldrT="[Text]"/>
      <dgm:spPr/>
      <dgm:t>
        <a:bodyPr/>
        <a:lstStyle/>
        <a:p>
          <a:r>
            <a:rPr lang="en-US" dirty="0" smtClean="0"/>
            <a:t>Tables</a:t>
          </a:r>
        </a:p>
      </dgm:t>
    </dgm:pt>
    <dgm:pt modelId="{CCFF35B8-2E6F-4B03-9F23-E99DECB8015E}" type="parTrans" cxnId="{B440ADEB-6DD1-4913-8BCF-1407E55E6AE6}">
      <dgm:prSet/>
      <dgm:spPr/>
      <dgm:t>
        <a:bodyPr/>
        <a:lstStyle/>
        <a:p>
          <a:endParaRPr lang="en-GB"/>
        </a:p>
      </dgm:t>
    </dgm:pt>
    <dgm:pt modelId="{70559E74-5968-41A0-B710-2B6DCB747C0A}" type="sibTrans" cxnId="{B440ADEB-6DD1-4913-8BCF-1407E55E6AE6}">
      <dgm:prSet/>
      <dgm:spPr/>
      <dgm:t>
        <a:bodyPr/>
        <a:lstStyle/>
        <a:p>
          <a:endParaRPr lang="en-GB"/>
        </a:p>
      </dgm:t>
    </dgm:pt>
    <dgm:pt modelId="{736009FD-147C-4DE8-9966-7D14B602EFB6}">
      <dgm:prSet phldrT="[Text]"/>
      <dgm:spPr/>
      <dgm:t>
        <a:bodyPr/>
        <a:lstStyle/>
        <a:p>
          <a:r>
            <a:rPr lang="en-US" dirty="0" smtClean="0"/>
            <a:t>Items</a:t>
          </a:r>
        </a:p>
      </dgm:t>
    </dgm:pt>
    <dgm:pt modelId="{B45A7990-3CF1-4433-B0B3-CCC21FCD08B9}" type="parTrans" cxnId="{2738D998-C862-488A-9F44-F9372FA2FE21}">
      <dgm:prSet/>
      <dgm:spPr/>
      <dgm:t>
        <a:bodyPr/>
        <a:lstStyle/>
        <a:p>
          <a:endParaRPr lang="en-GB"/>
        </a:p>
      </dgm:t>
    </dgm:pt>
    <dgm:pt modelId="{BD1586F5-9771-4D14-A5BE-F64C259D2E13}" type="sibTrans" cxnId="{2738D998-C862-488A-9F44-F9372FA2FE21}">
      <dgm:prSet/>
      <dgm:spPr/>
      <dgm:t>
        <a:bodyPr/>
        <a:lstStyle/>
        <a:p>
          <a:endParaRPr lang="en-GB"/>
        </a:p>
      </dgm:t>
    </dgm:pt>
    <dgm:pt modelId="{20FE5E04-F8C9-4CF7-AC22-ED86BFDF2281}">
      <dgm:prSet phldrT="[Text]"/>
      <dgm:spPr/>
      <dgm:t>
        <a:bodyPr/>
        <a:lstStyle/>
        <a:p>
          <a:r>
            <a:rPr lang="en-US" dirty="0" smtClean="0"/>
            <a:t>Attributes</a:t>
          </a:r>
        </a:p>
      </dgm:t>
    </dgm:pt>
    <dgm:pt modelId="{EA23B0EF-2583-443B-A89D-A3379CC62609}" type="parTrans" cxnId="{8F38D5B9-DE6E-40BA-83D8-E143048DCEB8}">
      <dgm:prSet/>
      <dgm:spPr/>
      <dgm:t>
        <a:bodyPr/>
        <a:lstStyle/>
        <a:p>
          <a:endParaRPr lang="en-GB"/>
        </a:p>
      </dgm:t>
    </dgm:pt>
    <dgm:pt modelId="{A58653C9-8768-4ADF-AA45-DEAE58DDF2AC}" type="sibTrans" cxnId="{8F38D5B9-DE6E-40BA-83D8-E143048DCEB8}">
      <dgm:prSet/>
      <dgm:spPr/>
      <dgm:t>
        <a:bodyPr/>
        <a:lstStyle/>
        <a:p>
          <a:endParaRPr lang="en-GB"/>
        </a:p>
      </dgm:t>
    </dgm:pt>
    <dgm:pt modelId="{31D8CC3E-EBAC-4857-AB7F-5A9CF9F27E33}" type="pres">
      <dgm:prSet presAssocID="{9A6F29A8-64ED-4D40-867D-8B15D4544D64}" presName="composite" presStyleCnt="0">
        <dgm:presLayoutVars>
          <dgm:chMax val="5"/>
          <dgm:dir/>
          <dgm:resizeHandles val="exact"/>
        </dgm:presLayoutVars>
      </dgm:prSet>
      <dgm:spPr/>
      <dgm:t>
        <a:bodyPr/>
        <a:lstStyle/>
        <a:p>
          <a:endParaRPr lang="en-GB"/>
        </a:p>
      </dgm:t>
    </dgm:pt>
    <dgm:pt modelId="{006B6B44-08B8-44B5-8937-B1C98AA21830}" type="pres">
      <dgm:prSet presAssocID="{20FE5E04-F8C9-4CF7-AC22-ED86BFDF2281}" presName="circle1" presStyleLbl="lnNode1" presStyleIdx="0" presStyleCnt="3" custLinFactNeighborX="8025"/>
      <dgm:spPr/>
    </dgm:pt>
    <dgm:pt modelId="{7DF509C8-8A6A-4715-8233-486236DE1BF3}" type="pres">
      <dgm:prSet presAssocID="{20FE5E04-F8C9-4CF7-AC22-ED86BFDF2281}" presName="text1" presStyleLbl="revTx" presStyleIdx="0" presStyleCnt="3">
        <dgm:presLayoutVars>
          <dgm:bulletEnabled val="1"/>
        </dgm:presLayoutVars>
      </dgm:prSet>
      <dgm:spPr/>
      <dgm:t>
        <a:bodyPr/>
        <a:lstStyle/>
        <a:p>
          <a:endParaRPr lang="en-GB"/>
        </a:p>
      </dgm:t>
    </dgm:pt>
    <dgm:pt modelId="{F27B1AB7-097E-4502-A345-B0A89F57DD70}" type="pres">
      <dgm:prSet presAssocID="{20FE5E04-F8C9-4CF7-AC22-ED86BFDF2281}" presName="line1" presStyleLbl="callout" presStyleIdx="0" presStyleCnt="6"/>
      <dgm:spPr/>
    </dgm:pt>
    <dgm:pt modelId="{FD7B2E2D-7EF4-4F6B-B910-48AFE7FD6527}" type="pres">
      <dgm:prSet presAssocID="{20FE5E04-F8C9-4CF7-AC22-ED86BFDF2281}" presName="d1" presStyleLbl="callout" presStyleIdx="1" presStyleCnt="6"/>
      <dgm:spPr/>
    </dgm:pt>
    <dgm:pt modelId="{FC128C53-A689-44D3-BCFC-599969963E19}" type="pres">
      <dgm:prSet presAssocID="{736009FD-147C-4DE8-9966-7D14B602EFB6}" presName="circle2" presStyleLbl="lnNode1" presStyleIdx="1" presStyleCnt="3" custLinFactNeighborX="2676"/>
      <dgm:spPr/>
    </dgm:pt>
    <dgm:pt modelId="{6984D29E-06D9-474A-8ECB-4E18A09D36CE}" type="pres">
      <dgm:prSet presAssocID="{736009FD-147C-4DE8-9966-7D14B602EFB6}" presName="text2" presStyleLbl="revTx" presStyleIdx="1" presStyleCnt="3">
        <dgm:presLayoutVars>
          <dgm:bulletEnabled val="1"/>
        </dgm:presLayoutVars>
      </dgm:prSet>
      <dgm:spPr/>
      <dgm:t>
        <a:bodyPr/>
        <a:lstStyle/>
        <a:p>
          <a:endParaRPr lang="en-GB"/>
        </a:p>
      </dgm:t>
    </dgm:pt>
    <dgm:pt modelId="{090E6F31-538A-4EFA-9801-F585FBCA3CE3}" type="pres">
      <dgm:prSet presAssocID="{736009FD-147C-4DE8-9966-7D14B602EFB6}" presName="line2" presStyleLbl="callout" presStyleIdx="2" presStyleCnt="6"/>
      <dgm:spPr/>
    </dgm:pt>
    <dgm:pt modelId="{FFCDCCE5-B3B4-4265-9A79-E5DB178C8D10}" type="pres">
      <dgm:prSet presAssocID="{736009FD-147C-4DE8-9966-7D14B602EFB6}" presName="d2" presStyleLbl="callout" presStyleIdx="3" presStyleCnt="6"/>
      <dgm:spPr/>
    </dgm:pt>
    <dgm:pt modelId="{5A489FEA-8E69-4143-B4A0-0FC90C22A9CF}" type="pres">
      <dgm:prSet presAssocID="{88A77F12-D55D-48E2-9C91-59CEF6E7BD4A}" presName="circle3" presStyleLbl="lnNode1" presStyleIdx="2" presStyleCnt="3" custLinFactNeighborX="1605"/>
      <dgm:spPr/>
    </dgm:pt>
    <dgm:pt modelId="{401E6E8F-0713-443F-8C11-0B0F16D9F98D}" type="pres">
      <dgm:prSet presAssocID="{88A77F12-D55D-48E2-9C91-59CEF6E7BD4A}" presName="text3" presStyleLbl="revTx" presStyleIdx="2" presStyleCnt="3">
        <dgm:presLayoutVars>
          <dgm:bulletEnabled val="1"/>
        </dgm:presLayoutVars>
      </dgm:prSet>
      <dgm:spPr/>
      <dgm:t>
        <a:bodyPr/>
        <a:lstStyle/>
        <a:p>
          <a:endParaRPr lang="en-GB"/>
        </a:p>
      </dgm:t>
    </dgm:pt>
    <dgm:pt modelId="{0075A4FC-6645-41D5-8283-4DD856E0ABEF}" type="pres">
      <dgm:prSet presAssocID="{88A77F12-D55D-48E2-9C91-59CEF6E7BD4A}" presName="line3" presStyleLbl="callout" presStyleIdx="4" presStyleCnt="6"/>
      <dgm:spPr/>
    </dgm:pt>
    <dgm:pt modelId="{1E31126A-4798-42FC-B663-63483E331CFD}" type="pres">
      <dgm:prSet presAssocID="{88A77F12-D55D-48E2-9C91-59CEF6E7BD4A}" presName="d3" presStyleLbl="callout" presStyleIdx="5" presStyleCnt="6"/>
      <dgm:spPr/>
    </dgm:pt>
  </dgm:ptLst>
  <dgm:cxnLst>
    <dgm:cxn modelId="{2738D998-C862-488A-9F44-F9372FA2FE21}" srcId="{9A6F29A8-64ED-4D40-867D-8B15D4544D64}" destId="{736009FD-147C-4DE8-9966-7D14B602EFB6}" srcOrd="1" destOrd="0" parTransId="{B45A7990-3CF1-4433-B0B3-CCC21FCD08B9}" sibTransId="{BD1586F5-9771-4D14-A5BE-F64C259D2E13}"/>
    <dgm:cxn modelId="{B8222499-5FBE-4D8D-80A8-4ABFF680EF1D}" type="presOf" srcId="{20FE5E04-F8C9-4CF7-AC22-ED86BFDF2281}" destId="{7DF509C8-8A6A-4715-8233-486236DE1BF3}" srcOrd="0" destOrd="0" presId="urn:microsoft.com/office/officeart/2005/8/layout/target1"/>
    <dgm:cxn modelId="{8F38D5B9-DE6E-40BA-83D8-E143048DCEB8}" srcId="{9A6F29A8-64ED-4D40-867D-8B15D4544D64}" destId="{20FE5E04-F8C9-4CF7-AC22-ED86BFDF2281}" srcOrd="0" destOrd="0" parTransId="{EA23B0EF-2583-443B-A89D-A3379CC62609}" sibTransId="{A58653C9-8768-4ADF-AA45-DEAE58DDF2AC}"/>
    <dgm:cxn modelId="{B440ADEB-6DD1-4913-8BCF-1407E55E6AE6}" srcId="{9A6F29A8-64ED-4D40-867D-8B15D4544D64}" destId="{88A77F12-D55D-48E2-9C91-59CEF6E7BD4A}" srcOrd="2" destOrd="0" parTransId="{CCFF35B8-2E6F-4B03-9F23-E99DECB8015E}" sibTransId="{70559E74-5968-41A0-B710-2B6DCB747C0A}"/>
    <dgm:cxn modelId="{D38724AE-DBA7-4013-91B7-DA22218F0EA5}" type="presOf" srcId="{9A6F29A8-64ED-4D40-867D-8B15D4544D64}" destId="{31D8CC3E-EBAC-4857-AB7F-5A9CF9F27E33}" srcOrd="0" destOrd="0" presId="urn:microsoft.com/office/officeart/2005/8/layout/target1"/>
    <dgm:cxn modelId="{28BA1290-0C91-4641-B377-50C1312E5897}" type="presOf" srcId="{88A77F12-D55D-48E2-9C91-59CEF6E7BD4A}" destId="{401E6E8F-0713-443F-8C11-0B0F16D9F98D}" srcOrd="0" destOrd="0" presId="urn:microsoft.com/office/officeart/2005/8/layout/target1"/>
    <dgm:cxn modelId="{929CEA57-FEB2-4798-B8CE-BC8C165449C0}" type="presOf" srcId="{736009FD-147C-4DE8-9966-7D14B602EFB6}" destId="{6984D29E-06D9-474A-8ECB-4E18A09D36CE}" srcOrd="0" destOrd="0" presId="urn:microsoft.com/office/officeart/2005/8/layout/target1"/>
    <dgm:cxn modelId="{BF6001EB-85CB-4A94-B840-9B29BB04D05B}" type="presParOf" srcId="{31D8CC3E-EBAC-4857-AB7F-5A9CF9F27E33}" destId="{006B6B44-08B8-44B5-8937-B1C98AA21830}" srcOrd="0" destOrd="0" presId="urn:microsoft.com/office/officeart/2005/8/layout/target1"/>
    <dgm:cxn modelId="{8B33ABE0-9326-4508-99C9-539869AE18DD}" type="presParOf" srcId="{31D8CC3E-EBAC-4857-AB7F-5A9CF9F27E33}" destId="{7DF509C8-8A6A-4715-8233-486236DE1BF3}" srcOrd="1" destOrd="0" presId="urn:microsoft.com/office/officeart/2005/8/layout/target1"/>
    <dgm:cxn modelId="{C9F7E679-45B8-470F-8C79-0B0FF8E23340}" type="presParOf" srcId="{31D8CC3E-EBAC-4857-AB7F-5A9CF9F27E33}" destId="{F27B1AB7-097E-4502-A345-B0A89F57DD70}" srcOrd="2" destOrd="0" presId="urn:microsoft.com/office/officeart/2005/8/layout/target1"/>
    <dgm:cxn modelId="{F0DD836B-8D47-4E7E-A43B-B7401B403C99}" type="presParOf" srcId="{31D8CC3E-EBAC-4857-AB7F-5A9CF9F27E33}" destId="{FD7B2E2D-7EF4-4F6B-B910-48AFE7FD6527}" srcOrd="3" destOrd="0" presId="urn:microsoft.com/office/officeart/2005/8/layout/target1"/>
    <dgm:cxn modelId="{0AE4EE56-E247-4A81-B6C0-71F719207DDA}" type="presParOf" srcId="{31D8CC3E-EBAC-4857-AB7F-5A9CF9F27E33}" destId="{FC128C53-A689-44D3-BCFC-599969963E19}" srcOrd="4" destOrd="0" presId="urn:microsoft.com/office/officeart/2005/8/layout/target1"/>
    <dgm:cxn modelId="{B6E3A633-3E37-406E-936C-69E76685FBC1}" type="presParOf" srcId="{31D8CC3E-EBAC-4857-AB7F-5A9CF9F27E33}" destId="{6984D29E-06D9-474A-8ECB-4E18A09D36CE}" srcOrd="5" destOrd="0" presId="urn:microsoft.com/office/officeart/2005/8/layout/target1"/>
    <dgm:cxn modelId="{1B9A92F8-70D2-46B8-B1BD-5A49F4D15DE8}" type="presParOf" srcId="{31D8CC3E-EBAC-4857-AB7F-5A9CF9F27E33}" destId="{090E6F31-538A-4EFA-9801-F585FBCA3CE3}" srcOrd="6" destOrd="0" presId="urn:microsoft.com/office/officeart/2005/8/layout/target1"/>
    <dgm:cxn modelId="{21946E92-F015-47D7-A399-D01C0E69E279}" type="presParOf" srcId="{31D8CC3E-EBAC-4857-AB7F-5A9CF9F27E33}" destId="{FFCDCCE5-B3B4-4265-9A79-E5DB178C8D10}" srcOrd="7" destOrd="0" presId="urn:microsoft.com/office/officeart/2005/8/layout/target1"/>
    <dgm:cxn modelId="{219BFC03-0BD6-42F4-AE30-906E11E31BDC}" type="presParOf" srcId="{31D8CC3E-EBAC-4857-AB7F-5A9CF9F27E33}" destId="{5A489FEA-8E69-4143-B4A0-0FC90C22A9CF}" srcOrd="8" destOrd="0" presId="urn:microsoft.com/office/officeart/2005/8/layout/target1"/>
    <dgm:cxn modelId="{2F6589D5-3C41-40FE-A716-AE4C0B7D1C62}" type="presParOf" srcId="{31D8CC3E-EBAC-4857-AB7F-5A9CF9F27E33}" destId="{401E6E8F-0713-443F-8C11-0B0F16D9F98D}" srcOrd="9" destOrd="0" presId="urn:microsoft.com/office/officeart/2005/8/layout/target1"/>
    <dgm:cxn modelId="{998CE5E2-05EA-4494-8E20-902B4F3BD223}" type="presParOf" srcId="{31D8CC3E-EBAC-4857-AB7F-5A9CF9F27E33}" destId="{0075A4FC-6645-41D5-8283-4DD856E0ABEF}" srcOrd="10" destOrd="0" presId="urn:microsoft.com/office/officeart/2005/8/layout/target1"/>
    <dgm:cxn modelId="{5F62A778-F0F3-4294-96A1-380F7B09B1F9}" type="presParOf" srcId="{31D8CC3E-EBAC-4857-AB7F-5A9CF9F27E33}" destId="{1E31126A-4798-42FC-B663-63483E331CFD}" srcOrd="11" destOrd="0" presId="urn:microsoft.com/office/officeart/2005/8/layout/target1"/>
  </dgm:cxnLst>
  <dgm:bg>
    <a:solidFill>
      <a:srgbClr val="0033CC">
        <a:alpha val="37000"/>
      </a:srgb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46115D4-95D1-497B-8231-6FE22FB19787}" type="doc">
      <dgm:prSet loTypeId="urn:microsoft.com/office/officeart/2005/8/layout/hierarchy4" loCatId="hierarchy" qsTypeId="urn:microsoft.com/office/officeart/2005/8/quickstyle/simple2" qsCatId="simple" csTypeId="urn:microsoft.com/office/officeart/2005/8/colors/accent1_1" csCatId="accent1" phldr="1"/>
      <dgm:spPr/>
      <dgm:t>
        <a:bodyPr/>
        <a:lstStyle/>
        <a:p>
          <a:endParaRPr lang="en-GB"/>
        </a:p>
      </dgm:t>
    </dgm:pt>
    <dgm:pt modelId="{23B9EC18-D37B-47BE-A90F-C9A14ECE142C}">
      <dgm:prSet phldrT="[Text]" custT="1"/>
      <dgm:spPr/>
      <dgm:t>
        <a:bodyPr/>
        <a:lstStyle/>
        <a:p>
          <a:r>
            <a:rPr lang="en-GB" sz="1200" b="0" dirty="0" smtClean="0">
              <a:latin typeface="Calibri" pitchFamily="34" charset="0"/>
              <a:cs typeface="Calibri" pitchFamily="34" charset="0"/>
            </a:rPr>
            <a:t>“</a:t>
          </a:r>
          <a:r>
            <a:rPr lang="en-GB" sz="1200" b="0" dirty="0" err="1" smtClean="0">
              <a:latin typeface="Calibri" pitchFamily="34" charset="0"/>
              <a:cs typeface="Calibri" pitchFamily="34" charset="0"/>
            </a:rPr>
            <a:t>ImageID</a:t>
          </a:r>
          <a:r>
            <a:rPr lang="en-GB" sz="1200" b="0" dirty="0" smtClean="0">
              <a:latin typeface="Calibri" pitchFamily="34" charset="0"/>
              <a:cs typeface="Calibri" pitchFamily="34" charset="0"/>
            </a:rPr>
            <a:t>” = “1”</a:t>
          </a:r>
          <a:endParaRPr lang="en-GB" sz="1200" b="0" dirty="0">
            <a:latin typeface="Calibri" pitchFamily="34" charset="0"/>
            <a:cs typeface="Calibri" pitchFamily="34" charset="0"/>
          </a:endParaRPr>
        </a:p>
      </dgm:t>
    </dgm:pt>
    <dgm:pt modelId="{7E7FDFF4-40FC-4D60-BB8D-A34BC457729D}" type="parTrans" cxnId="{57A349A6-1309-4287-BCA5-A53280462EE6}">
      <dgm:prSet/>
      <dgm:spPr/>
      <dgm:t>
        <a:bodyPr/>
        <a:lstStyle/>
        <a:p>
          <a:endParaRPr lang="en-GB"/>
        </a:p>
      </dgm:t>
    </dgm:pt>
    <dgm:pt modelId="{6A094D29-5C2A-4814-800F-8DB6BB51C87C}" type="sibTrans" cxnId="{57A349A6-1309-4287-BCA5-A53280462EE6}">
      <dgm:prSet/>
      <dgm:spPr/>
      <dgm:t>
        <a:bodyPr/>
        <a:lstStyle/>
        <a:p>
          <a:endParaRPr lang="en-GB"/>
        </a:p>
      </dgm:t>
    </dgm:pt>
    <dgm:pt modelId="{3944275B-E818-4929-9B3D-FE220B69DD55}">
      <dgm:prSet phldrT="[Text]" custT="1"/>
      <dgm:spPr/>
      <dgm:t>
        <a:bodyPr/>
        <a:lstStyle/>
        <a:p>
          <a:r>
            <a:rPr lang="en-GB" sz="1200" b="0" dirty="0" smtClean="0">
              <a:latin typeface="Calibri" pitchFamily="34" charset="0"/>
              <a:cs typeface="Calibri" pitchFamily="34" charset="0"/>
            </a:rPr>
            <a:t>“Date” = “20140401”</a:t>
          </a:r>
          <a:endParaRPr lang="en-GB" sz="1200" b="0" dirty="0">
            <a:latin typeface="Calibri" pitchFamily="34" charset="0"/>
            <a:cs typeface="Calibri" pitchFamily="34" charset="0"/>
          </a:endParaRPr>
        </a:p>
      </dgm:t>
    </dgm:pt>
    <dgm:pt modelId="{1B38957B-64E6-49E8-A7DC-C564CE22F3E0}" type="parTrans" cxnId="{6ABBF7EA-7FE7-405C-8732-6AE3FA9D76C7}">
      <dgm:prSet/>
      <dgm:spPr/>
      <dgm:t>
        <a:bodyPr/>
        <a:lstStyle/>
        <a:p>
          <a:endParaRPr lang="en-GB"/>
        </a:p>
      </dgm:t>
    </dgm:pt>
    <dgm:pt modelId="{9E9A738A-F58C-4208-8BCC-8E8D4F4164EF}" type="sibTrans" cxnId="{6ABBF7EA-7FE7-405C-8732-6AE3FA9D76C7}">
      <dgm:prSet/>
      <dgm:spPr/>
      <dgm:t>
        <a:bodyPr/>
        <a:lstStyle/>
        <a:p>
          <a:endParaRPr lang="en-GB"/>
        </a:p>
      </dgm:t>
    </dgm:pt>
    <dgm:pt modelId="{F8DE8847-30E2-4C92-9834-C26D21AB6ADC}">
      <dgm:prSet phldrT="[Text]" custT="1"/>
      <dgm:spPr/>
      <dgm:t>
        <a:bodyPr/>
        <a:lstStyle/>
        <a:p>
          <a:r>
            <a:rPr lang="en-GB" sz="1200" b="0" dirty="0" smtClean="0">
              <a:latin typeface="Calibri" pitchFamily="34" charset="0"/>
              <a:cs typeface="Calibri" pitchFamily="34" charset="0"/>
            </a:rPr>
            <a:t>“Title” = “flower”</a:t>
          </a:r>
          <a:endParaRPr lang="en-GB" sz="1200" b="0" dirty="0">
            <a:latin typeface="Calibri" pitchFamily="34" charset="0"/>
            <a:cs typeface="Calibri" pitchFamily="34" charset="0"/>
          </a:endParaRPr>
        </a:p>
      </dgm:t>
    </dgm:pt>
    <dgm:pt modelId="{73C89427-D2EC-4B9C-ADE5-2A4EC0D7E1ED}" type="parTrans" cxnId="{1DBB3B85-2AA1-48A1-81CB-DA346965C1DB}">
      <dgm:prSet/>
      <dgm:spPr/>
      <dgm:t>
        <a:bodyPr/>
        <a:lstStyle/>
        <a:p>
          <a:endParaRPr lang="en-GB"/>
        </a:p>
      </dgm:t>
    </dgm:pt>
    <dgm:pt modelId="{ECABFFE6-BE4C-40E0-9F6E-C6934051AEE4}" type="sibTrans" cxnId="{1DBB3B85-2AA1-48A1-81CB-DA346965C1DB}">
      <dgm:prSet/>
      <dgm:spPr/>
      <dgm:t>
        <a:bodyPr/>
        <a:lstStyle/>
        <a:p>
          <a:endParaRPr lang="en-GB"/>
        </a:p>
      </dgm:t>
    </dgm:pt>
    <dgm:pt modelId="{3C61A8E6-D994-496D-A38E-D18EF5295F3A}">
      <dgm:prSet phldrT="[Text]" custT="1"/>
      <dgm:spPr/>
      <dgm:t>
        <a:bodyPr/>
        <a:lstStyle/>
        <a:p>
          <a:r>
            <a:rPr lang="en-GB" sz="1100" b="0" dirty="0" smtClean="0">
              <a:latin typeface="Calibri" pitchFamily="34" charset="0"/>
              <a:cs typeface="Calibri" pitchFamily="34" charset="0"/>
            </a:rPr>
            <a:t>“Tags”’= “flower”, “jasmine” , “white”</a:t>
          </a:r>
          <a:endParaRPr lang="en-GB" sz="1100" b="0" dirty="0">
            <a:latin typeface="Calibri" pitchFamily="34" charset="0"/>
            <a:cs typeface="Calibri" pitchFamily="34" charset="0"/>
          </a:endParaRPr>
        </a:p>
      </dgm:t>
    </dgm:pt>
    <dgm:pt modelId="{40543D10-9462-4F58-8136-259FFA9B366F}" type="parTrans" cxnId="{004B89BA-8FD5-4B79-8EF9-16AC60C02695}">
      <dgm:prSet/>
      <dgm:spPr/>
      <dgm:t>
        <a:bodyPr/>
        <a:lstStyle/>
        <a:p>
          <a:endParaRPr lang="en-GB"/>
        </a:p>
      </dgm:t>
    </dgm:pt>
    <dgm:pt modelId="{3F65F0E3-8C80-4041-BA43-4D7145235090}" type="sibTrans" cxnId="{004B89BA-8FD5-4B79-8EF9-16AC60C02695}">
      <dgm:prSet/>
      <dgm:spPr/>
      <dgm:t>
        <a:bodyPr/>
        <a:lstStyle/>
        <a:p>
          <a:endParaRPr lang="en-GB"/>
        </a:p>
      </dgm:t>
    </dgm:pt>
    <dgm:pt modelId="{1944B0B7-9418-4992-8A1B-8DCC88202B5B}" type="pres">
      <dgm:prSet presAssocID="{446115D4-95D1-497B-8231-6FE22FB19787}" presName="Name0" presStyleCnt="0">
        <dgm:presLayoutVars>
          <dgm:chPref val="1"/>
          <dgm:dir/>
          <dgm:animOne val="branch"/>
          <dgm:animLvl val="lvl"/>
          <dgm:resizeHandles/>
        </dgm:presLayoutVars>
      </dgm:prSet>
      <dgm:spPr/>
      <dgm:t>
        <a:bodyPr/>
        <a:lstStyle/>
        <a:p>
          <a:endParaRPr lang="en-GB"/>
        </a:p>
      </dgm:t>
    </dgm:pt>
    <dgm:pt modelId="{3CFED0FC-8659-43CC-A8EE-B7445E69C068}" type="pres">
      <dgm:prSet presAssocID="{23B9EC18-D37B-47BE-A90F-C9A14ECE142C}" presName="vertOne" presStyleCnt="0"/>
      <dgm:spPr/>
    </dgm:pt>
    <dgm:pt modelId="{90FE1509-E37F-41AD-AE2A-AFE02B58EAC0}" type="pres">
      <dgm:prSet presAssocID="{23B9EC18-D37B-47BE-A90F-C9A14ECE142C}" presName="txOne" presStyleLbl="node0" presStyleIdx="0" presStyleCnt="1">
        <dgm:presLayoutVars>
          <dgm:chPref val="3"/>
        </dgm:presLayoutVars>
      </dgm:prSet>
      <dgm:spPr/>
      <dgm:t>
        <a:bodyPr/>
        <a:lstStyle/>
        <a:p>
          <a:endParaRPr lang="en-GB"/>
        </a:p>
      </dgm:t>
    </dgm:pt>
    <dgm:pt modelId="{14ED7D1F-9C48-4D4A-9D4F-0B1376FA7CDB}" type="pres">
      <dgm:prSet presAssocID="{23B9EC18-D37B-47BE-A90F-C9A14ECE142C}" presName="parTransOne" presStyleCnt="0"/>
      <dgm:spPr/>
    </dgm:pt>
    <dgm:pt modelId="{44283247-3016-48E3-AF03-FE16423A30EB}" type="pres">
      <dgm:prSet presAssocID="{23B9EC18-D37B-47BE-A90F-C9A14ECE142C}" presName="horzOne" presStyleCnt="0"/>
      <dgm:spPr/>
    </dgm:pt>
    <dgm:pt modelId="{629F647C-C5FE-455D-8F99-5C326EB92D40}" type="pres">
      <dgm:prSet presAssocID="{3944275B-E818-4929-9B3D-FE220B69DD55}" presName="vertTwo" presStyleCnt="0"/>
      <dgm:spPr/>
    </dgm:pt>
    <dgm:pt modelId="{8E8968EA-F2E9-4470-A692-FEB3F45911E0}" type="pres">
      <dgm:prSet presAssocID="{3944275B-E818-4929-9B3D-FE220B69DD55}" presName="txTwo" presStyleLbl="node2" presStyleIdx="0" presStyleCnt="1">
        <dgm:presLayoutVars>
          <dgm:chPref val="3"/>
        </dgm:presLayoutVars>
      </dgm:prSet>
      <dgm:spPr/>
      <dgm:t>
        <a:bodyPr/>
        <a:lstStyle/>
        <a:p>
          <a:endParaRPr lang="en-GB"/>
        </a:p>
      </dgm:t>
    </dgm:pt>
    <dgm:pt modelId="{92257A36-9079-4412-95AD-F1E46E1D13DF}" type="pres">
      <dgm:prSet presAssocID="{3944275B-E818-4929-9B3D-FE220B69DD55}" presName="parTransTwo" presStyleCnt="0"/>
      <dgm:spPr/>
    </dgm:pt>
    <dgm:pt modelId="{A16FA61A-8AC4-463A-BAE2-7E131A383403}" type="pres">
      <dgm:prSet presAssocID="{3944275B-E818-4929-9B3D-FE220B69DD55}" presName="horzTwo" presStyleCnt="0"/>
      <dgm:spPr/>
    </dgm:pt>
    <dgm:pt modelId="{F5AED29E-5A85-4D55-9CA8-D80143C4F8C6}" type="pres">
      <dgm:prSet presAssocID="{F8DE8847-30E2-4C92-9834-C26D21AB6ADC}" presName="vertThree" presStyleCnt="0"/>
      <dgm:spPr/>
    </dgm:pt>
    <dgm:pt modelId="{011D3E2A-9831-49EB-AA8F-8169E98CE072}" type="pres">
      <dgm:prSet presAssocID="{F8DE8847-30E2-4C92-9834-C26D21AB6ADC}" presName="txThree" presStyleLbl="node3" presStyleIdx="0" presStyleCnt="1">
        <dgm:presLayoutVars>
          <dgm:chPref val="3"/>
        </dgm:presLayoutVars>
      </dgm:prSet>
      <dgm:spPr/>
      <dgm:t>
        <a:bodyPr/>
        <a:lstStyle/>
        <a:p>
          <a:endParaRPr lang="en-GB"/>
        </a:p>
      </dgm:t>
    </dgm:pt>
    <dgm:pt modelId="{82EDC13C-3319-4F0C-9B1D-4DDA207D6BF8}" type="pres">
      <dgm:prSet presAssocID="{F8DE8847-30E2-4C92-9834-C26D21AB6ADC}" presName="parTransThree" presStyleCnt="0"/>
      <dgm:spPr/>
    </dgm:pt>
    <dgm:pt modelId="{BEFD9B0C-0178-47EA-AD72-CE2F6D3161EC}" type="pres">
      <dgm:prSet presAssocID="{F8DE8847-30E2-4C92-9834-C26D21AB6ADC}" presName="horzThree" presStyleCnt="0"/>
      <dgm:spPr/>
    </dgm:pt>
    <dgm:pt modelId="{D1A196E1-2D27-403E-B5BB-B087FCFA82E0}" type="pres">
      <dgm:prSet presAssocID="{3C61A8E6-D994-496D-A38E-D18EF5295F3A}" presName="vertFour" presStyleCnt="0">
        <dgm:presLayoutVars>
          <dgm:chPref val="3"/>
        </dgm:presLayoutVars>
      </dgm:prSet>
      <dgm:spPr/>
    </dgm:pt>
    <dgm:pt modelId="{C9C0D8BC-ADE2-42A3-8B95-1EB35EBC7D98}" type="pres">
      <dgm:prSet presAssocID="{3C61A8E6-D994-496D-A38E-D18EF5295F3A}" presName="txFour" presStyleLbl="node4" presStyleIdx="0" presStyleCnt="1">
        <dgm:presLayoutVars>
          <dgm:chPref val="3"/>
        </dgm:presLayoutVars>
      </dgm:prSet>
      <dgm:spPr/>
      <dgm:t>
        <a:bodyPr/>
        <a:lstStyle/>
        <a:p>
          <a:endParaRPr lang="en-GB"/>
        </a:p>
      </dgm:t>
    </dgm:pt>
    <dgm:pt modelId="{D058A8E0-A6A7-4C76-AE6B-806AFA249246}" type="pres">
      <dgm:prSet presAssocID="{3C61A8E6-D994-496D-A38E-D18EF5295F3A}" presName="horzFour" presStyleCnt="0"/>
      <dgm:spPr/>
    </dgm:pt>
  </dgm:ptLst>
  <dgm:cxnLst>
    <dgm:cxn modelId="{10E6F4DC-18F4-436E-8A32-83D55212F3D3}" type="presOf" srcId="{446115D4-95D1-497B-8231-6FE22FB19787}" destId="{1944B0B7-9418-4992-8A1B-8DCC88202B5B}" srcOrd="0" destOrd="0" presId="urn:microsoft.com/office/officeart/2005/8/layout/hierarchy4"/>
    <dgm:cxn modelId="{116FA4CB-135C-41A2-A80E-E1F35A4570D3}" type="presOf" srcId="{23B9EC18-D37B-47BE-A90F-C9A14ECE142C}" destId="{90FE1509-E37F-41AD-AE2A-AFE02B58EAC0}" srcOrd="0" destOrd="0" presId="urn:microsoft.com/office/officeart/2005/8/layout/hierarchy4"/>
    <dgm:cxn modelId="{1DBB3B85-2AA1-48A1-81CB-DA346965C1DB}" srcId="{3944275B-E818-4929-9B3D-FE220B69DD55}" destId="{F8DE8847-30E2-4C92-9834-C26D21AB6ADC}" srcOrd="0" destOrd="0" parTransId="{73C89427-D2EC-4B9C-ADE5-2A4EC0D7E1ED}" sibTransId="{ECABFFE6-BE4C-40E0-9F6E-C6934051AEE4}"/>
    <dgm:cxn modelId="{57A349A6-1309-4287-BCA5-A53280462EE6}" srcId="{446115D4-95D1-497B-8231-6FE22FB19787}" destId="{23B9EC18-D37B-47BE-A90F-C9A14ECE142C}" srcOrd="0" destOrd="0" parTransId="{7E7FDFF4-40FC-4D60-BB8D-A34BC457729D}" sibTransId="{6A094D29-5C2A-4814-800F-8DB6BB51C87C}"/>
    <dgm:cxn modelId="{1B4BE60A-7B2A-4069-9F67-1F7E05AD12BB}" type="presOf" srcId="{3C61A8E6-D994-496D-A38E-D18EF5295F3A}" destId="{C9C0D8BC-ADE2-42A3-8B95-1EB35EBC7D98}" srcOrd="0" destOrd="0" presId="urn:microsoft.com/office/officeart/2005/8/layout/hierarchy4"/>
    <dgm:cxn modelId="{2F12F3D5-F6E2-4F6E-AB5C-0A7314AFEC58}" type="presOf" srcId="{3944275B-E818-4929-9B3D-FE220B69DD55}" destId="{8E8968EA-F2E9-4470-A692-FEB3F45911E0}" srcOrd="0" destOrd="0" presId="urn:microsoft.com/office/officeart/2005/8/layout/hierarchy4"/>
    <dgm:cxn modelId="{6ABBF7EA-7FE7-405C-8732-6AE3FA9D76C7}" srcId="{23B9EC18-D37B-47BE-A90F-C9A14ECE142C}" destId="{3944275B-E818-4929-9B3D-FE220B69DD55}" srcOrd="0" destOrd="0" parTransId="{1B38957B-64E6-49E8-A7DC-C564CE22F3E0}" sibTransId="{9E9A738A-F58C-4208-8BCC-8E8D4F4164EF}"/>
    <dgm:cxn modelId="{31436A6C-DD52-4AF4-86FF-4F88ED2BBD99}" type="presOf" srcId="{F8DE8847-30E2-4C92-9834-C26D21AB6ADC}" destId="{011D3E2A-9831-49EB-AA8F-8169E98CE072}" srcOrd="0" destOrd="0" presId="urn:microsoft.com/office/officeart/2005/8/layout/hierarchy4"/>
    <dgm:cxn modelId="{004B89BA-8FD5-4B79-8EF9-16AC60C02695}" srcId="{F8DE8847-30E2-4C92-9834-C26D21AB6ADC}" destId="{3C61A8E6-D994-496D-A38E-D18EF5295F3A}" srcOrd="0" destOrd="0" parTransId="{40543D10-9462-4F58-8136-259FFA9B366F}" sibTransId="{3F65F0E3-8C80-4041-BA43-4D7145235090}"/>
    <dgm:cxn modelId="{85319706-895F-48A9-BEB2-222A3E127377}" type="presParOf" srcId="{1944B0B7-9418-4992-8A1B-8DCC88202B5B}" destId="{3CFED0FC-8659-43CC-A8EE-B7445E69C068}" srcOrd="0" destOrd="0" presId="urn:microsoft.com/office/officeart/2005/8/layout/hierarchy4"/>
    <dgm:cxn modelId="{D7AA09A6-F57D-43F4-BD3D-D5DA17C1D2B1}" type="presParOf" srcId="{3CFED0FC-8659-43CC-A8EE-B7445E69C068}" destId="{90FE1509-E37F-41AD-AE2A-AFE02B58EAC0}" srcOrd="0" destOrd="0" presId="urn:microsoft.com/office/officeart/2005/8/layout/hierarchy4"/>
    <dgm:cxn modelId="{B278664D-78D7-46D8-9D2B-607D0EC7DA3D}" type="presParOf" srcId="{3CFED0FC-8659-43CC-A8EE-B7445E69C068}" destId="{14ED7D1F-9C48-4D4A-9D4F-0B1376FA7CDB}" srcOrd="1" destOrd="0" presId="urn:microsoft.com/office/officeart/2005/8/layout/hierarchy4"/>
    <dgm:cxn modelId="{CAC65220-14C3-42E7-AD90-4B5867E651FF}" type="presParOf" srcId="{3CFED0FC-8659-43CC-A8EE-B7445E69C068}" destId="{44283247-3016-48E3-AF03-FE16423A30EB}" srcOrd="2" destOrd="0" presId="urn:microsoft.com/office/officeart/2005/8/layout/hierarchy4"/>
    <dgm:cxn modelId="{10F7C8BB-2E4D-40AA-A64F-E47F08EC35A8}" type="presParOf" srcId="{44283247-3016-48E3-AF03-FE16423A30EB}" destId="{629F647C-C5FE-455D-8F99-5C326EB92D40}" srcOrd="0" destOrd="0" presId="urn:microsoft.com/office/officeart/2005/8/layout/hierarchy4"/>
    <dgm:cxn modelId="{A118C28D-C942-425F-86D2-682BB81035D0}" type="presParOf" srcId="{629F647C-C5FE-455D-8F99-5C326EB92D40}" destId="{8E8968EA-F2E9-4470-A692-FEB3F45911E0}" srcOrd="0" destOrd="0" presId="urn:microsoft.com/office/officeart/2005/8/layout/hierarchy4"/>
    <dgm:cxn modelId="{A85F0E03-AC61-47EA-A87F-921A09BBE7CB}" type="presParOf" srcId="{629F647C-C5FE-455D-8F99-5C326EB92D40}" destId="{92257A36-9079-4412-95AD-F1E46E1D13DF}" srcOrd="1" destOrd="0" presId="urn:microsoft.com/office/officeart/2005/8/layout/hierarchy4"/>
    <dgm:cxn modelId="{B9040882-8198-412C-8932-02CD3FA66FFC}" type="presParOf" srcId="{629F647C-C5FE-455D-8F99-5C326EB92D40}" destId="{A16FA61A-8AC4-463A-BAE2-7E131A383403}" srcOrd="2" destOrd="0" presId="urn:microsoft.com/office/officeart/2005/8/layout/hierarchy4"/>
    <dgm:cxn modelId="{43C7DCF0-4C4B-4EF0-97B7-6090B5DE3C4D}" type="presParOf" srcId="{A16FA61A-8AC4-463A-BAE2-7E131A383403}" destId="{F5AED29E-5A85-4D55-9CA8-D80143C4F8C6}" srcOrd="0" destOrd="0" presId="urn:microsoft.com/office/officeart/2005/8/layout/hierarchy4"/>
    <dgm:cxn modelId="{286A8F32-064A-4439-9864-30CFB51770DC}" type="presParOf" srcId="{F5AED29E-5A85-4D55-9CA8-D80143C4F8C6}" destId="{011D3E2A-9831-49EB-AA8F-8169E98CE072}" srcOrd="0" destOrd="0" presId="urn:microsoft.com/office/officeart/2005/8/layout/hierarchy4"/>
    <dgm:cxn modelId="{2C852809-299F-409F-95C4-B7BDE65F7ACD}" type="presParOf" srcId="{F5AED29E-5A85-4D55-9CA8-D80143C4F8C6}" destId="{82EDC13C-3319-4F0C-9B1D-4DDA207D6BF8}" srcOrd="1" destOrd="0" presId="urn:microsoft.com/office/officeart/2005/8/layout/hierarchy4"/>
    <dgm:cxn modelId="{63ED5023-D399-490B-AE54-15CB4A3BBDA5}" type="presParOf" srcId="{F5AED29E-5A85-4D55-9CA8-D80143C4F8C6}" destId="{BEFD9B0C-0178-47EA-AD72-CE2F6D3161EC}" srcOrd="2" destOrd="0" presId="urn:microsoft.com/office/officeart/2005/8/layout/hierarchy4"/>
    <dgm:cxn modelId="{F0047F33-365E-484C-8476-4FEF5E5665CE}" type="presParOf" srcId="{BEFD9B0C-0178-47EA-AD72-CE2F6D3161EC}" destId="{D1A196E1-2D27-403E-B5BB-B087FCFA82E0}" srcOrd="0" destOrd="0" presId="urn:microsoft.com/office/officeart/2005/8/layout/hierarchy4"/>
    <dgm:cxn modelId="{15D7EFF6-F7A3-4A51-9E4C-258EEBDBF197}" type="presParOf" srcId="{D1A196E1-2D27-403E-B5BB-B087FCFA82E0}" destId="{C9C0D8BC-ADE2-42A3-8B95-1EB35EBC7D98}" srcOrd="0" destOrd="0" presId="urn:microsoft.com/office/officeart/2005/8/layout/hierarchy4"/>
    <dgm:cxn modelId="{C277F1F4-2F5B-4DD5-B3D7-1E7FAA97587B}" type="presParOf" srcId="{D1A196E1-2D27-403E-B5BB-B087FCFA82E0}" destId="{D058A8E0-A6A7-4C76-AE6B-806AFA249246}" srcOrd="1" destOrd="0" presId="urn:microsoft.com/office/officeart/2005/8/layout/hierarchy4"/>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89FEA-8E69-4143-B4A0-0FC90C22A9CF}">
      <dsp:nvSpPr>
        <dsp:cNvPr id="0" name=""/>
        <dsp:cNvSpPr/>
      </dsp:nvSpPr>
      <dsp:spPr>
        <a:xfrm>
          <a:off x="41557" y="1202830"/>
          <a:ext cx="2589252" cy="258925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C128C53-A689-44D3-BCFC-599969963E19}">
      <dsp:nvSpPr>
        <dsp:cNvPr id="0" name=""/>
        <dsp:cNvSpPr/>
      </dsp:nvSpPr>
      <dsp:spPr>
        <a:xfrm>
          <a:off x="559423" y="1720681"/>
          <a:ext cx="1553551" cy="15535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06B6B44-08B8-44B5-8937-B1C98AA21830}">
      <dsp:nvSpPr>
        <dsp:cNvPr id="0" name=""/>
        <dsp:cNvSpPr/>
      </dsp:nvSpPr>
      <dsp:spPr>
        <a:xfrm>
          <a:off x="1077258" y="2238531"/>
          <a:ext cx="517850" cy="51785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DF509C8-8A6A-4715-8233-486236DE1BF3}">
      <dsp:nvSpPr>
        <dsp:cNvPr id="0" name=""/>
        <dsp:cNvSpPr/>
      </dsp:nvSpPr>
      <dsp:spPr>
        <a:xfrm>
          <a:off x="3020794" y="339746"/>
          <a:ext cx="1294626" cy="75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Attributes</a:t>
          </a:r>
        </a:p>
      </dsp:txBody>
      <dsp:txXfrm>
        <a:off x="3020794" y="339746"/>
        <a:ext cx="1294626" cy="755198"/>
      </dsp:txXfrm>
    </dsp:sp>
    <dsp:sp modelId="{F27B1AB7-097E-4502-A345-B0A89F57DD70}">
      <dsp:nvSpPr>
        <dsp:cNvPr id="0" name=""/>
        <dsp:cNvSpPr/>
      </dsp:nvSpPr>
      <dsp:spPr>
        <a:xfrm>
          <a:off x="2697138" y="717345"/>
          <a:ext cx="323656"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FD7B2E2D-7EF4-4F6B-B910-48AFE7FD6527}">
      <dsp:nvSpPr>
        <dsp:cNvPr id="0" name=""/>
        <dsp:cNvSpPr/>
      </dsp:nvSpPr>
      <dsp:spPr>
        <a:xfrm rot="5400000">
          <a:off x="1105395" y="907008"/>
          <a:ext cx="1779679" cy="1401217"/>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6984D29E-06D9-474A-8ECB-4E18A09D36CE}">
      <dsp:nvSpPr>
        <dsp:cNvPr id="0" name=""/>
        <dsp:cNvSpPr/>
      </dsp:nvSpPr>
      <dsp:spPr>
        <a:xfrm>
          <a:off x="3020794" y="1094945"/>
          <a:ext cx="1294626" cy="75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Items</a:t>
          </a:r>
        </a:p>
      </dsp:txBody>
      <dsp:txXfrm>
        <a:off x="3020794" y="1094945"/>
        <a:ext cx="1294626" cy="755198"/>
      </dsp:txXfrm>
    </dsp:sp>
    <dsp:sp modelId="{090E6F31-538A-4EFA-9801-F585FBCA3CE3}">
      <dsp:nvSpPr>
        <dsp:cNvPr id="0" name=""/>
        <dsp:cNvSpPr/>
      </dsp:nvSpPr>
      <dsp:spPr>
        <a:xfrm>
          <a:off x="2697138" y="1472544"/>
          <a:ext cx="323656"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FFCDCCE5-B3B4-4265-9A79-E5DB178C8D10}">
      <dsp:nvSpPr>
        <dsp:cNvPr id="0" name=""/>
        <dsp:cNvSpPr/>
      </dsp:nvSpPr>
      <dsp:spPr>
        <a:xfrm rot="5400000">
          <a:off x="1487396" y="1650426"/>
          <a:ext cx="1386803" cy="103009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401E6E8F-0713-443F-8C11-0B0F16D9F98D}">
      <dsp:nvSpPr>
        <dsp:cNvPr id="0" name=""/>
        <dsp:cNvSpPr/>
      </dsp:nvSpPr>
      <dsp:spPr>
        <a:xfrm>
          <a:off x="3020794" y="1850143"/>
          <a:ext cx="1294626" cy="75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Tables</a:t>
          </a:r>
        </a:p>
      </dsp:txBody>
      <dsp:txXfrm>
        <a:off x="3020794" y="1850143"/>
        <a:ext cx="1294626" cy="755198"/>
      </dsp:txXfrm>
    </dsp:sp>
    <dsp:sp modelId="{0075A4FC-6645-41D5-8283-4DD856E0ABEF}">
      <dsp:nvSpPr>
        <dsp:cNvPr id="0" name=""/>
        <dsp:cNvSpPr/>
      </dsp:nvSpPr>
      <dsp:spPr>
        <a:xfrm>
          <a:off x="2697138" y="2227743"/>
          <a:ext cx="323656"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1E31126A-4798-42FC-B663-63483E331CFD}">
      <dsp:nvSpPr>
        <dsp:cNvPr id="0" name=""/>
        <dsp:cNvSpPr/>
      </dsp:nvSpPr>
      <dsp:spPr>
        <a:xfrm rot="5400000">
          <a:off x="1869871" y="2393239"/>
          <a:ext cx="990820" cy="658964"/>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E1509-E37F-41AD-AE2A-AFE02B58EAC0}">
      <dsp:nvSpPr>
        <dsp:cNvPr id="0" name=""/>
        <dsp:cNvSpPr/>
      </dsp:nvSpPr>
      <dsp:spPr>
        <a:xfrm>
          <a:off x="678" y="102"/>
          <a:ext cx="1388530" cy="685170"/>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Calibri" pitchFamily="34" charset="0"/>
              <a:cs typeface="Calibri" pitchFamily="34" charset="0"/>
            </a:rPr>
            <a:t>“</a:t>
          </a:r>
          <a:r>
            <a:rPr lang="en-GB" sz="1200" b="0" kern="1200" dirty="0" err="1" smtClean="0">
              <a:latin typeface="Calibri" pitchFamily="34" charset="0"/>
              <a:cs typeface="Calibri" pitchFamily="34" charset="0"/>
            </a:rPr>
            <a:t>ImageID</a:t>
          </a:r>
          <a:r>
            <a:rPr lang="en-GB" sz="1200" b="0" kern="1200" dirty="0" smtClean="0">
              <a:latin typeface="Calibri" pitchFamily="34" charset="0"/>
              <a:cs typeface="Calibri" pitchFamily="34" charset="0"/>
            </a:rPr>
            <a:t>” = “1”</a:t>
          </a:r>
          <a:endParaRPr lang="en-GB" sz="1200" b="0" kern="1200" dirty="0">
            <a:latin typeface="Calibri" pitchFamily="34" charset="0"/>
            <a:cs typeface="Calibri" pitchFamily="34" charset="0"/>
          </a:endParaRPr>
        </a:p>
      </dsp:txBody>
      <dsp:txXfrm>
        <a:off x="20746" y="20170"/>
        <a:ext cx="1348394" cy="645034"/>
      </dsp:txXfrm>
    </dsp:sp>
    <dsp:sp modelId="{8E8968EA-F2E9-4470-A692-FEB3F45911E0}">
      <dsp:nvSpPr>
        <dsp:cNvPr id="0" name=""/>
        <dsp:cNvSpPr/>
      </dsp:nvSpPr>
      <dsp:spPr>
        <a:xfrm>
          <a:off x="678" y="704332"/>
          <a:ext cx="1388530" cy="685170"/>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Calibri" pitchFamily="34" charset="0"/>
              <a:cs typeface="Calibri" pitchFamily="34" charset="0"/>
            </a:rPr>
            <a:t>“Date” = “20140401”</a:t>
          </a:r>
          <a:endParaRPr lang="en-GB" sz="1200" b="0" kern="1200" dirty="0">
            <a:latin typeface="Calibri" pitchFamily="34" charset="0"/>
            <a:cs typeface="Calibri" pitchFamily="34" charset="0"/>
          </a:endParaRPr>
        </a:p>
      </dsp:txBody>
      <dsp:txXfrm>
        <a:off x="20746" y="724400"/>
        <a:ext cx="1348394" cy="645034"/>
      </dsp:txXfrm>
    </dsp:sp>
    <dsp:sp modelId="{011D3E2A-9831-49EB-AA8F-8169E98CE072}">
      <dsp:nvSpPr>
        <dsp:cNvPr id="0" name=""/>
        <dsp:cNvSpPr/>
      </dsp:nvSpPr>
      <dsp:spPr>
        <a:xfrm>
          <a:off x="678" y="1408562"/>
          <a:ext cx="1388530" cy="685170"/>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Calibri" pitchFamily="34" charset="0"/>
              <a:cs typeface="Calibri" pitchFamily="34" charset="0"/>
            </a:rPr>
            <a:t>“Title” = “flower”</a:t>
          </a:r>
          <a:endParaRPr lang="en-GB" sz="1200" b="0" kern="1200" dirty="0">
            <a:latin typeface="Calibri" pitchFamily="34" charset="0"/>
            <a:cs typeface="Calibri" pitchFamily="34" charset="0"/>
          </a:endParaRPr>
        </a:p>
      </dsp:txBody>
      <dsp:txXfrm>
        <a:off x="20746" y="1428630"/>
        <a:ext cx="1348394" cy="645034"/>
      </dsp:txXfrm>
    </dsp:sp>
    <dsp:sp modelId="{C9C0D8BC-ADE2-42A3-8B95-1EB35EBC7D98}">
      <dsp:nvSpPr>
        <dsp:cNvPr id="0" name=""/>
        <dsp:cNvSpPr/>
      </dsp:nvSpPr>
      <dsp:spPr>
        <a:xfrm>
          <a:off x="678" y="2112792"/>
          <a:ext cx="1388530" cy="685170"/>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0" kern="1200" dirty="0" smtClean="0">
              <a:latin typeface="Calibri" pitchFamily="34" charset="0"/>
              <a:cs typeface="Calibri" pitchFamily="34" charset="0"/>
            </a:rPr>
            <a:t>“Tags”’= “flower”, “jasmine” , “white”</a:t>
          </a:r>
          <a:endParaRPr lang="en-GB" sz="1100" b="0" kern="1200" dirty="0">
            <a:latin typeface="Calibri" pitchFamily="34" charset="0"/>
            <a:cs typeface="Calibri" pitchFamily="34" charset="0"/>
          </a:endParaRPr>
        </a:p>
      </dsp:txBody>
      <dsp:txXfrm>
        <a:off x="20746" y="2132860"/>
        <a:ext cx="1348394" cy="645034"/>
      </dsp:txXfrm>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A1DD71-BDA2-4D25-9FD4-822AD5E90B97}" type="datetimeFigureOut">
              <a:rPr lang="en-US" smtClean="0"/>
              <a:pPr/>
              <a:t>10/2/17</a:t>
            </a:fld>
            <a:endParaRPr lang="en-GB"/>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F459EF-E28C-499B-B9A9-FB3239E4856F}" type="slidenum">
              <a:rPr lang="en-GB" smtClean="0"/>
              <a:pPr/>
              <a:t>‹#›</a:t>
            </a:fld>
            <a:endParaRPr lang="en-GB"/>
          </a:p>
        </p:txBody>
      </p:sp>
    </p:spTree>
    <p:extLst>
      <p:ext uri="{BB962C8B-B14F-4D97-AF65-F5344CB8AC3E}">
        <p14:creationId xmlns:p14="http://schemas.microsoft.com/office/powerpoint/2010/main" val="144171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6F459EF-E28C-499B-B9A9-FB3239E4856F}" type="slidenum">
              <a:rPr lang="en-GB" smtClean="0"/>
              <a:pPr/>
              <a:t>1</a:t>
            </a:fld>
            <a:endParaRPr lang="en-GB"/>
          </a:p>
        </p:txBody>
      </p:sp>
    </p:spTree>
    <p:extLst>
      <p:ext uri="{BB962C8B-B14F-4D97-AF65-F5344CB8AC3E}">
        <p14:creationId xmlns:p14="http://schemas.microsoft.com/office/powerpoint/2010/main" val="376540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r>
              <a:rPr lang="en-GB" dirty="0" smtClean="0"/>
              <a:t>Eventually Consistent Reads: </a:t>
            </a:r>
            <a:r>
              <a:rPr lang="en-GB" sz="2200" dirty="0" smtClean="0"/>
              <a:t>When you read data (</a:t>
            </a:r>
            <a:r>
              <a:rPr lang="en-GB" sz="2200" dirty="0" err="1" smtClean="0"/>
              <a:t>GetItem</a:t>
            </a:r>
            <a:r>
              <a:rPr lang="en-GB" sz="2200" dirty="0" smtClean="0"/>
              <a:t>, </a:t>
            </a:r>
            <a:r>
              <a:rPr lang="en-GB" sz="2200" dirty="0" err="1" smtClean="0"/>
              <a:t>BatchGetItem</a:t>
            </a:r>
            <a:r>
              <a:rPr lang="en-GB" sz="2200" dirty="0" smtClean="0"/>
              <a:t>, Query or  Scan operations) , the response might not reflect the results of a recently completed write operation (</a:t>
            </a:r>
            <a:r>
              <a:rPr lang="en-GB" sz="2200" dirty="0" err="1" smtClean="0"/>
              <a:t>PutItem</a:t>
            </a:r>
            <a:r>
              <a:rPr lang="en-GB" sz="2200" dirty="0" smtClean="0"/>
              <a:t>, </a:t>
            </a:r>
            <a:r>
              <a:rPr lang="en-GB" sz="2200" dirty="0" err="1" smtClean="0"/>
              <a:t>UpdateItem</a:t>
            </a:r>
            <a:r>
              <a:rPr lang="en-GB" sz="2200" dirty="0" smtClean="0"/>
              <a:t> or </a:t>
            </a:r>
            <a:r>
              <a:rPr lang="en-GB" sz="2200" dirty="0" err="1" smtClean="0"/>
              <a:t>DeleteItem</a:t>
            </a:r>
            <a:r>
              <a:rPr lang="en-GB" sz="2200" dirty="0" smtClean="0"/>
              <a:t>).</a:t>
            </a:r>
          </a:p>
          <a:p>
            <a:pPr lvl="0"/>
            <a:r>
              <a:rPr lang="en-GB" dirty="0" smtClean="0"/>
              <a:t>Strongly Consistent Reads: </a:t>
            </a:r>
            <a:r>
              <a:rPr lang="en-GB" sz="2200" dirty="0" smtClean="0"/>
              <a:t>When you issue a strongly consistent read request, DynamoDB returns a response with the most up-to-date data.</a:t>
            </a:r>
          </a:p>
          <a:p>
            <a:pPr lvl="0"/>
            <a:endParaRPr lang="en-GB" dirty="0" smtClean="0"/>
          </a:p>
          <a:p>
            <a:r>
              <a:rPr lang="en-GB" sz="1200" b="0" i="0" kern="1200" dirty="0" smtClean="0">
                <a:solidFill>
                  <a:schemeClr val="tx1"/>
                </a:solidFill>
                <a:latin typeface="+mn-lt"/>
                <a:ea typeface="+mn-ea"/>
                <a:cs typeface="+mn-cs"/>
              </a:rPr>
              <a:t>DynamoDB supports a "conditional write" feature that lets you specify a condition when updating an item. DynamoDB writes the item only if the specified condition is met; otherwise it returns an error.</a:t>
            </a:r>
          </a:p>
          <a:p>
            <a:r>
              <a:rPr lang="en-GB" sz="1200" b="0" i="0" kern="1200" dirty="0" smtClean="0">
                <a:solidFill>
                  <a:schemeClr val="tx1"/>
                </a:solidFill>
                <a:latin typeface="+mn-lt"/>
                <a:ea typeface="+mn-ea"/>
                <a:cs typeface="+mn-cs"/>
              </a:rPr>
              <a:t>DynamoDB also supports an "atomic counter" feature where you can send a request to add or subtract from an existing attribute value without interfering with another simultaneous write request (one-action-at-a-time).</a:t>
            </a:r>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10</a:t>
            </a:fld>
            <a:endParaRPr lang="en-GB"/>
          </a:p>
        </p:txBody>
      </p:sp>
    </p:spTree>
    <p:extLst>
      <p:ext uri="{BB962C8B-B14F-4D97-AF65-F5344CB8AC3E}">
        <p14:creationId xmlns:p14="http://schemas.microsoft.com/office/powerpoint/2010/main" val="65853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12</a:t>
            </a:fld>
            <a:endParaRPr lang="en-GB"/>
          </a:p>
        </p:txBody>
      </p:sp>
    </p:spTree>
    <p:extLst>
      <p:ext uri="{BB962C8B-B14F-4D97-AF65-F5344CB8AC3E}">
        <p14:creationId xmlns:p14="http://schemas.microsoft.com/office/powerpoint/2010/main" val="329554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6F459EF-E28C-499B-B9A9-FB3239E4856F}" type="slidenum">
              <a:rPr lang="en-GB" smtClean="0"/>
              <a:pPr/>
              <a:t>2</a:t>
            </a:fld>
            <a:endParaRPr lang="en-GB"/>
          </a:p>
        </p:txBody>
      </p:sp>
    </p:spTree>
    <p:extLst>
      <p:ext uri="{BB962C8B-B14F-4D97-AF65-F5344CB8AC3E}">
        <p14:creationId xmlns:p14="http://schemas.microsoft.com/office/powerpoint/2010/main" val="2784028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6F459EF-E28C-499B-B9A9-FB3239E4856F}" type="slidenum">
              <a:rPr lang="en-GB" smtClean="0"/>
              <a:pPr/>
              <a:t>3</a:t>
            </a:fld>
            <a:endParaRPr lang="en-GB"/>
          </a:p>
        </p:txBody>
      </p:sp>
    </p:spTree>
    <p:extLst>
      <p:ext uri="{BB962C8B-B14F-4D97-AF65-F5344CB8AC3E}">
        <p14:creationId xmlns:p14="http://schemas.microsoft.com/office/powerpoint/2010/main" val="254005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6F459EF-E28C-499B-B9A9-FB3239E4856F}" type="slidenum">
              <a:rPr lang="en-GB" smtClean="0"/>
              <a:pPr/>
              <a:t>4</a:t>
            </a:fld>
            <a:endParaRPr lang="en-GB"/>
          </a:p>
        </p:txBody>
      </p:sp>
    </p:spTree>
    <p:extLst>
      <p:ext uri="{BB962C8B-B14F-4D97-AF65-F5344CB8AC3E}">
        <p14:creationId xmlns:p14="http://schemas.microsoft.com/office/powerpoint/2010/main" val="1645618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Scalable —</a:t>
            </a:r>
            <a:r>
              <a:rPr lang="en-GB" sz="1200" b="0" i="0" kern="1200" dirty="0" smtClean="0">
                <a:solidFill>
                  <a:schemeClr val="tx1"/>
                </a:solidFill>
                <a:latin typeface="+mn-lt"/>
                <a:ea typeface="+mn-ea"/>
                <a:cs typeface="+mn-cs"/>
              </a:rPr>
              <a:t> DynamoDB is designed for seamless throughput and storage scaling. (live repartitioning)</a:t>
            </a:r>
            <a:endParaRPr lang="en-GB"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Cost Effective—</a:t>
            </a:r>
            <a:r>
              <a:rPr lang="en-GB" sz="1200" b="0" i="0" kern="1200" dirty="0" smtClean="0">
                <a:solidFill>
                  <a:schemeClr val="tx1"/>
                </a:solidFill>
                <a:latin typeface="+mn-lt"/>
                <a:ea typeface="+mn-ea"/>
                <a:cs typeface="+mn-cs"/>
              </a:rPr>
              <a:t> You can get started with a free tier that allows more than 40 million database operations per month, and pay low hourly rates only for the resources you consume above that limit. With easy administration and efficient request pricing, DynamoDB can offer significantly lower total cost of ownership (TCO) for your workload compared to operating a relational or non-relational database on your own.</a:t>
            </a:r>
          </a:p>
          <a:p>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5</a:t>
            </a:fld>
            <a:endParaRPr lang="en-GB"/>
          </a:p>
        </p:txBody>
      </p:sp>
    </p:spTree>
    <p:extLst>
      <p:ext uri="{BB962C8B-B14F-4D97-AF65-F5344CB8AC3E}">
        <p14:creationId xmlns:p14="http://schemas.microsoft.com/office/powerpoint/2010/main" val="3047327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kern="1200" dirty="0" smtClean="0">
                <a:solidFill>
                  <a:schemeClr val="tx1"/>
                </a:solidFill>
                <a:latin typeface="+mn-lt"/>
                <a:ea typeface="+mn-ea"/>
                <a:cs typeface="+mn-cs"/>
              </a:rPr>
              <a:t>Atomic</a:t>
            </a:r>
            <a:r>
              <a:rPr lang="en-GB" sz="1200" b="0" i="0" kern="1200" dirty="0" smtClean="0">
                <a:solidFill>
                  <a:schemeClr val="tx1"/>
                </a:solidFill>
                <a:latin typeface="+mn-lt"/>
                <a:ea typeface="+mn-ea"/>
                <a:cs typeface="+mn-cs"/>
              </a:rPr>
              <a:t> </a:t>
            </a:r>
            <a:r>
              <a:rPr lang="en-GB" sz="1200" b="1" i="0" kern="1200" dirty="0" smtClean="0">
                <a:solidFill>
                  <a:schemeClr val="tx1"/>
                </a:solidFill>
                <a:latin typeface="+mn-lt"/>
                <a:ea typeface="+mn-ea"/>
                <a:cs typeface="+mn-cs"/>
              </a:rPr>
              <a:t>counters</a:t>
            </a:r>
            <a:r>
              <a:rPr lang="en-GB" sz="1200" b="1" i="0" kern="1200" baseline="0" dirty="0" smtClean="0">
                <a:solidFill>
                  <a:schemeClr val="tx1"/>
                </a:solidFill>
                <a:latin typeface="+mn-lt"/>
                <a:ea typeface="+mn-ea"/>
                <a:cs typeface="+mn-cs"/>
              </a:rPr>
              <a:t> –</a:t>
            </a:r>
            <a:r>
              <a:rPr lang="en-GB" sz="1200" b="0" i="0" kern="1200" dirty="0" smtClean="0">
                <a:solidFill>
                  <a:schemeClr val="tx1"/>
                </a:solidFill>
                <a:latin typeface="+mn-lt"/>
                <a:ea typeface="+mn-ea"/>
                <a:cs typeface="+mn-cs"/>
              </a:rPr>
              <a:t>The service</a:t>
            </a:r>
            <a:r>
              <a:rPr lang="en-GB" sz="1200" b="0" i="0" kern="1200" baseline="0" dirty="0" smtClean="0">
                <a:solidFill>
                  <a:schemeClr val="tx1"/>
                </a:solidFill>
                <a:latin typeface="+mn-lt"/>
                <a:ea typeface="+mn-ea"/>
                <a:cs typeface="+mn-cs"/>
              </a:rPr>
              <a:t> </a:t>
            </a:r>
            <a:r>
              <a:rPr lang="en-GB" sz="1200" b="0" i="0" kern="1200" dirty="0" smtClean="0">
                <a:solidFill>
                  <a:schemeClr val="tx1"/>
                </a:solidFill>
                <a:latin typeface="+mn-lt"/>
                <a:ea typeface="+mn-ea"/>
                <a:cs typeface="+mn-cs"/>
              </a:rPr>
              <a:t>natively supports atomic counters,</a:t>
            </a:r>
            <a:r>
              <a:rPr lang="en-GB" sz="1200" b="0" i="0" kern="1200" baseline="0" dirty="0" smtClean="0">
                <a:solidFill>
                  <a:schemeClr val="tx1"/>
                </a:solidFill>
                <a:latin typeface="+mn-lt"/>
                <a:ea typeface="+mn-ea"/>
                <a:cs typeface="+mn-cs"/>
              </a:rPr>
              <a:t> </a:t>
            </a:r>
            <a:r>
              <a:rPr lang="en-GB" sz="1200" b="0" i="0" kern="1200" dirty="0" smtClean="0">
                <a:solidFill>
                  <a:schemeClr val="tx1"/>
                </a:solidFill>
                <a:latin typeface="+mn-lt"/>
                <a:ea typeface="+mn-ea"/>
                <a:cs typeface="+mn-cs"/>
              </a:rPr>
              <a:t>allowing you to atomically (where</a:t>
            </a:r>
            <a:r>
              <a:rPr lang="en-GB" sz="1200" b="0" i="0" kern="1200" baseline="0" dirty="0" smtClean="0">
                <a:solidFill>
                  <a:schemeClr val="tx1"/>
                </a:solidFill>
                <a:latin typeface="+mn-lt"/>
                <a:ea typeface="+mn-ea"/>
                <a:cs typeface="+mn-cs"/>
              </a:rPr>
              <a:t> each action in done one-at-a-time)</a:t>
            </a:r>
            <a:r>
              <a:rPr lang="en-GB" sz="1200" b="0" i="0" kern="1200" dirty="0" smtClean="0">
                <a:solidFill>
                  <a:schemeClr val="tx1"/>
                </a:solidFill>
                <a:latin typeface="+mn-lt"/>
                <a:ea typeface="+mn-ea"/>
                <a:cs typeface="+mn-cs"/>
              </a:rPr>
              <a:t> increment or decrement numerical attributes with a single API call</a:t>
            </a:r>
          </a:p>
          <a:p>
            <a:r>
              <a:rPr lang="en-GB" sz="1200" b="1" i="0" kern="1200" dirty="0" smtClean="0">
                <a:solidFill>
                  <a:schemeClr val="tx1"/>
                </a:solidFill>
                <a:latin typeface="+mn-lt"/>
                <a:ea typeface="+mn-ea"/>
                <a:cs typeface="+mn-cs"/>
              </a:rPr>
              <a:t>Amazon Elastic MapReduce Integration—</a:t>
            </a:r>
            <a:r>
              <a:rPr lang="en-GB" sz="1200" b="0" i="0" kern="1200" dirty="0" smtClean="0">
                <a:solidFill>
                  <a:schemeClr val="tx1"/>
                </a:solidFill>
                <a:latin typeface="+mn-lt"/>
                <a:ea typeface="+mn-ea"/>
                <a:cs typeface="+mn-cs"/>
              </a:rPr>
              <a:t> DynamoDB also integrates with Amazon Elastic MapReduce (Amazon EMR). Amazon EMR allows businesses to perform complex analytics of their large datasets using a hosted pay-as-you-go Hadoop framework on AWS. With the launch of DynamoDB, it is easy for customers to use Amazon EMR to analyze datasets stored in DynamoDB and archive the results in Amazon Simple Storage Service (Amazon S3), while keeping the original dataset in DynamoDB intact. Businesses can also use Amazon EMR to access data in multiple stores (i.e. DynamoDB and Amazon RDS), perform complex analysis over this combined dataset, and store the results of this work in Amazon S3.</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Amazon </a:t>
            </a:r>
            <a:r>
              <a:rPr lang="en-GB" sz="1200" b="1" i="0" kern="1200" dirty="0" err="1" smtClean="0">
                <a:solidFill>
                  <a:schemeClr val="tx1"/>
                </a:solidFill>
                <a:latin typeface="+mn-lt"/>
                <a:ea typeface="+mn-ea"/>
                <a:cs typeface="+mn-cs"/>
              </a:rPr>
              <a:t>Redshift</a:t>
            </a:r>
            <a:r>
              <a:rPr lang="en-GB" sz="1200" b="1" i="0" kern="1200" dirty="0" smtClean="0">
                <a:solidFill>
                  <a:schemeClr val="tx1"/>
                </a:solidFill>
                <a:latin typeface="+mn-lt"/>
                <a:ea typeface="+mn-ea"/>
                <a:cs typeface="+mn-cs"/>
              </a:rPr>
              <a:t> Integration—</a:t>
            </a:r>
            <a:r>
              <a:rPr lang="en-GB" sz="1200" b="0" i="0" kern="1200" dirty="0" smtClean="0">
                <a:solidFill>
                  <a:schemeClr val="tx1"/>
                </a:solidFill>
                <a:latin typeface="+mn-lt"/>
                <a:ea typeface="+mn-ea"/>
                <a:cs typeface="+mn-cs"/>
              </a:rPr>
              <a:t>You can load data from DynamoDB tables into Amazon </a:t>
            </a:r>
            <a:r>
              <a:rPr lang="en-GB" sz="1200" b="0" i="0" kern="1200" dirty="0" err="1" smtClean="0">
                <a:solidFill>
                  <a:schemeClr val="tx1"/>
                </a:solidFill>
                <a:latin typeface="+mn-lt"/>
                <a:ea typeface="+mn-ea"/>
                <a:cs typeface="+mn-cs"/>
              </a:rPr>
              <a:t>Redshift</a:t>
            </a:r>
            <a:r>
              <a:rPr lang="en-GB" sz="1200" b="0" i="0" kern="1200" dirty="0" smtClean="0">
                <a:solidFill>
                  <a:schemeClr val="tx1"/>
                </a:solidFill>
                <a:latin typeface="+mn-lt"/>
                <a:ea typeface="+mn-ea"/>
                <a:cs typeface="+mn-cs"/>
              </a:rPr>
              <a:t>, a fully managed data warehouse service. You can connect to Amazon </a:t>
            </a:r>
            <a:r>
              <a:rPr lang="en-GB" sz="1200" b="0" i="0" kern="1200" dirty="0" err="1" smtClean="0">
                <a:solidFill>
                  <a:schemeClr val="tx1"/>
                </a:solidFill>
                <a:latin typeface="+mn-lt"/>
                <a:ea typeface="+mn-ea"/>
                <a:cs typeface="+mn-cs"/>
              </a:rPr>
              <a:t>Redshift</a:t>
            </a:r>
            <a:r>
              <a:rPr lang="en-GB" sz="1200" b="0" i="0" kern="1200" dirty="0" smtClean="0">
                <a:solidFill>
                  <a:schemeClr val="tx1"/>
                </a:solidFill>
                <a:latin typeface="+mn-lt"/>
                <a:ea typeface="+mn-ea"/>
                <a:cs typeface="+mn-cs"/>
              </a:rPr>
              <a:t> with a SQL client or business intelligence tool using standard </a:t>
            </a:r>
            <a:r>
              <a:rPr lang="en-GB" sz="1200" b="0" i="0" kern="1200" dirty="0" err="1" smtClean="0">
                <a:solidFill>
                  <a:schemeClr val="tx1"/>
                </a:solidFill>
                <a:latin typeface="+mn-lt"/>
                <a:ea typeface="+mn-ea"/>
                <a:cs typeface="+mn-cs"/>
              </a:rPr>
              <a:t>PostgreSQL</a:t>
            </a:r>
            <a:r>
              <a:rPr lang="en-GB" sz="1200" b="0" i="0" kern="1200" dirty="0" smtClean="0">
                <a:solidFill>
                  <a:schemeClr val="tx1"/>
                </a:solidFill>
                <a:latin typeface="+mn-lt"/>
                <a:ea typeface="+mn-ea"/>
                <a:cs typeface="+mn-cs"/>
              </a:rPr>
              <a:t> JDBC or ODBC drivers, and perform complex SQL queries and business intelligence tasks on your data.</a:t>
            </a:r>
          </a:p>
        </p:txBody>
      </p:sp>
      <p:sp>
        <p:nvSpPr>
          <p:cNvPr id="4" name="Slide Number Placeholder 3"/>
          <p:cNvSpPr>
            <a:spLocks noGrp="1"/>
          </p:cNvSpPr>
          <p:nvPr>
            <p:ph type="sldNum" sz="quarter" idx="10"/>
          </p:nvPr>
        </p:nvSpPr>
        <p:spPr/>
        <p:txBody>
          <a:bodyPr/>
          <a:lstStyle/>
          <a:p>
            <a:fld id="{B6F459EF-E28C-499B-B9A9-FB3239E4856F}" type="slidenum">
              <a:rPr lang="en-GB" smtClean="0"/>
              <a:pPr/>
              <a:t>6</a:t>
            </a:fld>
            <a:endParaRPr lang="en-GB"/>
          </a:p>
        </p:txBody>
      </p:sp>
    </p:spTree>
    <p:extLst>
      <p:ext uri="{BB962C8B-B14F-4D97-AF65-F5344CB8AC3E}">
        <p14:creationId xmlns:p14="http://schemas.microsoft.com/office/powerpoint/2010/main" val="576822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In Amazon DynamoDB, a database is a collection of tables. A table is a collection of items and each item is a collection of attributes.</a:t>
            </a:r>
          </a:p>
          <a:p>
            <a:r>
              <a:rPr lang="en-GB" sz="1200" b="0" i="0" kern="1200" dirty="0" smtClean="0">
                <a:solidFill>
                  <a:schemeClr val="tx1"/>
                </a:solidFill>
                <a:latin typeface="+mn-lt"/>
                <a:ea typeface="+mn-ea"/>
                <a:cs typeface="+mn-cs"/>
              </a:rPr>
              <a:t>Individual items in an DynamoDB table can have any number of attributes, although there is a limit of 64 KB on the item size.</a:t>
            </a:r>
          </a:p>
          <a:p>
            <a:r>
              <a:rPr lang="en-GB" sz="1200" b="0" i="0" kern="1200" dirty="0" smtClean="0">
                <a:solidFill>
                  <a:schemeClr val="tx1"/>
                </a:solidFill>
                <a:latin typeface="+mn-lt"/>
                <a:ea typeface="+mn-ea"/>
                <a:cs typeface="+mn-cs"/>
              </a:rPr>
              <a:t>The multi-valued attribute is a set; duplicate values are not allowed. Also, DynamoDB does not allow null or empty string attribute values.</a:t>
            </a:r>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7</a:t>
            </a:fld>
            <a:endParaRPr lang="en-GB"/>
          </a:p>
        </p:txBody>
      </p:sp>
    </p:spTree>
    <p:extLst>
      <p:ext uri="{BB962C8B-B14F-4D97-AF65-F5344CB8AC3E}">
        <p14:creationId xmlns:p14="http://schemas.microsoft.com/office/powerpoint/2010/main" val="2824741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kern="1200" dirty="0" smtClean="0">
                <a:solidFill>
                  <a:schemeClr val="tx1"/>
                </a:solidFill>
                <a:latin typeface="+mn-lt"/>
                <a:ea typeface="+mn-ea"/>
                <a:cs typeface="+mn-cs"/>
              </a:rPr>
              <a:t>Hash Type Primary Key—</a:t>
            </a:r>
            <a:r>
              <a:rPr lang="en-GB" sz="1200" b="0" i="0" kern="1200" dirty="0" smtClean="0">
                <a:solidFill>
                  <a:schemeClr val="tx1"/>
                </a:solidFill>
                <a:latin typeface="+mn-lt"/>
                <a:ea typeface="+mn-ea"/>
                <a:cs typeface="+mn-cs"/>
              </a:rPr>
              <a:t>In this case the primary key is made of one attribute, a hash attribute.</a:t>
            </a:r>
          </a:p>
          <a:p>
            <a:r>
              <a:rPr lang="en-GB" sz="1200" b="1" i="0" kern="1200" dirty="0" smtClean="0">
                <a:solidFill>
                  <a:schemeClr val="tx1"/>
                </a:solidFill>
                <a:latin typeface="+mn-lt"/>
                <a:ea typeface="+mn-ea"/>
                <a:cs typeface="+mn-cs"/>
              </a:rPr>
              <a:t>Hash and Range Type Primary Key—</a:t>
            </a:r>
            <a:r>
              <a:rPr lang="en-GB" sz="1200" b="0" i="0" kern="1200" dirty="0" smtClean="0">
                <a:solidFill>
                  <a:schemeClr val="tx1"/>
                </a:solidFill>
                <a:latin typeface="+mn-lt"/>
                <a:ea typeface="+mn-ea"/>
                <a:cs typeface="+mn-cs"/>
              </a:rPr>
              <a:t>In this case, the primary key is made of two attributes. The first attribute is the hash attribute and the second one is the range attribute.</a:t>
            </a:r>
            <a:endParaRPr lang="en-GB" dirty="0" smtClean="0"/>
          </a:p>
          <a:p>
            <a:r>
              <a:rPr lang="en-GB" b="1" dirty="0" smtClean="0"/>
              <a:t>Local secondary index </a:t>
            </a:r>
            <a:r>
              <a:rPr lang="en-GB" dirty="0" smtClean="0"/>
              <a:t>— an index that has the same hash key as the table, but a different range key.</a:t>
            </a:r>
          </a:p>
          <a:p>
            <a:r>
              <a:rPr lang="en-GB" b="1" dirty="0" smtClean="0"/>
              <a:t>Global secondary index</a:t>
            </a:r>
            <a:r>
              <a:rPr lang="en-GB" dirty="0" smtClean="0"/>
              <a:t> — an index with a hash and range key that can be different from those on the table.</a:t>
            </a:r>
          </a:p>
          <a:p>
            <a:r>
              <a:rPr lang="en-GB" sz="1200" b="1" i="0" kern="1200" dirty="0" smtClean="0">
                <a:solidFill>
                  <a:schemeClr val="tx1"/>
                </a:solidFill>
                <a:latin typeface="+mn-lt"/>
                <a:ea typeface="+mn-ea"/>
                <a:cs typeface="+mn-cs"/>
              </a:rPr>
              <a:t>Scalar data types—</a:t>
            </a:r>
            <a:r>
              <a:rPr lang="en-GB" sz="1200" b="0" i="0" kern="1200" dirty="0" smtClean="0">
                <a:solidFill>
                  <a:schemeClr val="tx1"/>
                </a:solidFill>
                <a:latin typeface="+mn-lt"/>
                <a:ea typeface="+mn-ea"/>
                <a:cs typeface="+mn-cs"/>
              </a:rPr>
              <a:t>Number, String, and Binary.</a:t>
            </a:r>
          </a:p>
          <a:p>
            <a:r>
              <a:rPr lang="en-GB" sz="1200" b="1" i="0" kern="1200" dirty="0" smtClean="0">
                <a:solidFill>
                  <a:schemeClr val="tx1"/>
                </a:solidFill>
                <a:latin typeface="+mn-lt"/>
                <a:ea typeface="+mn-ea"/>
                <a:cs typeface="+mn-cs"/>
              </a:rPr>
              <a:t>Multi-valued types—</a:t>
            </a:r>
            <a:r>
              <a:rPr lang="en-GB" sz="1200" b="0" i="0" kern="1200" dirty="0" smtClean="0">
                <a:solidFill>
                  <a:schemeClr val="tx1"/>
                </a:solidFill>
                <a:latin typeface="+mn-lt"/>
                <a:ea typeface="+mn-ea"/>
                <a:cs typeface="+mn-cs"/>
              </a:rPr>
              <a:t>String Set, Number Set, and Binary Set.</a:t>
            </a:r>
          </a:p>
          <a:p>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8</a:t>
            </a:fld>
            <a:endParaRPr lang="en-GB"/>
          </a:p>
        </p:txBody>
      </p:sp>
    </p:spTree>
    <p:extLst>
      <p:ext uri="{BB962C8B-B14F-4D97-AF65-F5344CB8AC3E}">
        <p14:creationId xmlns:p14="http://schemas.microsoft.com/office/powerpoint/2010/main" val="3854767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6F459EF-E28C-499B-B9A9-FB3239E4856F}" type="slidenum">
              <a:rPr lang="en-GB" smtClean="0"/>
              <a:pPr/>
              <a:t>9</a:t>
            </a:fld>
            <a:endParaRPr lang="en-GB"/>
          </a:p>
        </p:txBody>
      </p:sp>
    </p:spTree>
    <p:extLst>
      <p:ext uri="{BB962C8B-B14F-4D97-AF65-F5344CB8AC3E}">
        <p14:creationId xmlns:p14="http://schemas.microsoft.com/office/powerpoint/2010/main" val="3921518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95463" y="4464028"/>
            <a:ext cx="74295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795462" y="3694376"/>
            <a:ext cx="74295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pPr/>
              <a:t>10/2/17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367161"/>
            <a:ext cx="8543925"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2328" y="987426"/>
            <a:ext cx="8543925"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2328" y="5186516"/>
            <a:ext cx="8542635"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pPr/>
              <a:t>10/2/17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5"/>
            <a:ext cx="8543925"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2328" y="4489399"/>
            <a:ext cx="8542635"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pPr/>
              <a:t>10/2/17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5047" y="365125"/>
            <a:ext cx="7558486"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98024" y="3365557"/>
            <a:ext cx="7111243"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1037" y="4501729"/>
            <a:ext cx="8541345"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pPr/>
              <a:t>10/2/17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9" name="TextBox 8"/>
          <p:cNvSpPr txBox="1"/>
          <p:nvPr/>
        </p:nvSpPr>
        <p:spPr>
          <a:xfrm>
            <a:off x="902723" y="786824"/>
            <a:ext cx="4953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8480722" y="2743200"/>
            <a:ext cx="4953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2328" y="2326968"/>
            <a:ext cx="8543925"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2328" y="4850581"/>
            <a:ext cx="8542635"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pPr/>
              <a:t>10/2/17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1038" y="365126"/>
            <a:ext cx="8543925"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86541" y="1885950"/>
            <a:ext cx="2394329"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02398" y="2571750"/>
            <a:ext cx="2378472"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727745" y="1885950"/>
            <a:ext cx="2385696"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3719171" y="2571750"/>
            <a:ext cx="239427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6361091" y="1885950"/>
            <a:ext cx="2382342"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6361091" y="2571750"/>
            <a:ext cx="2382342"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pPr/>
              <a:t>10/2/17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1038" y="365126"/>
            <a:ext cx="8543925"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082319" y="4297503"/>
            <a:ext cx="2388791"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82319" y="2256354"/>
            <a:ext cx="238879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082319" y="4873766"/>
            <a:ext cx="238879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712310" y="4297503"/>
            <a:ext cx="2381052"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712309" y="2256354"/>
            <a:ext cx="238105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711211" y="4873765"/>
            <a:ext cx="23842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6341012" y="4297503"/>
            <a:ext cx="2382342"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341011" y="2256354"/>
            <a:ext cx="238234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6340910" y="4873763"/>
            <a:ext cx="23854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pPr/>
              <a:t>10/2/17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pPr/>
              <a:t>10/2/17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1"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7"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pPr/>
              <a:t>10/2/17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pPr/>
              <a:t>10/2/17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94307" y="4464028"/>
            <a:ext cx="74295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94307" y="3693675"/>
            <a:ext cx="74295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pPr/>
              <a:t>10/2/17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0000" y="1825625"/>
            <a:ext cx="4082988"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34870" y="1825625"/>
            <a:ext cx="409009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pPr/>
              <a:t>10/2/17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6"/>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0000" y="1681163"/>
            <a:ext cx="4082988"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0000" y="2505075"/>
            <a:ext cx="40829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34870" y="1681163"/>
            <a:ext cx="4091383"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5134870" y="2505075"/>
            <a:ext cx="4091383"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pPr/>
              <a:t>10/2/17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pPr/>
              <a:t>10/2/17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pPr/>
              <a:t>10/2/17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6"/>
            <a:ext cx="5014913"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0001" y="2057400"/>
            <a:ext cx="2967270"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pPr/>
              <a:t>10/2/17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6"/>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0001" y="2057400"/>
            <a:ext cx="2967270"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pPr/>
              <a:t>10/2/17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0000" y="1825625"/>
            <a:ext cx="8314963"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pPr/>
              <a:t>10/2/17</a:t>
            </a:fld>
            <a:endParaRPr lang="en-US" dirty="0"/>
          </a:p>
        </p:txBody>
      </p:sp>
      <p:sp>
        <p:nvSpPr>
          <p:cNvPr id="5" name="Footer Placeholder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slideshare.net/RTigger/sql-vs-no-sql" TargetMode="External"/><Relationship Id="rId4" Type="http://schemas.openxmlformats.org/officeDocument/2006/relationships/hyperlink" Target="http://docs.aws.amazon.com/amazondynamodb/latest/developerguide/Introduction.html" TargetMode="External"/><Relationship Id="rId5" Type="http://schemas.openxmlformats.org/officeDocument/2006/relationships/hyperlink" Target="http://www.slideshare.net/AmazonWebServices/webinar-introduction-to-amazon-dynamodb"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821" y="4013745"/>
            <a:ext cx="8021593" cy="1641490"/>
          </a:xfrm>
        </p:spPr>
        <p:txBody>
          <a:bodyPr>
            <a:normAutofit/>
          </a:bodyPr>
          <a:lstStyle/>
          <a:p>
            <a:r>
              <a:rPr lang="en-US" sz="7200" dirty="0" smtClean="0"/>
              <a:t>Amazon DynamoDB</a:t>
            </a:r>
            <a:endParaRPr lang="en-US" sz="7200" dirty="0"/>
          </a:p>
        </p:txBody>
      </p:sp>
      <p:sp>
        <p:nvSpPr>
          <p:cNvPr id="27650" name="AutoShape 2" descr="https://us-mg5.mail.yahoo.com/ya/download?mid=2%5f0%5f0%5f1%5f23995%5fAG1UimIAAApwUyxS3wAAAFAmvR0&amp;pid=2.2&amp;fid=Inbox&amp;inline=1&amp;appid=yahoo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7652" name="AutoShape 4" descr="https://us-mg5.mail.yahoo.com/ya/download?mid=2%5f0%5f0%5f1%5f23995%5fAG1UimIAAApwUyxS3wAAAFAmvR0&amp;pid=2.2&amp;fid=Inbox&amp;inline=1&amp;appid=yahoo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7654" name="Picture 6" descr="https://ne1-attach.ymail.com/us.f1247.mail.yahoo.com/ya/securedownload?mid=2%5f0%5f0%5f1%5f23995%5fAG1UimIAAApwUyxS3wAAAFAmvR0&amp;pid=2.2&amp;fid=Inbox&amp;inline=1&amp;appid=yahoomail&amp;cred=1QTlVD1d31jrOfkueVcSjamHwZUcHIjqvZymkztJVm_nKuc-&amp;ts=1396271211&amp;partner=ymail&amp;sig=4_wE1GLVqQMusx_TRVxqZQ--"/>
          <p:cNvPicPr>
            <a:picLocks noChangeAspect="1" noChangeArrowheads="1"/>
          </p:cNvPicPr>
          <p:nvPr/>
        </p:nvPicPr>
        <p:blipFill>
          <a:blip r:embed="rId3"/>
          <a:srcRect/>
          <a:stretch>
            <a:fillRect/>
          </a:stretch>
        </p:blipFill>
        <p:spPr bwMode="auto">
          <a:xfrm>
            <a:off x="307975" y="1078645"/>
            <a:ext cx="3326179" cy="2377700"/>
          </a:xfrm>
          <a:prstGeom prst="rect">
            <a:avLst/>
          </a:prstGeom>
          <a:noFill/>
        </p:spPr>
      </p:pic>
    </p:spTree>
    <p:extLst>
      <p:ext uri="{BB962C8B-B14F-4D97-AF65-F5344CB8AC3E}">
        <p14:creationId xmlns:p14="http://schemas.microsoft.com/office/powerpoint/2010/main" val="2137744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Supported Operations</a:t>
            </a:r>
            <a:endParaRPr lang="en-US" sz="4800" dirty="0"/>
          </a:p>
        </p:txBody>
      </p:sp>
      <p:sp>
        <p:nvSpPr>
          <p:cNvPr id="3" name="Content Placeholder 2"/>
          <p:cNvSpPr>
            <a:spLocks noGrp="1"/>
          </p:cNvSpPr>
          <p:nvPr>
            <p:ph sz="half" idx="1"/>
          </p:nvPr>
        </p:nvSpPr>
        <p:spPr>
          <a:xfrm>
            <a:off x="910000" y="1825625"/>
            <a:ext cx="8130969" cy="4351338"/>
          </a:xfrm>
        </p:spPr>
        <p:txBody>
          <a:bodyPr>
            <a:noAutofit/>
          </a:bodyPr>
          <a:lstStyle/>
          <a:p>
            <a:r>
              <a:rPr lang="en-US" sz="2400" dirty="0" smtClean="0"/>
              <a:t>Data Read and Consistency considerations </a:t>
            </a:r>
          </a:p>
          <a:p>
            <a:pPr lvl="1"/>
            <a:r>
              <a:rPr lang="en-GB" sz="2000" dirty="0" smtClean="0"/>
              <a:t>Multiple copies of each item to ensure durability</a:t>
            </a:r>
          </a:p>
          <a:p>
            <a:pPr lvl="1"/>
            <a:r>
              <a:rPr lang="en-GB" sz="2000" dirty="0" smtClean="0"/>
              <a:t>Eventually Consistent Reads</a:t>
            </a:r>
          </a:p>
          <a:p>
            <a:pPr lvl="1"/>
            <a:r>
              <a:rPr lang="en-GB" sz="2000" dirty="0" smtClean="0"/>
              <a:t>Strongly Consistent Reads</a:t>
            </a:r>
          </a:p>
          <a:p>
            <a:pPr lvl="1"/>
            <a:endParaRPr lang="en-US" sz="2000" dirty="0" smtClean="0"/>
          </a:p>
          <a:p>
            <a:r>
              <a:rPr lang="en-US" sz="2400" dirty="0" smtClean="0"/>
              <a:t>Conditional updates and concurrency control</a:t>
            </a:r>
          </a:p>
          <a:p>
            <a:pPr lvl="1"/>
            <a:r>
              <a:rPr lang="en-GB" sz="2000" dirty="0" smtClean="0"/>
              <a:t>updates made by one client don't overwrite updates made by another client</a:t>
            </a:r>
          </a:p>
          <a:p>
            <a:pPr lvl="1"/>
            <a:r>
              <a:rPr lang="en-GB" sz="2000" dirty="0" smtClean="0"/>
              <a:t>“conditional write” and “atomic counter”</a:t>
            </a:r>
          </a:p>
          <a:p>
            <a:pPr lvl="1"/>
            <a:endParaRPr lang="en-US" sz="2000" dirty="0" smtClean="0"/>
          </a:p>
          <a:p>
            <a:pPr lvl="1">
              <a:buNone/>
            </a:pPr>
            <a:endParaRPr lang="en-US" sz="2000" dirty="0" smtClean="0"/>
          </a:p>
          <a:p>
            <a:endParaRPr lang="en-US" sz="2400" dirty="0" smtClean="0"/>
          </a:p>
        </p:txBody>
      </p:sp>
    </p:spTree>
    <p:extLst>
      <p:ext uri="{BB962C8B-B14F-4D97-AF65-F5344CB8AC3E}">
        <p14:creationId xmlns:p14="http://schemas.microsoft.com/office/powerpoint/2010/main" val="2117661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3" name="Content Placeholder 2"/>
          <p:cNvSpPr>
            <a:spLocks noGrp="1"/>
          </p:cNvSpPr>
          <p:nvPr>
            <p:ph sz="half" idx="1"/>
          </p:nvPr>
        </p:nvSpPr>
        <p:spPr>
          <a:xfrm>
            <a:off x="909999" y="1825625"/>
            <a:ext cx="8314963" cy="4351338"/>
          </a:xfrm>
        </p:spPr>
        <p:txBody>
          <a:bodyPr>
            <a:normAutofit/>
          </a:bodyPr>
          <a:lstStyle/>
          <a:p>
            <a:r>
              <a:rPr lang="en-US" sz="2400" dirty="0" smtClean="0"/>
              <a:t>Item size is limited to 64KB</a:t>
            </a:r>
          </a:p>
          <a:p>
            <a:r>
              <a:rPr lang="en-US" sz="2400" dirty="0" smtClean="0"/>
              <a:t>Attribute values can not be null or empty</a:t>
            </a:r>
          </a:p>
          <a:p>
            <a:r>
              <a:rPr lang="en-US" sz="2400" dirty="0" smtClean="0"/>
              <a:t>Hash primary key attribute value is limited to 1024 bytes</a:t>
            </a:r>
          </a:p>
          <a:p>
            <a:r>
              <a:rPr lang="en-US" sz="2400" dirty="0" smtClean="0"/>
              <a:t>Range primary key attribute value is limited to 2048 bytes</a:t>
            </a:r>
          </a:p>
          <a:p>
            <a:r>
              <a:rPr lang="en-US" sz="2400" dirty="0" smtClean="0"/>
              <a:t>Up to 5 local as well as global secondary indexes per table</a:t>
            </a:r>
          </a:p>
          <a:p>
            <a:endParaRPr lang="en-US" sz="2400" dirty="0" smtClean="0"/>
          </a:p>
          <a:p>
            <a:endParaRPr lang="en-US" sz="2400" dirty="0"/>
          </a:p>
        </p:txBody>
      </p:sp>
    </p:spTree>
    <p:extLst>
      <p:ext uri="{BB962C8B-B14F-4D97-AF65-F5344CB8AC3E}">
        <p14:creationId xmlns:p14="http://schemas.microsoft.com/office/powerpoint/2010/main" val="108560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smtClean="0"/>
              <a:t>References</a:t>
            </a:r>
            <a:endParaRPr lang="en-GB" sz="4800" dirty="0"/>
          </a:p>
        </p:txBody>
      </p:sp>
      <p:sp>
        <p:nvSpPr>
          <p:cNvPr id="5" name="Content Placeholder 4"/>
          <p:cNvSpPr>
            <a:spLocks noGrp="1"/>
          </p:cNvSpPr>
          <p:nvPr>
            <p:ph idx="1"/>
          </p:nvPr>
        </p:nvSpPr>
        <p:spPr/>
        <p:txBody>
          <a:bodyPr>
            <a:normAutofit/>
          </a:bodyPr>
          <a:lstStyle/>
          <a:p>
            <a:pPr marL="514350" indent="-514350"/>
            <a:r>
              <a:rPr lang="en-GB" sz="1600" dirty="0" smtClean="0">
                <a:hlinkClick r:id="rId3"/>
              </a:rPr>
              <a:t>http://www.slideshare.net/RTigger/sql-vs-no-sql</a:t>
            </a:r>
            <a:endParaRPr lang="en-GB" sz="1600" dirty="0" smtClean="0"/>
          </a:p>
          <a:p>
            <a:pPr marL="514350" indent="-514350"/>
            <a:r>
              <a:rPr lang="en-GB" sz="1600" dirty="0" smtClean="0">
                <a:hlinkClick r:id="rId4"/>
              </a:rPr>
              <a:t>http://docs.aws.amazon.com/amazondynamodb/latest/developerguide/Introduction.html</a:t>
            </a:r>
            <a:endParaRPr lang="en-GB" sz="1600" dirty="0" smtClean="0"/>
          </a:p>
          <a:p>
            <a:pPr marL="514350" indent="-514350"/>
            <a:r>
              <a:rPr lang="en-GB" sz="1600" dirty="0" smtClean="0">
                <a:hlinkClick r:id="rId5"/>
              </a:rPr>
              <a:t>http://www.slideshare.net/AmazonWebServices/webinar-introduction-to-amazon-dynamodb</a:t>
            </a:r>
            <a:endParaRPr lang="en-GB" sz="1600" dirty="0" smtClean="0"/>
          </a:p>
          <a:p>
            <a:pPr marL="514350" indent="-514350">
              <a:buFont typeface="+mj-lt"/>
              <a:buAutoNum type="arabicPeriod"/>
            </a:pPr>
            <a:endParaRPr lang="en-GB"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4800" dirty="0" smtClean="0"/>
              <a:t>Before we start...</a:t>
            </a:r>
            <a:endParaRPr lang="en-GB" sz="4800" dirty="0"/>
          </a:p>
        </p:txBody>
      </p:sp>
      <p:sp>
        <p:nvSpPr>
          <p:cNvPr id="5" name="Content Placeholder 4"/>
          <p:cNvSpPr>
            <a:spLocks noGrp="1"/>
          </p:cNvSpPr>
          <p:nvPr>
            <p:ph idx="1"/>
          </p:nvPr>
        </p:nvSpPr>
        <p:spPr/>
        <p:txBody>
          <a:bodyPr>
            <a:normAutofit fontScale="92500" lnSpcReduction="20000"/>
          </a:bodyPr>
          <a:lstStyle/>
          <a:p>
            <a:pPr>
              <a:buNone/>
            </a:pPr>
            <a:r>
              <a:rPr lang="en-GB" sz="2600" b="1" dirty="0" smtClean="0"/>
              <a:t>A review of NoSQL</a:t>
            </a:r>
          </a:p>
          <a:p>
            <a:pPr lvl="1"/>
            <a:endParaRPr lang="en-GB" sz="2000" dirty="0" smtClean="0"/>
          </a:p>
          <a:p>
            <a:pPr lvl="1"/>
            <a:r>
              <a:rPr lang="en-GB" sz="2000" dirty="0" smtClean="0"/>
              <a:t>Basically a large serialized object store*</a:t>
            </a:r>
          </a:p>
          <a:p>
            <a:pPr lvl="2"/>
            <a:r>
              <a:rPr lang="en-GB" sz="1800" b="1" dirty="0" smtClean="0"/>
              <a:t> </a:t>
            </a:r>
            <a:r>
              <a:rPr lang="en-GB" sz="1800" dirty="0" smtClean="0"/>
              <a:t>objects mostly retrieved by defined ID</a:t>
            </a:r>
          </a:p>
          <a:p>
            <a:pPr lvl="1">
              <a:buNone/>
            </a:pPr>
            <a:endParaRPr lang="en-GB" sz="2000" dirty="0" smtClean="0"/>
          </a:p>
          <a:p>
            <a:pPr lvl="1"/>
            <a:r>
              <a:rPr lang="en-GB" sz="2000" dirty="0" smtClean="0"/>
              <a:t>Designed to be distributed (cloud-scale) out of the box</a:t>
            </a:r>
          </a:p>
          <a:p>
            <a:pPr lvl="1"/>
            <a:endParaRPr lang="en-GB" sz="2000" dirty="0" smtClean="0"/>
          </a:p>
          <a:p>
            <a:pPr lvl="1"/>
            <a:r>
              <a:rPr lang="en-GB" sz="2000" dirty="0" smtClean="0"/>
              <a:t>Doesn’t have a structured schema*</a:t>
            </a:r>
          </a:p>
          <a:p>
            <a:pPr lvl="2"/>
            <a:r>
              <a:rPr lang="en-GB" sz="1800" dirty="0" smtClean="0"/>
              <a:t>recommends denormalization</a:t>
            </a:r>
          </a:p>
          <a:p>
            <a:pPr lvl="1"/>
            <a:endParaRPr lang="en-GB" sz="2200" dirty="0" smtClean="0"/>
          </a:p>
          <a:p>
            <a:pPr lvl="1"/>
            <a:r>
              <a:rPr lang="en-GB" sz="2200" dirty="0" smtClean="0"/>
              <a:t>BASE</a:t>
            </a:r>
          </a:p>
          <a:p>
            <a:pPr lvl="2"/>
            <a:r>
              <a:rPr lang="en-GB" sz="1800" dirty="0" smtClean="0"/>
              <a:t>Basically Available</a:t>
            </a:r>
          </a:p>
          <a:p>
            <a:pPr lvl="2"/>
            <a:r>
              <a:rPr lang="en-GB" sz="1800" dirty="0" smtClean="0"/>
              <a:t>Soft state</a:t>
            </a:r>
          </a:p>
          <a:p>
            <a:pPr lvl="2"/>
            <a:r>
              <a:rPr lang="en-GB" sz="1800" dirty="0" smtClean="0"/>
              <a:t>Eventually consistent</a:t>
            </a:r>
          </a:p>
          <a:p>
            <a:pPr lvl="1"/>
            <a:endParaRPr lang="en-GB" sz="2000" dirty="0" smtClean="0"/>
          </a:p>
          <a:p>
            <a:pPr>
              <a:buNone/>
            </a:pPr>
            <a:r>
              <a:rPr lang="en-GB" sz="2000" dirty="0" smtClean="0"/>
              <a:t>* </a:t>
            </a:r>
            <a:r>
              <a:rPr lang="en-GB" sz="1500" dirty="0" smtClean="0"/>
              <a:t>Depends on vendor</a:t>
            </a:r>
            <a:endParaRPr lang="en-GB"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smtClean="0"/>
              <a:t>Different Types of NoSQL</a:t>
            </a:r>
            <a:endParaRPr lang="en-GB" sz="4800" dirty="0"/>
          </a:p>
        </p:txBody>
      </p:sp>
      <p:sp>
        <p:nvSpPr>
          <p:cNvPr id="3" name="Content Placeholder 2"/>
          <p:cNvSpPr>
            <a:spLocks noGrp="1"/>
          </p:cNvSpPr>
          <p:nvPr>
            <p:ph idx="1"/>
          </p:nvPr>
        </p:nvSpPr>
        <p:spPr/>
        <p:txBody>
          <a:bodyPr>
            <a:noAutofit/>
          </a:bodyPr>
          <a:lstStyle/>
          <a:p>
            <a:r>
              <a:rPr lang="en-GB" sz="2000" dirty="0" smtClean="0"/>
              <a:t>Column Store  </a:t>
            </a:r>
          </a:p>
          <a:p>
            <a:pPr lvl="1"/>
            <a:r>
              <a:rPr lang="en-GB" sz="1800" dirty="0" smtClean="0"/>
              <a:t>Column data is saved together, as opposed to row data </a:t>
            </a:r>
          </a:p>
          <a:p>
            <a:pPr lvl="1"/>
            <a:r>
              <a:rPr lang="en-GB" sz="1800" dirty="0" smtClean="0"/>
              <a:t>Super useful for data analytics </a:t>
            </a:r>
          </a:p>
          <a:p>
            <a:pPr lvl="1"/>
            <a:endParaRPr lang="en-GB" sz="1800" dirty="0" smtClean="0"/>
          </a:p>
          <a:p>
            <a:r>
              <a:rPr lang="en-GB" sz="2000" b="1" i="1" dirty="0" smtClean="0"/>
              <a:t>Key-Value Store</a:t>
            </a:r>
          </a:p>
          <a:p>
            <a:pPr lvl="1"/>
            <a:r>
              <a:rPr lang="en-GB" sz="1800" b="1" i="1" dirty="0" smtClean="0"/>
              <a:t>A key that refers to a payload</a:t>
            </a:r>
          </a:p>
          <a:p>
            <a:pPr lvl="1"/>
            <a:endParaRPr lang="en-GB" sz="1800" dirty="0" smtClean="0"/>
          </a:p>
          <a:p>
            <a:r>
              <a:rPr lang="en-GB" sz="2000" dirty="0" smtClean="0"/>
              <a:t>Document / XML / Object Store</a:t>
            </a:r>
          </a:p>
          <a:p>
            <a:pPr lvl="1"/>
            <a:r>
              <a:rPr lang="en-GB" sz="1800" dirty="0" smtClean="0"/>
              <a:t>Key (and possibly other indexes) point at a serialized object</a:t>
            </a:r>
          </a:p>
          <a:p>
            <a:pPr lvl="1"/>
            <a:r>
              <a:rPr lang="en-GB" sz="1800" dirty="0" smtClean="0"/>
              <a:t>DB can operate against values in document</a:t>
            </a:r>
          </a:p>
          <a:p>
            <a:pPr lvl="1"/>
            <a:endParaRPr lang="en-GB" sz="1800" dirty="0" smtClean="0"/>
          </a:p>
          <a:p>
            <a:r>
              <a:rPr lang="en-GB" sz="2000" dirty="0" smtClean="0"/>
              <a:t>Graph Store</a:t>
            </a:r>
          </a:p>
          <a:p>
            <a:pPr lvl="1"/>
            <a:r>
              <a:rPr lang="en-GB" sz="1800" dirty="0" smtClean="0"/>
              <a:t>Nodes are stored independently, and the relationship between nodes (edges) are stored with data</a:t>
            </a:r>
            <a:endParaRPr lang="en-GB" sz="18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Introduction to DynamoDB</a:t>
            </a:r>
            <a:endParaRPr lang="en-US" sz="4800" dirty="0"/>
          </a:p>
        </p:txBody>
      </p:sp>
      <p:pic>
        <p:nvPicPr>
          <p:cNvPr id="1026" name="Picture 2" descr="http://quizld.com/wp-content/uploads/2012/03/amazondynamodb1.pn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3130061" y="3574842"/>
            <a:ext cx="3649165" cy="260021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half" idx="2"/>
          </p:nvPr>
        </p:nvSpPr>
        <p:spPr>
          <a:xfrm>
            <a:off x="774343" y="1825626"/>
            <a:ext cx="8450620" cy="1513319"/>
          </a:xfrm>
        </p:spPr>
        <p:txBody>
          <a:bodyPr>
            <a:normAutofit/>
          </a:bodyPr>
          <a:lstStyle/>
          <a:p>
            <a:r>
              <a:rPr lang="en-US" sz="2000" dirty="0" smtClean="0"/>
              <a:t>Fully managed NoSQL database service by Amazon</a:t>
            </a:r>
          </a:p>
          <a:p>
            <a:r>
              <a:rPr lang="en-US" sz="2000" dirty="0" smtClean="0"/>
              <a:t>Database type: Key-value stores</a:t>
            </a:r>
          </a:p>
          <a:p>
            <a:r>
              <a:rPr lang="en-GB" sz="2000" dirty="0" smtClean="0"/>
              <a:t>Designed to address the core problems of database management, performance, scalability, and reliability</a:t>
            </a:r>
            <a:endParaRPr lang="en-US" sz="2000" dirty="0"/>
          </a:p>
        </p:txBody>
      </p:sp>
    </p:spTree>
    <p:extLst>
      <p:ext uri="{BB962C8B-B14F-4D97-AF65-F5344CB8AC3E}">
        <p14:creationId xmlns:p14="http://schemas.microsoft.com/office/powerpoint/2010/main" val="1035311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Features</a:t>
            </a:r>
            <a:endParaRPr lang="en-US" sz="4800" dirty="0"/>
          </a:p>
        </p:txBody>
      </p:sp>
      <p:sp>
        <p:nvSpPr>
          <p:cNvPr id="3" name="Content Placeholder 2"/>
          <p:cNvSpPr>
            <a:spLocks noGrp="1"/>
          </p:cNvSpPr>
          <p:nvPr>
            <p:ph idx="1"/>
          </p:nvPr>
        </p:nvSpPr>
        <p:spPr>
          <a:xfrm>
            <a:off x="910000" y="1825625"/>
            <a:ext cx="4590255" cy="4351338"/>
          </a:xfrm>
        </p:spPr>
        <p:txBody>
          <a:bodyPr>
            <a:noAutofit/>
          </a:bodyPr>
          <a:lstStyle/>
          <a:p>
            <a:r>
              <a:rPr lang="en-US" sz="1800" dirty="0" smtClean="0"/>
              <a:t>Scalable</a:t>
            </a:r>
          </a:p>
          <a:p>
            <a:pPr lvl="1"/>
            <a:r>
              <a:rPr lang="en-GB" sz="1600" dirty="0" smtClean="0"/>
              <a:t>Provisioned Throughput </a:t>
            </a:r>
          </a:p>
          <a:p>
            <a:pPr lvl="1"/>
            <a:r>
              <a:rPr lang="en-GB" sz="1600" dirty="0" smtClean="0"/>
              <a:t>Fully Distributed, Shared Nothing Architecture </a:t>
            </a:r>
            <a:endParaRPr lang="en-US" sz="1600" dirty="0" smtClean="0"/>
          </a:p>
          <a:p>
            <a:r>
              <a:rPr lang="en-US" sz="1800" dirty="0" smtClean="0"/>
              <a:t>Fast Performance</a:t>
            </a:r>
          </a:p>
          <a:p>
            <a:pPr lvl="1"/>
            <a:r>
              <a:rPr lang="en-GB" sz="1600" dirty="0" smtClean="0"/>
              <a:t>Average service-side latencies &lt; </a:t>
            </a:r>
            <a:r>
              <a:rPr lang="en-GB" sz="2000" dirty="0" smtClean="0"/>
              <a:t>10 </a:t>
            </a:r>
            <a:r>
              <a:rPr lang="en-GB" sz="1600" dirty="0" smtClean="0"/>
              <a:t>ms</a:t>
            </a:r>
          </a:p>
          <a:p>
            <a:pPr lvl="1"/>
            <a:r>
              <a:rPr lang="en-GB" sz="1600" dirty="0" smtClean="0"/>
              <a:t>The service runs on Solid State Disks  -consistent, fast latencies at any scale</a:t>
            </a:r>
            <a:endParaRPr lang="en-US" sz="1600" dirty="0" smtClean="0"/>
          </a:p>
          <a:p>
            <a:r>
              <a:rPr lang="en-US" sz="1800" dirty="0" smtClean="0"/>
              <a:t>Easy Administration and Cost Effective</a:t>
            </a:r>
          </a:p>
          <a:p>
            <a:pPr lvl="1"/>
            <a:r>
              <a:rPr lang="en-GB" sz="1600" dirty="0" smtClean="0"/>
              <a:t>a fully managed service by Amazon</a:t>
            </a:r>
            <a:endParaRPr lang="en-US" sz="1600" dirty="0" smtClean="0"/>
          </a:p>
          <a:p>
            <a:r>
              <a:rPr lang="en-US" sz="1800" dirty="0" smtClean="0"/>
              <a:t>Fault-tolerant</a:t>
            </a:r>
          </a:p>
          <a:p>
            <a:pPr lvl="1"/>
            <a:r>
              <a:rPr lang="en-US" sz="1600" dirty="0" smtClean="0"/>
              <a:t>Synchronous replication across multiple zones in a region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390" y="1966551"/>
            <a:ext cx="4164953" cy="2951814"/>
          </a:xfrm>
          <a:prstGeom prst="rect">
            <a:avLst/>
          </a:prstGeom>
        </p:spPr>
      </p:pic>
    </p:spTree>
    <p:extLst>
      <p:ext uri="{BB962C8B-B14F-4D97-AF65-F5344CB8AC3E}">
        <p14:creationId xmlns:p14="http://schemas.microsoft.com/office/powerpoint/2010/main" val="1056224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Features</a:t>
            </a:r>
            <a:endParaRPr lang="en-US" sz="4800" dirty="0"/>
          </a:p>
        </p:txBody>
      </p:sp>
      <p:sp>
        <p:nvSpPr>
          <p:cNvPr id="3" name="Content Placeholder 2"/>
          <p:cNvSpPr>
            <a:spLocks noGrp="1"/>
          </p:cNvSpPr>
          <p:nvPr>
            <p:ph idx="1"/>
          </p:nvPr>
        </p:nvSpPr>
        <p:spPr>
          <a:xfrm>
            <a:off x="910000" y="1825625"/>
            <a:ext cx="4363899" cy="4351338"/>
          </a:xfrm>
        </p:spPr>
        <p:txBody>
          <a:bodyPr>
            <a:noAutofit/>
          </a:bodyPr>
          <a:lstStyle/>
          <a:p>
            <a:r>
              <a:rPr lang="en-US" sz="1800" dirty="0" smtClean="0"/>
              <a:t>Flexible</a:t>
            </a:r>
          </a:p>
          <a:p>
            <a:pPr lvl="1"/>
            <a:r>
              <a:rPr lang="en-US" sz="1600" dirty="0" smtClean="0"/>
              <a:t>Does not have a fixed schema</a:t>
            </a:r>
          </a:p>
          <a:p>
            <a:r>
              <a:rPr lang="en-US" sz="1800" dirty="0" smtClean="0"/>
              <a:t>Efficient Indexing</a:t>
            </a:r>
          </a:p>
          <a:p>
            <a:pPr lvl="1"/>
            <a:r>
              <a:rPr lang="en-GB" sz="1600" dirty="0" smtClean="0"/>
              <a:t>Every item identified by a primary key</a:t>
            </a:r>
            <a:endParaRPr lang="en-US" sz="1600" dirty="0" smtClean="0"/>
          </a:p>
          <a:p>
            <a:r>
              <a:rPr lang="en-US" sz="1800" dirty="0" smtClean="0"/>
              <a:t>Strong consistency</a:t>
            </a:r>
          </a:p>
          <a:p>
            <a:pPr lvl="1"/>
            <a:r>
              <a:rPr lang="en-US" sz="1600" dirty="0" smtClean="0"/>
              <a:t>Implemented with </a:t>
            </a:r>
            <a:r>
              <a:rPr lang="en-GB" sz="1600" dirty="0" smtClean="0"/>
              <a:t>Atomic Counters</a:t>
            </a:r>
          </a:p>
          <a:p>
            <a:pPr lvl="1"/>
            <a:r>
              <a:rPr lang="en-GB" sz="1600" dirty="0" smtClean="0"/>
              <a:t>Disk-only writes</a:t>
            </a:r>
            <a:endParaRPr lang="en-US" sz="1600" dirty="0"/>
          </a:p>
          <a:p>
            <a:r>
              <a:rPr lang="en-US" sz="1800" dirty="0" smtClean="0"/>
              <a:t>Secure with Monitoring</a:t>
            </a:r>
          </a:p>
          <a:p>
            <a:pPr lvl="1"/>
            <a:r>
              <a:rPr lang="en-GB" sz="1600" dirty="0" smtClean="0"/>
              <a:t>AWS Identity and Access Management</a:t>
            </a:r>
          </a:p>
          <a:p>
            <a:pPr lvl="1"/>
            <a:r>
              <a:rPr lang="en-GB" sz="1600" dirty="0" smtClean="0"/>
              <a:t>CloudWatch for monitoring request throughput, latency and resource consumption</a:t>
            </a:r>
            <a:endParaRPr lang="en-US" sz="1600" dirty="0" smtClean="0"/>
          </a:p>
          <a:p>
            <a:r>
              <a:rPr lang="en-US" sz="1800" dirty="0" smtClean="0"/>
              <a:t>Amazon Elastic MapReduce Integration</a:t>
            </a:r>
          </a:p>
          <a:p>
            <a:r>
              <a:rPr lang="en-US" sz="1800" dirty="0" smtClean="0"/>
              <a:t>Amazon Redshift Integration</a:t>
            </a:r>
            <a:endParaRPr lang="en-US"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390" y="1966551"/>
            <a:ext cx="4164953" cy="2951814"/>
          </a:xfrm>
          <a:prstGeom prst="rect">
            <a:avLst/>
          </a:prstGeom>
        </p:spPr>
      </p:pic>
    </p:spTree>
    <p:extLst>
      <p:ext uri="{BB962C8B-B14F-4D97-AF65-F5344CB8AC3E}">
        <p14:creationId xmlns:p14="http://schemas.microsoft.com/office/powerpoint/2010/main" val="760473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Data model concepts</a:t>
            </a:r>
            <a:endParaRPr lang="en-US" sz="48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250538247"/>
              </p:ext>
            </p:extLst>
          </p:nvPr>
        </p:nvGraphicFramePr>
        <p:xfrm>
          <a:off x="533669" y="1825625"/>
          <a:ext cx="4315421" cy="413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p:cNvSpPr>
            <a:spLocks noGrp="1"/>
          </p:cNvSpPr>
          <p:nvPr>
            <p:ph sz="half" idx="2"/>
          </p:nvPr>
        </p:nvSpPr>
        <p:spPr/>
        <p:txBody>
          <a:bodyPr>
            <a:normAutofit/>
          </a:bodyPr>
          <a:lstStyle/>
          <a:p>
            <a:pPr>
              <a:spcAft>
                <a:spcPts val="600"/>
              </a:spcAft>
            </a:pPr>
            <a:endParaRPr lang="en-US" sz="2400" dirty="0" smtClean="0"/>
          </a:p>
          <a:p>
            <a:pPr>
              <a:spcAft>
                <a:spcPts val="600"/>
              </a:spcAft>
            </a:pPr>
            <a:r>
              <a:rPr lang="en-US" sz="2400" dirty="0" smtClean="0"/>
              <a:t>Except for the primary key, DynamoDB is schema-less</a:t>
            </a:r>
          </a:p>
          <a:p>
            <a:pPr>
              <a:spcAft>
                <a:spcPts val="600"/>
              </a:spcAft>
            </a:pPr>
            <a:r>
              <a:rPr lang="en-US" sz="2400" dirty="0" smtClean="0"/>
              <a:t>Each item can have any number of attributes</a:t>
            </a:r>
          </a:p>
          <a:p>
            <a:pPr>
              <a:spcAft>
                <a:spcPts val="600"/>
              </a:spcAft>
            </a:pPr>
            <a:r>
              <a:rPr lang="en-US" sz="2400" dirty="0" smtClean="0"/>
              <a:t>An attribute is a name-value pair</a:t>
            </a:r>
          </a:p>
          <a:p>
            <a:pPr lvl="1">
              <a:spcAft>
                <a:spcPts val="600"/>
              </a:spcAft>
            </a:pPr>
            <a:r>
              <a:rPr lang="en-US" sz="2000" dirty="0" smtClean="0"/>
              <a:t>can be single valued or multi-valued set</a:t>
            </a:r>
          </a:p>
        </p:txBody>
      </p:sp>
      <p:sp>
        <p:nvSpPr>
          <p:cNvPr id="7" name="Rectangle 6"/>
          <p:cNvSpPr/>
          <p:nvPr/>
        </p:nvSpPr>
        <p:spPr>
          <a:xfrm>
            <a:off x="665487" y="1969715"/>
            <a:ext cx="1953022" cy="523220"/>
          </a:xfrm>
          <a:prstGeom prst="rect">
            <a:avLst/>
          </a:prstGeom>
        </p:spPr>
        <p:txBody>
          <a:bodyPr wrap="square">
            <a:spAutoFit/>
          </a:bodyPr>
          <a:lstStyle/>
          <a:p>
            <a:r>
              <a:rPr lang="en-US" sz="2800" dirty="0" smtClean="0">
                <a:latin typeface="+mj-lt"/>
              </a:rPr>
              <a:t>Database</a:t>
            </a:r>
          </a:p>
        </p:txBody>
      </p:sp>
    </p:spTree>
    <p:extLst>
      <p:ext uri="{BB962C8B-B14F-4D97-AF65-F5344CB8AC3E}">
        <p14:creationId xmlns:p14="http://schemas.microsoft.com/office/powerpoint/2010/main" val="1943356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model concepts</a:t>
            </a:r>
          </a:p>
        </p:txBody>
      </p:sp>
      <p:sp>
        <p:nvSpPr>
          <p:cNvPr id="3" name="Content Placeholder 2"/>
          <p:cNvSpPr>
            <a:spLocks noGrp="1"/>
          </p:cNvSpPr>
          <p:nvPr>
            <p:ph sz="half" idx="1"/>
          </p:nvPr>
        </p:nvSpPr>
        <p:spPr/>
        <p:txBody>
          <a:bodyPr>
            <a:normAutofit fontScale="92500" lnSpcReduction="20000"/>
          </a:bodyPr>
          <a:lstStyle/>
          <a:p>
            <a:r>
              <a:rPr lang="en-US" dirty="0" smtClean="0"/>
              <a:t>Primary keys</a:t>
            </a:r>
          </a:p>
          <a:p>
            <a:pPr lvl="1"/>
            <a:r>
              <a:rPr lang="en-US" dirty="0" smtClean="0"/>
              <a:t>Hash type primary key</a:t>
            </a:r>
          </a:p>
          <a:p>
            <a:pPr lvl="1"/>
            <a:r>
              <a:rPr lang="en-US" dirty="0" smtClean="0"/>
              <a:t>Hash and range type primary key</a:t>
            </a:r>
          </a:p>
          <a:p>
            <a:endParaRPr lang="en-US" dirty="0" smtClean="0"/>
          </a:p>
          <a:p>
            <a:r>
              <a:rPr lang="en-US" dirty="0" smtClean="0"/>
              <a:t>Secondary Indexes</a:t>
            </a:r>
          </a:p>
          <a:p>
            <a:pPr lvl="1"/>
            <a:r>
              <a:rPr lang="en-GB" dirty="0" smtClean="0"/>
              <a:t>Local secondary index</a:t>
            </a:r>
          </a:p>
          <a:p>
            <a:pPr lvl="1"/>
            <a:r>
              <a:rPr lang="en-GB" dirty="0" smtClean="0"/>
              <a:t>Global secondary index</a:t>
            </a:r>
          </a:p>
          <a:p>
            <a:endParaRPr lang="en-US" dirty="0" smtClean="0"/>
          </a:p>
          <a:p>
            <a:r>
              <a:rPr lang="en-US" dirty="0" smtClean="0"/>
              <a:t>DynamoDB data types</a:t>
            </a:r>
          </a:p>
          <a:p>
            <a:pPr lvl="1"/>
            <a:r>
              <a:rPr lang="en-US" dirty="0" smtClean="0"/>
              <a:t>Scalar data types</a:t>
            </a:r>
          </a:p>
          <a:p>
            <a:pPr lvl="1"/>
            <a:r>
              <a:rPr lang="en-US" dirty="0" smtClean="0"/>
              <a:t>Multivalued data types</a:t>
            </a:r>
            <a:endParaRPr lang="en-US" dirty="0"/>
          </a:p>
        </p:txBody>
      </p:sp>
      <p:grpSp>
        <p:nvGrpSpPr>
          <p:cNvPr id="10" name="Group 9"/>
          <p:cNvGrpSpPr/>
          <p:nvPr/>
        </p:nvGrpSpPr>
        <p:grpSpPr>
          <a:xfrm>
            <a:off x="5266944" y="2121408"/>
            <a:ext cx="4334256" cy="2862322"/>
            <a:chOff x="5266944" y="2121408"/>
            <a:chExt cx="4334256" cy="2862322"/>
          </a:xfrm>
        </p:grpSpPr>
        <p:sp>
          <p:nvSpPr>
            <p:cNvPr id="9" name="TextBox 8"/>
            <p:cNvSpPr txBox="1"/>
            <p:nvPr/>
          </p:nvSpPr>
          <p:spPr>
            <a:xfrm>
              <a:off x="5266944" y="2121408"/>
              <a:ext cx="4334256" cy="2862322"/>
            </a:xfrm>
            <a:prstGeom prst="rect">
              <a:avLst/>
            </a:prstGeom>
            <a:solidFill>
              <a:schemeClr val="tx1"/>
            </a:solidFill>
          </p:spPr>
          <p:txBody>
            <a:bodyPr wrap="square" rtlCol="0">
              <a:spAutoFit/>
            </a:bodyPr>
            <a:lstStyle/>
            <a:p>
              <a:endParaRPr lang="en-GB" b="1" dirty="0" smtClean="0">
                <a:solidFill>
                  <a:schemeClr val="bg1"/>
                </a:solidFill>
              </a:endParaRPr>
            </a:p>
            <a:p>
              <a:r>
                <a:rPr lang="en-GB" b="1" dirty="0" smtClean="0">
                  <a:solidFill>
                    <a:schemeClr val="bg1"/>
                  </a:solidFill>
                </a:rPr>
                <a:t>			    Primary or hash key</a:t>
              </a:r>
            </a:p>
            <a:p>
              <a:r>
                <a:rPr lang="en-GB" b="1" dirty="0" smtClean="0">
                  <a:solidFill>
                    <a:schemeClr val="bg1"/>
                  </a:solidFill>
                </a:rPr>
                <a:t>  </a:t>
              </a:r>
            </a:p>
            <a:p>
              <a:r>
                <a:rPr lang="en-GB" b="1" dirty="0" smtClean="0">
                  <a:solidFill>
                    <a:schemeClr val="bg1"/>
                  </a:solidFill>
                </a:rPr>
                <a:t>      			    Composite or range key</a:t>
              </a:r>
            </a:p>
            <a:p>
              <a:endParaRPr lang="en-GB" b="1" dirty="0" smtClean="0">
                <a:solidFill>
                  <a:schemeClr val="bg1"/>
                </a:solidFill>
              </a:endParaRPr>
            </a:p>
            <a:p>
              <a:endParaRPr lang="en-GB" b="1" dirty="0" smtClean="0">
                <a:solidFill>
                  <a:schemeClr val="bg1"/>
                </a:solidFill>
              </a:endParaRPr>
            </a:p>
            <a:p>
              <a:endParaRPr lang="en-GB" b="1" dirty="0" smtClean="0">
                <a:solidFill>
                  <a:schemeClr val="bg1"/>
                </a:solidFill>
              </a:endParaRPr>
            </a:p>
            <a:p>
              <a:endParaRPr lang="en-GB" b="1" dirty="0" smtClean="0">
                <a:solidFill>
                  <a:schemeClr val="bg1"/>
                </a:solidFill>
              </a:endParaRPr>
            </a:p>
            <a:p>
              <a:r>
                <a:rPr lang="en-GB" b="1" dirty="0" smtClean="0">
                  <a:solidFill>
                    <a:schemeClr val="bg1"/>
                  </a:solidFill>
                </a:rPr>
                <a:t>			    Sets of strings or numbers</a:t>
              </a:r>
            </a:p>
            <a:p>
              <a:endParaRPr lang="en-GB" b="1" dirty="0">
                <a:solidFill>
                  <a:schemeClr val="bg1"/>
                </a:solidFill>
              </a:endParaRPr>
            </a:p>
          </p:txBody>
        </p:sp>
        <p:graphicFrame>
          <p:nvGraphicFramePr>
            <p:cNvPr id="8" name="Diagram 7"/>
            <p:cNvGraphicFramePr/>
            <p:nvPr/>
          </p:nvGraphicFramePr>
          <p:xfrm>
            <a:off x="5358384" y="2157983"/>
            <a:ext cx="1389888" cy="2798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Tree>
    <p:extLst>
      <p:ext uri="{BB962C8B-B14F-4D97-AF65-F5344CB8AC3E}">
        <p14:creationId xmlns:p14="http://schemas.microsoft.com/office/powerpoint/2010/main" val="2214291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Supported Operations</a:t>
            </a:r>
            <a:endParaRPr lang="en-US" sz="4800" dirty="0"/>
          </a:p>
        </p:txBody>
      </p:sp>
      <p:sp>
        <p:nvSpPr>
          <p:cNvPr id="3" name="Content Placeholder 2"/>
          <p:cNvSpPr>
            <a:spLocks noGrp="1"/>
          </p:cNvSpPr>
          <p:nvPr>
            <p:ph sz="half" idx="1"/>
          </p:nvPr>
        </p:nvSpPr>
        <p:spPr>
          <a:xfrm>
            <a:off x="910000" y="1825625"/>
            <a:ext cx="8130969" cy="4351338"/>
          </a:xfrm>
        </p:spPr>
        <p:txBody>
          <a:bodyPr>
            <a:normAutofit fontScale="85000" lnSpcReduction="10000"/>
          </a:bodyPr>
          <a:lstStyle/>
          <a:p>
            <a:r>
              <a:rPr lang="en-US" dirty="0" smtClean="0"/>
              <a:t>Table operations</a:t>
            </a:r>
          </a:p>
          <a:p>
            <a:pPr lvl="1"/>
            <a:r>
              <a:rPr lang="en-GB" dirty="0" smtClean="0"/>
              <a:t>create, update and delete tables</a:t>
            </a:r>
          </a:p>
          <a:p>
            <a:pPr lvl="1"/>
            <a:endParaRPr lang="en-US" dirty="0" smtClean="0"/>
          </a:p>
          <a:p>
            <a:r>
              <a:rPr lang="en-US" dirty="0" smtClean="0"/>
              <a:t>Item operations</a:t>
            </a:r>
          </a:p>
          <a:p>
            <a:pPr lvl="1"/>
            <a:r>
              <a:rPr lang="en-GB" dirty="0" smtClean="0"/>
              <a:t>add, update and delete items from a table </a:t>
            </a:r>
          </a:p>
          <a:p>
            <a:pPr lvl="1"/>
            <a:r>
              <a:rPr lang="en-GB" dirty="0" smtClean="0"/>
              <a:t>retrieve a single item (</a:t>
            </a:r>
            <a:r>
              <a:rPr lang="en-GB" dirty="0" err="1" smtClean="0"/>
              <a:t>GetItem</a:t>
            </a:r>
            <a:r>
              <a:rPr lang="en-GB" dirty="0" smtClean="0"/>
              <a:t>) or multiple items (</a:t>
            </a:r>
            <a:r>
              <a:rPr lang="en-GB" dirty="0" err="1" smtClean="0"/>
              <a:t>BatchGetItem</a:t>
            </a:r>
            <a:r>
              <a:rPr lang="en-GB" dirty="0" smtClean="0"/>
              <a:t>)</a:t>
            </a:r>
          </a:p>
          <a:p>
            <a:pPr lvl="1"/>
            <a:endParaRPr lang="en-US" dirty="0" smtClean="0"/>
          </a:p>
          <a:p>
            <a:r>
              <a:rPr lang="en-US" dirty="0" smtClean="0"/>
              <a:t>Query and Scan</a:t>
            </a:r>
          </a:p>
          <a:p>
            <a:pPr lvl="1"/>
            <a:r>
              <a:rPr lang="en-GB" dirty="0" smtClean="0"/>
              <a:t>query a table using the hash attribute and an optional range filter. </a:t>
            </a:r>
          </a:p>
          <a:p>
            <a:pPr lvl="1"/>
            <a:r>
              <a:rPr lang="en-GB" dirty="0" smtClean="0"/>
              <a:t>If the table has a secondary index, you can also Query the index using its key</a:t>
            </a:r>
          </a:p>
          <a:p>
            <a:pPr lvl="1"/>
            <a:r>
              <a:rPr lang="en-GB" dirty="0" smtClean="0"/>
              <a:t>Scan operation reads every item in the table or secondary index</a:t>
            </a:r>
            <a:endParaRPr lang="en-US" dirty="0" smtClean="0"/>
          </a:p>
        </p:txBody>
      </p:sp>
    </p:spTree>
    <p:extLst>
      <p:ext uri="{BB962C8B-B14F-4D97-AF65-F5344CB8AC3E}">
        <p14:creationId xmlns:p14="http://schemas.microsoft.com/office/powerpoint/2010/main" val="2117661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Depth</Template>
  <TotalTime>1861</TotalTime>
  <Words>700</Words>
  <Application>Microsoft Macintosh PowerPoint</Application>
  <PresentationFormat>A4 Paper (210x297 mm)</PresentationFormat>
  <Paragraphs>157</Paragraphs>
  <Slides>12</Slides>
  <Notes>11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Corbel</vt:lpstr>
      <vt:lpstr>Arial</vt:lpstr>
      <vt:lpstr>Depth</vt:lpstr>
      <vt:lpstr>Amazon DynamoDB</vt:lpstr>
      <vt:lpstr>Before we start...</vt:lpstr>
      <vt:lpstr>Different Types of NoSQL</vt:lpstr>
      <vt:lpstr>Introduction to DynamoDB</vt:lpstr>
      <vt:lpstr>Features</vt:lpstr>
      <vt:lpstr>Features</vt:lpstr>
      <vt:lpstr>Data model concepts</vt:lpstr>
      <vt:lpstr>Data model concepts</vt:lpstr>
      <vt:lpstr>Supported Operations</vt:lpstr>
      <vt:lpstr>Supported Operations</vt:lpstr>
      <vt:lpstr>Considerations</vt:lpstr>
      <vt:lpstr>References</vt:lpstr>
    </vt:vector>
  </TitlesOfParts>
  <Company>Hewlett-Packard</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DynamoDB</dc:title>
  <dc:creator>Muhammad Bilal</dc:creator>
  <cp:lastModifiedBy>Duncan, Dermot</cp:lastModifiedBy>
  <cp:revision>47</cp:revision>
  <dcterms:created xsi:type="dcterms:W3CDTF">2014-03-11T12:01:09Z</dcterms:created>
  <dcterms:modified xsi:type="dcterms:W3CDTF">2017-10-02T04:12:54Z</dcterms:modified>
</cp:coreProperties>
</file>