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Merriweather Sans"/>
      <p:regular r:id="rId76"/>
      <p:bold r:id="rId77"/>
      <p:italic r:id="rId78"/>
      <p:boldItalic r:id="rId79"/>
    </p:embeddedFont>
    <p:embeddedFont>
      <p:font typeface="Noto Sans Symbols"/>
      <p:regular r:id="rId80"/>
      <p:bold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A15119-B479-4528-AA20-B52787F673A3}">
  <a:tblStyle styleId="{CFA15119-B479-4528-AA20-B52787F673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NotoSansSymbols-regular.fntdata"/><Relationship Id="rId81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MerriweatherSans-bold.fntdata"/><Relationship Id="rId32" Type="http://schemas.openxmlformats.org/officeDocument/2006/relationships/slide" Target="slides/slide26.xml"/><Relationship Id="rId76" Type="http://schemas.openxmlformats.org/officeDocument/2006/relationships/font" Target="fonts/MerriweatherSans-regular.fntdata"/><Relationship Id="rId35" Type="http://schemas.openxmlformats.org/officeDocument/2006/relationships/slide" Target="slides/slide29.xml"/><Relationship Id="rId79" Type="http://schemas.openxmlformats.org/officeDocument/2006/relationships/font" Target="fonts/MerriweatherSans-boldItalic.fntdata"/><Relationship Id="rId34" Type="http://schemas.openxmlformats.org/officeDocument/2006/relationships/slide" Target="slides/slide28.xml"/><Relationship Id="rId78" Type="http://schemas.openxmlformats.org/officeDocument/2006/relationships/font" Target="fonts/MerriweatherSans-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e6ffbf267_0_48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6e6ffbf267_0_48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6ffbf267_0_5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6e6ffbf267_0_5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6ffbf267_0_65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e6ffbf267_0_65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e6ffbf267_0_61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6e6ffbf267_0_61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e6ffbf267_0_663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e6ffbf267_0_663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6ffbf267_0_73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e6ffbf267_0_73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6ffbf267_0_7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6e6ffbf267_0_7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e6ffbf267_0_8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6e6ffbf267_0_8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6ffbf26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e6ffbf26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e6ffbf267_0_9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6e6ffbf267_0_9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e6ffbf267_0_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6e6ffbf267_0_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e6ffbf267_0_98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6e6ffbf267_0_98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e6ffbf267_0_10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6e6ffbf267_0_10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e6ffbf267_0_12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e6ffbf267_0_12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e6ffbf267_0_130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6e6ffbf267_0_130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e6ffbf267_0_13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e6ffbf267_0_13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e6ffbf267_0_14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6e6ffbf267_0_14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e6ffbf267_0_148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e6ffbf267_0_148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e6ffbf267_0_15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6e6ffbf267_0_15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edfd53b7f_0_0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6edfd53b7f_0_0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edfd53b7f_0_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edfd53b7f_0_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e6ffbf267_0_11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6e6ffbf267_0_11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e6ffbf267_0_11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6e6ffbf267_0_11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e6ffbf267_0_118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6e6ffbf267_0_118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edfd53b7f_0_31:notes"/>
          <p:cNvSpPr txBox="1"/>
          <p:nvPr>
            <p:ph idx="12" type="sldNum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725" lIns="81475" spcFirstLastPara="1" rIns="814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g36edfd53b7f_0_31:notes"/>
          <p:cNvSpPr/>
          <p:nvPr>
            <p:ph idx="2" type="sldImg"/>
          </p:nvPr>
        </p:nvSpPr>
        <p:spPr>
          <a:xfrm>
            <a:off x="0" y="742024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36edfd53b7f_0_31:notes"/>
          <p:cNvSpPr txBox="1"/>
          <p:nvPr>
            <p:ph idx="1" type="body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1475" spcFirstLastPara="1" rIns="81475" wrap="square" tIns="40725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edfd53b7f_0_1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6edfd53b7f_0_1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edfd53b7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edfd53b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4afbfa673_0_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44afbfa673_0_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e6ffbf267_0_168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6e6ffbf267_0_168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e6ffbf267_0_17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e6ffbf267_0_17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e6ffbf267_0_180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6e6ffbf267_0_180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e6ffbf267_0_18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6e6ffbf267_0_18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6ffbf267_0_17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6e6ffbf267_0_17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ec67d8421_0_0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ec67d8421_0_0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ec67d842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ec67d842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e6ffbf267_0_23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6e6ffbf267_0_23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e6ffbf267_0_245:notes"/>
          <p:cNvSpPr txBox="1"/>
          <p:nvPr>
            <p:ph idx="12" type="sldNum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725" lIns="81475" spcFirstLastPara="1" rIns="814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g36e6ffbf267_0_245:notes"/>
          <p:cNvSpPr/>
          <p:nvPr>
            <p:ph idx="2" type="sldImg"/>
          </p:nvPr>
        </p:nvSpPr>
        <p:spPr>
          <a:xfrm>
            <a:off x="0" y="742024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g36e6ffbf267_0_245:notes"/>
          <p:cNvSpPr txBox="1"/>
          <p:nvPr>
            <p:ph idx="1" type="body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1475" spcFirstLastPara="1" rIns="81475" wrap="square" tIns="40725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e6ffbf267_0_253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6e6ffbf267_0_253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4bba5374d_0_31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44bba5374d_0_31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4d0a70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4d0a70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e6ffbf267_0_26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36e6ffbf267_0_26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e6ffbf267_0_27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6e6ffbf267_0_27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6e6ffbf267_0_283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6e6ffbf267_0_283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6ffbf267_0_2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6e6ffbf267_0_2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6e6ffbf267_0_28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6e6ffbf267_0_28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e6ffbf267_0_29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6e6ffbf267_0_29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e6ffbf267_0_30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6e6ffbf267_0_30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e6ffbf267_0_312:notes"/>
          <p:cNvSpPr txBox="1"/>
          <p:nvPr>
            <p:ph idx="12" type="sldNum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725" lIns="81475" spcFirstLastPara="1" rIns="814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g36e6ffbf267_0_312:notes"/>
          <p:cNvSpPr/>
          <p:nvPr>
            <p:ph idx="2" type="sldImg"/>
          </p:nvPr>
        </p:nvSpPr>
        <p:spPr>
          <a:xfrm>
            <a:off x="0" y="742024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3" name="Google Shape;453;g36e6ffbf267_0_312:notes"/>
          <p:cNvSpPr txBox="1"/>
          <p:nvPr>
            <p:ph idx="1" type="body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1475" spcFirstLastPara="1" rIns="81475" wrap="square" tIns="40725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4bba5374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4bba5374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44bba5374d_0_2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344bba5374d_0_2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e6ffbf267_0_32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6e6ffbf267_0_32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e6ffbf267_0_337:notes"/>
          <p:cNvSpPr txBox="1"/>
          <p:nvPr>
            <p:ph idx="12" type="sldNum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725" lIns="81475" spcFirstLastPara="1" rIns="814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2" name="Google Shape;482;g36e6ffbf267_0_337:notes"/>
          <p:cNvSpPr/>
          <p:nvPr>
            <p:ph idx="2" type="sldImg"/>
          </p:nvPr>
        </p:nvSpPr>
        <p:spPr>
          <a:xfrm>
            <a:off x="0" y="742024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g36e6ffbf267_0_337:notes"/>
          <p:cNvSpPr txBox="1"/>
          <p:nvPr>
            <p:ph idx="1" type="body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1475" spcFirstLastPara="1" rIns="81475" wrap="square" tIns="40725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e6ffbf267_0_330:notes"/>
          <p:cNvSpPr txBox="1"/>
          <p:nvPr>
            <p:ph idx="12" type="sldNum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0725" lIns="81475" spcFirstLastPara="1" rIns="81475" wrap="square" tIns="40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u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g36e6ffbf267_0_330:notes"/>
          <p:cNvSpPr/>
          <p:nvPr>
            <p:ph idx="2" type="sldImg"/>
          </p:nvPr>
        </p:nvSpPr>
        <p:spPr>
          <a:xfrm>
            <a:off x="0" y="742024"/>
            <a:ext cx="300" cy="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g36e6ffbf267_0_330:notes"/>
          <p:cNvSpPr txBox="1"/>
          <p:nvPr>
            <p:ph idx="1" type="body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0725" lIns="81475" spcFirstLastPara="1" rIns="81475" wrap="square" tIns="40725">
            <a:noAutofit/>
          </a:bodyPr>
          <a:lstStyle/>
          <a:p>
            <a:pPr indent="-190500" lvl="0" marL="190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6e6ffbf267_0_361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36e6ffbf267_0_361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afd499f0_0_1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44afd499f0_0_1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4d0a70a66_0_6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344d0a70a66_0_6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44bba5374d_0_1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344bba5374d_0_1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e6ffbf267_0_37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6e6ffbf267_0_37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6e6ffbf267_0_38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g36e6ffbf267_0_384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44bba5374d_0_0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344bba5374d_0_0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4d0a70a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4d0a70a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4d0a70a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4d0a70a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4d0a70a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4d0a70a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44d0a70a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44d0a70a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44d0a70a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44d0a70a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6ffbf267_0_29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e6ffbf267_0_29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6ffbf267_0_3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6e6ffbf267_0_35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e6ffbf267_0_42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6e6ffbf267_0_42:notes"/>
          <p:cNvSpPr/>
          <p:nvPr>
            <p:ph idx="2" type="sldImg"/>
          </p:nvPr>
        </p:nvSpPr>
        <p:spPr>
          <a:xfrm>
            <a:off x="470753" y="694800"/>
            <a:ext cx="59160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0" y="0"/>
            <a:ext cx="9143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209250" y="837810"/>
            <a:ext cx="8629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45759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46625" y="110825"/>
            <a:ext cx="8874600" cy="5718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46625" y="110825"/>
            <a:ext cx="8874600" cy="5718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L Challenge Content">
  <p:cSld name="FLL Challenge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94950" y="929125"/>
            <a:ext cx="88104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  <a:defRPr>
                <a:solidFill>
                  <a:srgbClr val="262626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  <a:defRPr>
                <a:solidFill>
                  <a:srgbClr val="262626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Char char="■"/>
              <a:defRPr>
                <a:solidFill>
                  <a:srgbClr val="262626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>
                <a:solidFill>
                  <a:srgbClr val="262626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>
                <a:solidFill>
                  <a:srgbClr val="26262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628650" y="273845"/>
            <a:ext cx="7886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0" name="Google Shape;40;p9"/>
          <p:cNvCxnSpPr/>
          <p:nvPr/>
        </p:nvCxnSpPr>
        <p:spPr>
          <a:xfrm>
            <a:off x="180799" y="4572686"/>
            <a:ext cx="8742000" cy="5700"/>
          </a:xfrm>
          <a:prstGeom prst="straightConnector1">
            <a:avLst/>
          </a:prstGeom>
          <a:noFill/>
          <a:ln cap="flat" cmpd="sng" w="12700">
            <a:solidFill>
              <a:srgbClr val="ED1C2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" name="Google Shape;41;p9" title="FLL-MD-Logo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25" y="4572675"/>
            <a:ext cx="730701" cy="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0" y="0"/>
            <a:ext cx="91434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209250" y="837810"/>
            <a:ext cx="86295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3028320" y="476712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645705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b="0" sz="90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6280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180799" y="4725086"/>
            <a:ext cx="8742000" cy="5700"/>
          </a:xfrm>
          <a:prstGeom prst="straightConnector1">
            <a:avLst/>
          </a:prstGeom>
          <a:noFill/>
          <a:ln cap="flat" cmpd="sng" w="12700">
            <a:solidFill>
              <a:srgbClr val="ED1C24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" name="Google Shape;10;p1" title="FLL-MD-Logo.png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625" y="4740553"/>
            <a:ext cx="569765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2"/>
          <p:cNvSpPr txBox="1"/>
          <p:nvPr>
            <p:ph type="title"/>
          </p:nvPr>
        </p:nvSpPr>
        <p:spPr>
          <a:xfrm>
            <a:off x="366900" y="311625"/>
            <a:ext cx="8520600" cy="4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" sz="4500"/>
              <a:t>Python for FLL Teams: Core</a:t>
            </a:r>
            <a:endParaRPr b="1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MD FLL Mentors Group</a:t>
            </a:r>
            <a:endParaRPr sz="26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7 September 2025</a:t>
            </a:r>
            <a:endParaRPr sz="26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Rev 26</a:t>
            </a:r>
            <a:endParaRPr sz="21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Boyd Fletcher</a:t>
            </a:r>
            <a:endParaRPr sz="21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fllcoachboyd@gmail.com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save files with a date or/and revision number (#) added to the file name you can go back in time to a previous version</a:t>
            </a:r>
            <a:endParaRPr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 instead of using “</a:t>
            </a:r>
            <a:r>
              <a:rPr b="0" lang="en" sz="17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myprogram.py</a:t>
            </a: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the file name, try “</a:t>
            </a:r>
            <a:r>
              <a:rPr b="0" lang="en" sz="17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myprogram_rev1.py</a:t>
            </a: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change the rev # each time you make 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updates to the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large software projects, source code control systems provide a better way to revert back in time without changing filenames</a:t>
            </a:r>
            <a:endParaRPr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popular source code control system is called </a:t>
            </a:r>
            <a:r>
              <a:rPr b="1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0" sz="17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1349500" y="4110125"/>
            <a:ext cx="6369300" cy="735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FLL team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just starting with Python</a:t>
            </a: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 </a:t>
            </a: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_rev# approach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Version/Revision Control </a:t>
            </a:r>
            <a:r>
              <a:rPr lang="en"/>
              <a:t>(2/2)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software has a mistake its called a ’bug’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activity to find and fix bugs is called ‘debugging’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reasonably complex programs have bugs, especially early in their development and testing</a:t>
            </a:r>
            <a:endParaRPr sz="2600"/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lang="en" sz="2600" u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Some IDE’s have special capabilities to support debugging your code</a:t>
            </a:r>
            <a:endParaRPr sz="2600">
              <a:highlight>
                <a:schemeClr val="lt1"/>
              </a:highlight>
            </a:endParaRPr>
          </a:p>
          <a:p>
            <a:pPr indent="-3937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0" lang="en" sz="2600" u="none" strike="noStrik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We will discuss debugging techniques later in the course</a:t>
            </a:r>
            <a:endParaRPr sz="2600">
              <a:highlight>
                <a:schemeClr val="lt1"/>
              </a:highlight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Debugging your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853850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32500"/>
          </a:bodyPr>
          <a:lstStyle/>
          <a:p>
            <a:pPr indent="-189742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programming languages have a set of commands and functions that make up the core language</a:t>
            </a:r>
            <a:endParaRPr sz="6532"/>
          </a:p>
          <a:p>
            <a:pPr indent="-189742" lvl="0" marL="177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the ability to store/modify data, create and run loops, and make decisions</a:t>
            </a:r>
            <a:endParaRPr b="0" i="0" sz="6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6722" lvl="0" marL="177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6234"/>
              <a:buFont typeface="Arial"/>
              <a:buChar char="•"/>
            </a:pP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However </a:t>
            </a:r>
            <a:r>
              <a:rPr lang="en" sz="6532"/>
              <a:t>in order for a program to interact with the 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 of the computer,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user of a program, a Lego hub, 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Lego 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motors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, and Lego sensors special software called </a:t>
            </a:r>
            <a:r>
              <a:rPr b="1" lang="en" sz="6732">
                <a:latin typeface="Calibri"/>
                <a:ea typeface="Calibri"/>
                <a:cs typeface="Calibri"/>
                <a:sym typeface="Calibri"/>
              </a:rPr>
              <a:t>Application Programming Interfaces (API)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 have been created 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en" sz="2150">
                <a:latin typeface="Calibri"/>
                <a:ea typeface="Calibri"/>
                <a:cs typeface="Calibri"/>
                <a:sym typeface="Calibri"/>
              </a:rPr>
              <a:t> Language vs. Application Programming Interface (API) (1/2)</a:t>
            </a:r>
            <a:endParaRPr sz="21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853850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32500"/>
          </a:bodyPr>
          <a:lstStyle/>
          <a:p>
            <a:pPr indent="-189742" lvl="0" marL="177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APIs are sets of functions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perform 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pecific jobs or tasks</a:t>
            </a:r>
            <a:endParaRPr b="0" i="0" sz="6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542" lvl="1" marL="914400" rtl="0" algn="l"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6732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" sz="6732">
                <a:latin typeface="Calibri"/>
                <a:ea typeface="Calibri"/>
                <a:cs typeface="Calibri"/>
                <a:sym typeface="Calibri"/>
              </a:rPr>
              <a:t> is a reusable set of code </a:t>
            </a:r>
            <a:endParaRPr sz="6732">
              <a:latin typeface="Calibri"/>
              <a:ea typeface="Calibri"/>
              <a:cs typeface="Calibri"/>
              <a:sym typeface="Calibri"/>
            </a:endParaRPr>
          </a:p>
          <a:p>
            <a:pPr indent="-367542" lvl="1" marL="914400" rtl="0" algn="l">
              <a:spcBef>
                <a:spcPts val="800"/>
              </a:spcBef>
              <a:spcAft>
                <a:spcPts val="0"/>
              </a:spcAft>
              <a:buSzPct val="104663"/>
              <a:buFont typeface="Calibri"/>
              <a:buChar char="○"/>
            </a:pPr>
            <a:r>
              <a:rPr b="0" lang="en" sz="643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en" sz="6432">
                <a:latin typeface="Calibri"/>
                <a:ea typeface="Calibri"/>
                <a:cs typeface="Calibri"/>
                <a:sym typeface="Calibri"/>
              </a:rPr>
              <a:t>s include:</a:t>
            </a:r>
            <a:r>
              <a:rPr b="0" lang="en" sz="643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reading/writing to files, drawing lines or rectangles on a screen, controlling a motor, checking a sensor</a:t>
            </a:r>
            <a:endParaRPr sz="6132"/>
          </a:p>
          <a:p>
            <a:pPr indent="-189742" lvl="0" marL="177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grouping of API functions is called a </a:t>
            </a:r>
            <a:r>
              <a:rPr b="1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6532"/>
          </a:p>
          <a:p>
            <a:pPr indent="-189742" lvl="0" marL="1778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673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can create their own APIs and libraries</a:t>
            </a:r>
            <a:endParaRPr sz="6532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1182250" y="3898375"/>
            <a:ext cx="6858000" cy="622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FLL, the we will be using a combination of the Pybricks API and developing our Robot Library API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50">
                <a:latin typeface="Calibri"/>
                <a:ea typeface="Calibri"/>
                <a:cs typeface="Calibri"/>
                <a:sym typeface="Calibri"/>
              </a:rPr>
              <a:t>Programming Language vs. Application Programming Interface (API) (2/2)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5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to Python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6847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section of the presentation is about learning Python3 as a programming language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8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presentation does 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cover all the capabilities of Python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8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primarily focused on the Python language features most useful for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beginner and intermediate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 Robotics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8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experiment with Python3 on your own computer use Visual Studio Code not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Lego Spike Prime or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Pybricks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68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features of Python3 are available in the Lego Spike or Pybricks versions of MicroPython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809175"/>
            <a:ext cx="85206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uthoritative Python Site: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b="0" lang="en" sz="1500" strike="noStrike">
                <a:latin typeface="Calibri"/>
                <a:ea typeface="Calibri"/>
                <a:cs typeface="Calibri"/>
                <a:sym typeface="Calibri"/>
              </a:rPr>
              <a:t>https://www.python.org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Python 3 Cheat Sheet (great 2 page reference!)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https://scouv.lisn.upsaclay.fr/python-memento/index.en.html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Visual Studio Code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https://code.visualstudio.com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Pybricks Documentation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https://pybricks.com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MicroPython (used by both Lego Spike &amp; Pybricks)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micropython.org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TutorialsPoint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https://www.tutorialspoint.com/python/index.htm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W3 Schools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site includes documentation on Python and a way to run your Python code via the Web 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https://www.w3schools.com/python/default.asp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5215900" y="4153750"/>
            <a:ext cx="2473800" cy="393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my favorite!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363975" y="14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6260025" y="1223000"/>
            <a:ext cx="2473800" cy="676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Print this Cheat Sheet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92087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5"/>
              <a:buFont typeface="Arial"/>
              <a:buChar char="●"/>
            </a:pPr>
            <a:r>
              <a:rPr b="0" i="0" lang="en" sz="1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 of concepts and ideas will be in this font (called Calibri) and in black</a:t>
            </a:r>
            <a:endParaRPr b="0" i="0" sz="18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Char char="●"/>
            </a:pPr>
            <a:r>
              <a:rPr b="0" i="0" lang="en" sz="1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code will be in </a:t>
            </a:r>
            <a:r>
              <a:rPr b="1" i="0" lang="en" sz="163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Courier New</a:t>
            </a:r>
            <a:r>
              <a:rPr b="1" i="0" lang="en" sz="1825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25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font, with </a:t>
            </a:r>
            <a:endParaRPr b="0" i="0" sz="1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513"/>
              <a:buFont typeface="Arial"/>
              <a:buChar char="○"/>
            </a:pPr>
            <a:r>
              <a:rPr b="1" lang="en" sz="1512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Black text </a:t>
            </a:r>
            <a:r>
              <a:rPr b="0" lang="en" sz="1512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for Variables and the </a:t>
            </a:r>
            <a:r>
              <a:rPr lang="en" sz="1512">
                <a:latin typeface="Calibri"/>
                <a:ea typeface="Calibri"/>
                <a:cs typeface="Calibri"/>
                <a:sym typeface="Calibri"/>
              </a:rPr>
              <a:t>Python Core Language</a:t>
            </a:r>
            <a:endParaRPr sz="1512">
              <a:latin typeface="Calibri"/>
              <a:ea typeface="Calibri"/>
              <a:cs typeface="Calibri"/>
              <a:sym typeface="Calibri"/>
            </a:endParaRPr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513"/>
              <a:buFont typeface="Arial"/>
              <a:buChar char="○"/>
            </a:pPr>
            <a:r>
              <a:rPr b="1" lang="en" sz="1512" u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Blue text </a:t>
            </a: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Python Standard Functions</a:t>
            </a:r>
            <a:r>
              <a:rPr lang="en" sz="1512">
                <a:latin typeface="Calibri"/>
                <a:ea typeface="Calibri"/>
                <a:cs typeface="Calibri"/>
                <a:sym typeface="Calibri"/>
              </a:rPr>
              <a:t> and</a:t>
            </a: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Pybr</a:t>
            </a:r>
            <a:r>
              <a:rPr lang="en" sz="1512">
                <a:latin typeface="Calibri"/>
                <a:ea typeface="Calibri"/>
                <a:cs typeface="Calibri"/>
                <a:sym typeface="Calibri"/>
              </a:rPr>
              <a:t>icks Functions</a:t>
            </a:r>
            <a:endParaRPr sz="1075"/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513"/>
              <a:buFont typeface="Arial"/>
              <a:buChar char="○"/>
            </a:pPr>
            <a:r>
              <a:rPr b="1" lang="en" sz="1512" u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Red text</a:t>
            </a:r>
            <a:r>
              <a:rPr b="1" lang="en" sz="1512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Strings</a:t>
            </a:r>
            <a:endParaRPr sz="1075"/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1513"/>
              <a:buFont typeface="Arial"/>
              <a:buChar char="○"/>
            </a:pPr>
            <a:r>
              <a:rPr b="1" lang="en" sz="1512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Green text </a:t>
            </a: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Numbers, Booleans, Comments</a:t>
            </a:r>
            <a:endParaRPr sz="1075"/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○"/>
            </a:pP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code examples will usually be in a light grey box </a:t>
            </a:r>
            <a:r>
              <a:rPr b="0" lang="en" sz="1512" u="none" strike="noStrike">
                <a:solidFill>
                  <a:schemeClr val="dk1"/>
                </a:solidFill>
                <a:highlight>
                  <a:srgbClr val="EEEEEE"/>
                </a:highlight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075"/>
          </a:p>
          <a:p>
            <a:pPr indent="-184943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○"/>
            </a:pPr>
            <a:r>
              <a:rPr b="0" lang="en" sz="1512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running a program will be in white text in a black box</a:t>
            </a:r>
            <a:endParaRPr b="0" i="0" sz="151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25"/>
              <a:buFont typeface="Arial"/>
              <a:buChar char="●"/>
            </a:pPr>
            <a:r>
              <a:rPr b="0" i="0" lang="en" sz="1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with </a:t>
            </a:r>
            <a:r>
              <a:rPr b="1" i="0" lang="en" sz="188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b="0" i="0" lang="en" sz="18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25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means this examples were entered directly into the Python Interpreter</a:t>
            </a:r>
            <a:endParaRPr b="0" i="0" sz="1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208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825"/>
              <a:buFont typeface="Arial"/>
              <a:buChar char="●"/>
            </a:pPr>
            <a:r>
              <a:rPr b="0" i="0" lang="en" sz="1825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A newline is created by pressing the ENTER</a:t>
            </a:r>
            <a:r>
              <a:rPr lang="en" sz="1825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25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or RETURN key</a:t>
            </a:r>
            <a:endParaRPr b="0" i="0" sz="18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to ”read” the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</a:t>
            </a:r>
            <a:r>
              <a:rPr lang="en"/>
              <a:t>Running</a:t>
            </a:r>
            <a:r>
              <a:rPr lang="en"/>
              <a:t> the Example Code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examples in the course assume you have installed Visual Studio Code (VS Code), Python 3, Chrome, and Pybricks installed on your </a:t>
            </a:r>
            <a:r>
              <a:rPr lang="en"/>
              <a:t>computer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early </a:t>
            </a:r>
            <a:r>
              <a:rPr lang="en"/>
              <a:t>examples will focus on using VS Code with Python3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examples will use the Pybricks Code application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examples in the course were created and run on Mac; however a Windows or Linux based system would be very similar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824975"/>
            <a:ext cx="8520600" cy="2675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34 - 23 		</a:t>
            </a:r>
            <a:r>
              <a:rPr b="1" i="0" lang="en" sz="130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# A comment about setting the variable x to the </a:t>
            </a:r>
            <a:endParaRPr b="1" sz="13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3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# </a:t>
            </a:r>
            <a:r>
              <a:rPr b="1" i="0" lang="en" sz="130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value of 34 </a:t>
            </a:r>
            <a:r>
              <a:rPr b="1" lang="en" sz="13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r>
              <a:rPr b="1" i="0" lang="en" sz="130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23</a:t>
            </a:r>
            <a:endParaRPr i="0" sz="1300" u="none" cap="none" strike="noStrike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b="1" i="0" lang="en" sz="1300" u="none" cap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"Hello"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b="1" i="0" lang="en" sz="13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 comment about setting the variable y to “Hello”</a:t>
            </a:r>
            <a:endParaRPr i="0" sz="1300" u="none" cap="none" strike="noStrike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(x * -5) + 7</a:t>
            </a:r>
            <a:endParaRPr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(z &lt;= -5 and y == </a:t>
            </a:r>
            <a:r>
              <a:rPr b="1" i="0" lang="en" sz="1300" u="none" cap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x + 1</a:t>
            </a:r>
            <a:endParaRPr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y + </a:t>
            </a:r>
            <a:r>
              <a:rPr b="1" i="0" lang="en" sz="1300" u="none" cap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 World"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  </a:t>
            </a:r>
            <a:r>
              <a:rPr b="1" i="0" lang="en" sz="1300" u="none" cap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Concatenating (combining) two strings</a:t>
            </a:r>
            <a:endParaRPr i="0" sz="1300" u="none" cap="none" strike="noStrike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(z," does not equal ",abs(z))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3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abs() is a function that returns the </a:t>
            </a:r>
            <a:endParaRPr b="1" sz="130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                                      </a:t>
            </a:r>
            <a:r>
              <a:rPr b="1" lang="en" sz="130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absolute value of a number</a:t>
            </a:r>
            <a:endParaRPr i="0" sz="1300" u="none" cap="none" strike="noStrike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Code Example (intro1.py)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11700" y="853850"/>
            <a:ext cx="85206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29334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>
                <a:latin typeface="Calibri"/>
                <a:ea typeface="Calibri"/>
                <a:cs typeface="Calibri"/>
                <a:sym typeface="Calibri"/>
              </a:rPr>
              <a:t>Start Visual Studio Code</a:t>
            </a:r>
            <a:endParaRPr sz="1715">
              <a:latin typeface="Calibri"/>
              <a:ea typeface="Calibri"/>
              <a:cs typeface="Calibri"/>
              <a:sym typeface="Calibri"/>
            </a:endParaRPr>
          </a:p>
          <a:p>
            <a:pPr indent="-32933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>
                <a:latin typeface="Calibri"/>
                <a:ea typeface="Calibri"/>
                <a:cs typeface="Calibri"/>
                <a:sym typeface="Calibri"/>
              </a:rPr>
              <a:t>Enter the below program</a:t>
            </a:r>
            <a:endParaRPr sz="1715">
              <a:latin typeface="Calibri"/>
              <a:ea typeface="Calibri"/>
              <a:cs typeface="Calibri"/>
              <a:sym typeface="Calibri"/>
            </a:endParaRPr>
          </a:p>
          <a:p>
            <a:pPr indent="-317587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1515">
                <a:latin typeface="Calibri"/>
                <a:ea typeface="Calibri"/>
                <a:cs typeface="Calibri"/>
                <a:sym typeface="Calibri"/>
              </a:rPr>
              <a:t>You don’t need to enter the comments (everything after the </a:t>
            </a:r>
            <a:r>
              <a:rPr lang="en" sz="1515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# </a:t>
            </a:r>
            <a:r>
              <a:rPr lang="en" sz="1515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515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r>
              <a:rPr lang="en" sz="1515">
                <a:latin typeface="Calibri"/>
                <a:ea typeface="Calibri"/>
                <a:cs typeface="Calibri"/>
                <a:sym typeface="Calibri"/>
              </a:rPr>
              <a:t>) for the program to work.</a:t>
            </a:r>
            <a:endParaRPr sz="1515">
              <a:latin typeface="Calibri"/>
              <a:ea typeface="Calibri"/>
              <a:cs typeface="Calibri"/>
              <a:sym typeface="Calibri"/>
            </a:endParaRPr>
          </a:p>
          <a:p>
            <a:pPr indent="-329334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>
                <a:latin typeface="Calibri"/>
                <a:ea typeface="Calibri"/>
                <a:cs typeface="Calibri"/>
                <a:sym typeface="Calibri"/>
              </a:rPr>
              <a:t>And save it as “</a:t>
            </a:r>
            <a:r>
              <a:rPr lang="en" sz="1715">
                <a:latin typeface="Courier New"/>
                <a:ea typeface="Courier New"/>
                <a:cs typeface="Courier New"/>
                <a:sym typeface="Courier New"/>
              </a:rPr>
              <a:t>intro1.py</a:t>
            </a:r>
            <a:r>
              <a:rPr lang="en" sz="1715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715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853850"/>
            <a:ext cx="85206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65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help you progress in the STEM program, especially in high school</a:t>
            </a:r>
            <a:endParaRPr sz="1700"/>
          </a:p>
          <a:p>
            <a:pPr indent="-165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real programming language and used widely in industry, science,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engineering,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mathematics</a:t>
            </a:r>
            <a:endParaRPr sz="1700"/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more flexible than Scratch </a:t>
            </a: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(graphical/block programming)</a:t>
            </a:r>
            <a:endParaRPr sz="1700"/>
          </a:p>
          <a:p>
            <a:pPr indent="-1651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visual programming like Scratch:</a:t>
            </a:r>
            <a:endParaRPr sz="17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to understand what your code is doing</a:t>
            </a:r>
            <a:endParaRPr sz="13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to troubleshoot your code and find errors (called ‘debugging’)</a:t>
            </a:r>
            <a:endParaRPr sz="13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easier to share your code with others</a:t>
            </a:r>
            <a:endParaRPr sz="13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reuse is much easier</a:t>
            </a:r>
            <a:endParaRPr sz="13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Revision (version) control is MUCH easier</a:t>
            </a:r>
            <a:endParaRPr sz="1300"/>
          </a:p>
          <a:p>
            <a:pPr indent="-23495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thousands of software libraries you can use that other people have written</a:t>
            </a:r>
            <a:endParaRPr sz="1300"/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586350" y="912474"/>
            <a:ext cx="7886100" cy="343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% python3 intro1.py</a:t>
            </a:r>
            <a:endParaRPr b="1" i="0" sz="1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b="1" i="0" sz="1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 i="0" sz="1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-48  does not equal  48</a:t>
            </a:r>
            <a:endParaRPr b="1" i="0" sz="19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</a:t>
            </a:r>
            <a:r>
              <a:rPr b="0" i="0" lang="en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Code Example: Running the Program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81375" y="690975"/>
            <a:ext cx="4116600" cy="4024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% python3 -q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print("hello world")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myList=[1,2,3,4]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print(myList)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myList[0]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myList[3]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myList[4]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File "&lt;stdin&gt;", line 1, in &lt;module&gt;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myList[-1]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2"/>
          <p:cNvSpPr txBox="1"/>
          <p:nvPr>
            <p:ph idx="4294967295" type="body"/>
          </p:nvPr>
        </p:nvSpPr>
        <p:spPr>
          <a:xfrm>
            <a:off x="4541025" y="694100"/>
            <a:ext cx="4400100" cy="4024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myList[-5]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File "&lt;stdin&gt;", line 1, in &lt;module&gt;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IndexError: list index out of range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myList[-4]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myList[1]='A'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print(myList)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'A', 3, 4]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myList[3]='B'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print(myList)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'A', 3, 'B']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exit()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Code_Examples % 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2600"/>
              <a:t>Another Code Example but using the Python Interpreter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50"/>
          </a:p>
        </p:txBody>
      </p:sp>
      <p:cxnSp>
        <p:nvCxnSpPr>
          <p:cNvPr id="208" name="Google Shape;208;p32"/>
          <p:cNvCxnSpPr/>
          <p:nvPr/>
        </p:nvCxnSpPr>
        <p:spPr>
          <a:xfrm rot="10800000">
            <a:off x="8010850" y="1332900"/>
            <a:ext cx="590400" cy="671400"/>
          </a:xfrm>
          <a:prstGeom prst="straightConnector1">
            <a:avLst/>
          </a:prstGeom>
          <a:noFill/>
          <a:ln cap="flat" cmpd="sng" w="7620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32"/>
          <p:cNvSpPr txBox="1"/>
          <p:nvPr/>
        </p:nvSpPr>
        <p:spPr>
          <a:xfrm>
            <a:off x="7481550" y="1994775"/>
            <a:ext cx="1539600" cy="15579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These are</a:t>
            </a:r>
            <a:r>
              <a:rPr lang="en" sz="1800">
                <a:solidFill>
                  <a:schemeClr val="dk1"/>
                </a:solidFill>
              </a:rPr>
              <a:t> the Python interpreter displaying a errors.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3967725" y="3570575"/>
            <a:ext cx="4338957" cy="1030576"/>
          </a:xfrm>
          <a:custGeom>
            <a:rect b="b" l="l" r="r" t="t"/>
            <a:pathLst>
              <a:path extrusionOk="0" h="48435" w="201227">
                <a:moveTo>
                  <a:pt x="201227" y="0"/>
                </a:moveTo>
                <a:cubicBezTo>
                  <a:pt x="194104" y="7964"/>
                  <a:pt x="192024" y="43228"/>
                  <a:pt x="158486" y="47785"/>
                </a:cubicBezTo>
                <a:cubicBezTo>
                  <a:pt x="124948" y="52342"/>
                  <a:pt x="26414" y="30751"/>
                  <a:pt x="0" y="27344"/>
                </a:cubicBezTo>
              </a:path>
            </a:pathLst>
          </a:custGeom>
          <a:noFill/>
          <a:ln cap="flat" cmpd="sng" w="76200">
            <a:solidFill>
              <a:srgbClr val="F9CB9C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11" name="Google Shape;211;p32"/>
          <p:cNvCxnSpPr/>
          <p:nvPr/>
        </p:nvCxnSpPr>
        <p:spPr>
          <a:xfrm rot="10800000">
            <a:off x="3412175" y="4052503"/>
            <a:ext cx="803100" cy="148200"/>
          </a:xfrm>
          <a:prstGeom prst="straightConnector1">
            <a:avLst/>
          </a:prstGeom>
          <a:noFill/>
          <a:ln cap="flat" cmpd="sng" w="76200">
            <a:solidFill>
              <a:srgbClr val="F9CB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853850"/>
            <a:ext cx="85206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81927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is case sensitive including variable names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function names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006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b="1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variable </a:t>
            </a:r>
            <a:r>
              <a:rPr b="1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not the same variable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006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Function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DriveForward()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not the same as function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driveforward()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181927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and variables cannot start with a number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288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6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contain letters, numbers, and underscores.</a:t>
            </a:r>
            <a:endParaRPr b="0" sz="16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 Bob  _bob  _2_bob_  bob_2  BoB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92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i="0" lang="en" sz="1800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starts counting at position 0 for Lists and most other data types not 1</a:t>
            </a:r>
            <a:endParaRPr i="0" sz="1800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192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Whitespace (spaces &amp; tabs) is meaningful in Python: especially indentation and placement of newlines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006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newline (by pressing ENTER or RE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TURN) </a:t>
            </a: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end a line of code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006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b="0" lang="en" sz="15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the end of the line to continue code onto next line </a:t>
            </a:r>
            <a:endParaRPr b="0" sz="15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Python Language “Rules” 1/2 (abbreviated)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Colons start a new block of code in many language constructs (e.g.,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7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14605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printing command is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5207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6050" lvl="0" marL="177800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some reserved words: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and, assert, async, await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i="0" lang="en" sz="17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break, class, continue, def, del, elif, else, except, exec, False, finally, for, from, global, if, import, in, is, lambda, None, not, or, pass, print, raise, return, True, try, while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/>
              <a:t>Python Language “Rules” 2/2 (abbreviated)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0000" lnSpcReduction="20000"/>
          </a:bodyPr>
          <a:lstStyle/>
          <a:p>
            <a:pPr indent="-160482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3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“official” python way to separate words in Variable and Function names is to use the underscore (_) </a:t>
            </a:r>
            <a:endParaRPr sz="2818"/>
          </a:p>
          <a:p>
            <a:pPr indent="-16810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3118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18"/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Num_Of_Iterations</a:t>
            </a:r>
            <a:endParaRPr b="0" sz="301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Forward_Velocity</a:t>
            </a:r>
            <a:endParaRPr b="0" sz="301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Drive_Robot_Forward()</a:t>
            </a:r>
            <a:endParaRPr b="0" sz="301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7346"/>
              <a:buFont typeface="Arial"/>
              <a:buNone/>
            </a:pPr>
            <a:r>
              <a:t/>
            </a:r>
            <a:endParaRPr b="0" i="0" sz="311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482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3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Alternatively, many other programming languages like C, C++, and Java use CamelCase for variable and function names</a:t>
            </a:r>
            <a:endParaRPr sz="2818"/>
          </a:p>
          <a:p>
            <a:pPr indent="-16810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3118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letter of each word is Capitalized. </a:t>
            </a:r>
            <a:endParaRPr sz="2418"/>
          </a:p>
          <a:p>
            <a:pPr indent="-16810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0" lang="en" sz="3118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Variant: Some programmers make the first word all lowercase, but rest of the words have first character capitalized</a:t>
            </a:r>
            <a:endParaRPr sz="2418"/>
          </a:p>
          <a:p>
            <a:pPr indent="-168102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3118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18"/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numOfIterations</a:t>
            </a:r>
            <a:endParaRPr b="0" sz="301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ForwardVelocity</a:t>
            </a:r>
            <a:endParaRPr b="0" sz="301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562" lvl="2" marL="863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b="1" lang="en" sz="3018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DriveRobotForward()</a:t>
            </a:r>
            <a:endParaRPr sz="3018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18">
              <a:latin typeface="Calibri"/>
              <a:ea typeface="Calibri"/>
              <a:cs typeface="Calibri"/>
              <a:sym typeface="Calibri"/>
            </a:endParaRPr>
          </a:p>
          <a:p>
            <a:pPr indent="-160482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33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way works. Just pick one</a:t>
            </a:r>
            <a:r>
              <a:rPr lang="en" sz="3318">
                <a:latin typeface="Calibri"/>
                <a:ea typeface="Calibri"/>
                <a:cs typeface="Calibri"/>
                <a:sym typeface="Calibri"/>
              </a:rPr>
              <a:t> for the team and be consistent!</a:t>
            </a:r>
            <a:endParaRPr sz="3318">
              <a:latin typeface="Calibri"/>
              <a:ea typeface="Calibri"/>
              <a:cs typeface="Calibri"/>
              <a:sym typeface="Calibri"/>
            </a:endParaRPr>
          </a:p>
          <a:p>
            <a:pPr indent="-173182" lvl="1" marL="520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i="0" lang="en" sz="33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will use CamelCase because </a:t>
            </a:r>
            <a:r>
              <a:rPr lang="en" sz="33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grew up using programming in the C </a:t>
            </a:r>
            <a:r>
              <a:rPr lang="en" sz="3318">
                <a:latin typeface="Calibri"/>
                <a:ea typeface="Calibri"/>
                <a:cs typeface="Calibri"/>
                <a:sym typeface="Calibri"/>
              </a:rPr>
              <a:t>programming </a:t>
            </a:r>
            <a:r>
              <a:rPr lang="en" sz="331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Camels and Underscores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4147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uses consistent indentation to identify blocks of code</a:t>
            </a:r>
            <a:endParaRPr/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 like C/C++/C#, JavaScript, and Java use </a:t>
            </a:r>
            <a:r>
              <a:rPr b="1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</a:t>
            </a:r>
            <a:endParaRPr/>
          </a:p>
          <a:p>
            <a:pPr indent="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1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line with less indentation is outside of the block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(see For, If, While examples)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1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line with more indentation starts a nested block 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(see For, If, While examples)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4147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 or Spaces can be used. Space are more reliable (3-4 spaces are normal)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Lego Spike Prime converts tabs to spaces (usually 5) – sorta but treats them as tab when backspacing/deleting them. Odd behavior.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Pybricks seems to handle them c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orrectly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3355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 sz="180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don’t use tabs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Identifying Blocks of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311700" y="853850"/>
            <a:ext cx="852060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172085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i="0" lang="en" sz="1200" u="none" cap="none" strike="noStrike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200" u="none" cap="none" strike="noStrike">
                <a:latin typeface="Verdana"/>
                <a:ea typeface="Verdana"/>
                <a:cs typeface="Verdana"/>
                <a:sym typeface="Verdana"/>
              </a:rPr>
              <a:t> : Produces text output on the console.</a:t>
            </a:r>
            <a:endParaRPr b="0" i="0" sz="12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178911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0" lang="en" sz="11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b="0" sz="1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</a:t>
            </a:r>
            <a:r>
              <a:rPr b="1" i="1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" sz="1100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Item1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Item2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...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ItemN)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Prints the given text message or expression value on the screen, and moves the cursor down to the next line.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function is the major tool in Python and Lego Spike Prime in helping to debug your code!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2085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Adding an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=‘characters’ </a:t>
            </a: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the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command can be used to prevent printing a newline. Basically, if you do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b="1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=‘ ’</a:t>
            </a:r>
            <a:r>
              <a:rPr b="0" i="1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will print a space instead of moving to next line (see 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command examples).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7"/>
          <p:cNvSpPr/>
          <p:nvPr/>
        </p:nvSpPr>
        <p:spPr>
          <a:xfrm>
            <a:off x="921780" y="3174120"/>
            <a:ext cx="7179600" cy="8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name=</a:t>
            </a:r>
            <a:r>
              <a:rPr b="0" i="0" lang="en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"John Smith"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age=</a:t>
            </a:r>
            <a:r>
              <a:rPr b="0" i="0" lang="en" sz="1400" u="none" cap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"The Patient's name and age is "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,name,</a:t>
            </a:r>
            <a:r>
              <a:rPr b="0" i="0" lang="en" sz="1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","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,age)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921780" y="4130730"/>
            <a:ext cx="7179600" cy="684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python3 print.py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Patient's name and age is  John Smith, 42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875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are used to document what your code is intended to do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reminder to you and a tool to help others learn! 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comments with #</a:t>
            </a:r>
            <a:r>
              <a:rPr b="0" i="0" lang="en" sz="19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" sz="19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 of the line is ignored after the #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47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b="0" lang="en" sz="19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disable a command, it is best to put the # as the first character of the line.</a:t>
            </a:r>
            <a:endParaRPr b="0" sz="19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0" i="0" lang="en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Multiline comments start and end with  </a:t>
            </a:r>
            <a:r>
              <a:rPr b="0" i="0" lang="en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’’’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multiline comment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about comments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925655" y="4369550"/>
            <a:ext cx="7546800" cy="585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 sz="1600">
                <a:solidFill>
                  <a:schemeClr val="dk1"/>
                </a:solidFill>
              </a:rPr>
              <a:t>M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icro Python (what is used on the Robots) the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at the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indent level as the block code you are commenting out!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9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Data Types &amp; Variables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">
                <a:solidFill>
                  <a:schemeClr val="lt1"/>
                </a:solidFill>
              </a:rPr>
            </a:br>
            <a:r>
              <a:rPr b="1" i="1" lang="en">
                <a:solidFill>
                  <a:schemeClr val="lt1"/>
                </a:solidFill>
              </a:rPr>
              <a:t>Storing your data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mechanism to </a:t>
            </a: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data 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program</a:t>
            </a:r>
            <a:endParaRPr sz="2500"/>
          </a:p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variable has a data type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First assignment to a variable creates it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are assigned names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that they can be used</a:t>
            </a:r>
            <a:endParaRPr sz="2500"/>
          </a:p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Python, the </a:t>
            </a:r>
            <a:r>
              <a:rPr b="1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case sensitive 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means </a:t>
            </a:r>
            <a:r>
              <a:rPr b="0" i="0" lang="en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b="0" i="0" lang="en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different variable names</a:t>
            </a:r>
            <a:endParaRPr sz="2500"/>
          </a:p>
          <a:p>
            <a:pPr indent="-196850" lvl="0" marL="177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b="0" i="0" lang="en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all data types can be changed once created</a:t>
            </a:r>
            <a:endParaRPr sz="2400"/>
          </a:p>
          <a:p>
            <a:pPr indent="0" lvl="0" marL="177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What is a Variable?</a:t>
            </a:r>
            <a:endParaRPr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6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slides are heavily derived from multiple sources including presentations and documentation from:</a:t>
            </a:r>
            <a:endParaRPr sz="2374"/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UMBC’s python course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Forschungszentrum Jülich 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Marty Stepp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Moshe Goldstein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Tao Yang at UCSB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Bernard Chen, University of Central Arkansas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Lego Spike™ documentation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python.org official documentation </a:t>
            </a:r>
            <a:endParaRPr sz="2058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09" lvl="1" marL="5207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2058" u="none" strike="noStrike">
                <a:solidFill>
                  <a:schemeClr val="dk1"/>
                </a:solidFill>
              </a:rPr>
              <a:t>pybricks.com – the official site for Pybricks</a:t>
            </a:r>
            <a:endParaRPr b="0" i="0" sz="178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Sources for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Integers </a:t>
            </a:r>
            <a:endParaRPr b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Courier New"/>
              <a:buChar char="○"/>
            </a:pP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-5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2000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5837293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-768</a:t>
            </a:r>
            <a:endParaRPr sz="2100" u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Floats (also c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alled Floating Point numbers or Decimal numbers)</a:t>
            </a:r>
            <a:endParaRPr b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Courier New"/>
              <a:buChar char="○"/>
            </a:pP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3.14</a:t>
            </a:r>
            <a:r>
              <a:rPr b="1" lang="en" sz="21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-94.2383</a:t>
            </a:r>
            <a:endParaRPr sz="2100" u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endParaRPr b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Arial"/>
              <a:buChar char="○"/>
            </a:pPr>
            <a:r>
              <a:rPr b="0" lang="en" sz="21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100" u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“cat” </a:t>
            </a:r>
            <a:r>
              <a:rPr lang="en" sz="2100" u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b="1" lang="en" sz="2100" u="none" strike="noStrike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“my house is red”</a:t>
            </a:r>
            <a:endParaRPr sz="2100" u="none" strike="noStrike">
              <a:solidFill>
                <a:srgbClr val="ED1C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lang="en" sz="2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0" sz="2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Arial"/>
              <a:buChar char="○"/>
            </a:pP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1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1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 u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1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single equal sign (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) is used to assign a value to variable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double equal sign (==) is used to compare two values (see 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statements in the program flow section)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The plus sign (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) when used with strings is used for concatenation (combining strings together)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Data type of a variable is determined the first time you assign data to the variable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>
                <a:highlight>
                  <a:srgbClr val="AF00DB"/>
                </a:highlight>
                <a:latin typeface="Calibri"/>
                <a:ea typeface="Calibri"/>
                <a:cs typeface="Calibri"/>
                <a:sym typeface="Calibri"/>
              </a:rPr>
              <a:t>Add Array examples and type casting</a:t>
            </a:r>
            <a:endParaRPr sz="1700">
              <a:highlight>
                <a:srgbClr val="AF00D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2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Miscellaneous Variable Facts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311700" y="814725"/>
            <a:ext cx="8520600" cy="3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typing</a:t>
            </a:r>
            <a:r>
              <a:rPr b="0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determines the data types of </a:t>
            </a:r>
            <a:r>
              <a:rPr b="1" i="1" lang="en" sz="15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b="0" i="1" lang="en" sz="15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program automatically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b="1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typing: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Python’s not casual about types, it enforces the types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of variables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This means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you can’t mix types unless you convert them to a common type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For example, y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can’t just append an integer to a string,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first be converted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 string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3"/>
          <p:cNvSpPr/>
          <p:nvPr/>
        </p:nvSpPr>
        <p:spPr>
          <a:xfrm>
            <a:off x="926175" y="2333725"/>
            <a:ext cx="5573400" cy="2329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"the answer is "    # x bound to a string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23                  # y bound to an integer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 + y)            # Python will complain!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"&lt;python-input-38&gt;", line 1, in &lt;module&gt;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print(x + y)            # Python will complain!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~~^~~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 only concatenate str (not "int") to str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"the answer is "    # x bound to a string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23                  # y bound to an integer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 + str(y))       # this is ok, y is converted to a string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 23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Data Typing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4" name="Google Shape;294;p43"/>
          <p:cNvCxnSpPr/>
          <p:nvPr/>
        </p:nvCxnSpPr>
        <p:spPr>
          <a:xfrm flipH="1">
            <a:off x="4852550" y="2887925"/>
            <a:ext cx="2266200" cy="130500"/>
          </a:xfrm>
          <a:prstGeom prst="straightConnector1">
            <a:avLst/>
          </a:prstGeom>
          <a:noFill/>
          <a:ln cap="flat" cmpd="sng" w="76200">
            <a:solidFill>
              <a:srgbClr val="F6B26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3"/>
          <p:cNvSpPr txBox="1"/>
          <p:nvPr/>
        </p:nvSpPr>
        <p:spPr>
          <a:xfrm>
            <a:off x="6889600" y="2174225"/>
            <a:ext cx="1539600" cy="15579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is the Python interpreter displaying an error.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304" lvl="0" marL="17780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created in a function are local to the function</a:t>
            </a:r>
            <a:endParaRPr sz="2102"/>
          </a:p>
          <a:p>
            <a:pPr indent="-203513" lvl="1" marL="52070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5"/>
              <a:buFont typeface="Arial"/>
              <a:buChar char="○"/>
            </a:pPr>
            <a:r>
              <a:rPr b="0" lang="en" sz="2004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they do not exist outside the function</a:t>
            </a:r>
            <a:endParaRPr sz="2102">
              <a:latin typeface="Calibri"/>
              <a:ea typeface="Calibri"/>
              <a:cs typeface="Calibri"/>
              <a:sym typeface="Calibri"/>
            </a:endParaRPr>
          </a:p>
          <a:p>
            <a:pPr indent="-184304" lvl="0" marL="17780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created outside of a function are global (e.g., available to the whole program)</a:t>
            </a:r>
            <a:endParaRPr sz="2102">
              <a:latin typeface="Calibri"/>
              <a:ea typeface="Calibri"/>
              <a:cs typeface="Calibri"/>
              <a:sym typeface="Calibri"/>
            </a:endParaRPr>
          </a:p>
          <a:p>
            <a:pPr indent="-184304" lvl="0" marL="17780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lang="en" sz="2102">
                <a:latin typeface="Calibri"/>
                <a:ea typeface="Calibri"/>
                <a:cs typeface="Calibri"/>
                <a:sym typeface="Calibri"/>
              </a:rPr>
              <a:t>Normally, i</a:t>
            </a: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you change a global variable in a function, the change does not leave the functio</a:t>
            </a:r>
            <a:r>
              <a:rPr lang="en" sz="2102">
                <a:latin typeface="Calibri"/>
                <a:ea typeface="Calibri"/>
                <a:cs typeface="Calibri"/>
                <a:sym typeface="Calibri"/>
              </a:rPr>
              <a:t>n</a:t>
            </a:r>
            <a:endParaRPr sz="2102">
              <a:latin typeface="Calibri"/>
              <a:ea typeface="Calibri"/>
              <a:cs typeface="Calibri"/>
              <a:sym typeface="Calibri"/>
            </a:endParaRPr>
          </a:p>
          <a:p>
            <a:pPr indent="-184304" lvl="0" marL="177800" marR="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want to use or change a global variable in a function use the </a:t>
            </a:r>
            <a:r>
              <a:rPr b="1" i="0" lang="en" sz="2102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in front the variable name when you assign a new value to it.</a:t>
            </a:r>
            <a:endParaRPr sz="2102">
              <a:latin typeface="Calibri"/>
              <a:ea typeface="Calibri"/>
              <a:cs typeface="Calibri"/>
              <a:sym typeface="Calibri"/>
            </a:endParaRPr>
          </a:p>
          <a:p>
            <a:pPr indent="-157634" lvl="0" marL="177800" marR="0" rtl="0" algn="l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682"/>
              <a:buFont typeface="Arial"/>
              <a:buChar char="●"/>
            </a:pPr>
            <a:r>
              <a:rPr b="0" i="0" lang="en" sz="210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good examples are at: </a:t>
            </a:r>
            <a:r>
              <a:rPr b="0" i="0" lang="en" sz="19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https://www.w3schools.com/python/python_variables_global.asp</a:t>
            </a:r>
            <a:endParaRPr b="0" i="0" sz="58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Global vs. Local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vs. Global Variable Example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252000" y="754300"/>
            <a:ext cx="4293300" cy="393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"i'm global"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LocalVariableTest1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ExampleLocal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"i'm local"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ExampleGlobal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"i'm now local too"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 LocalVariableTest1 Function --- start"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(ExampleLocal)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(ExampleGlobal)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 LocalVariableTest1 Function --- end "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LocalVariableTest2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ExampleLocal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"i'm local"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ExampleGlobal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ExampleGlobal</a:t>
            </a:r>
            <a:r>
              <a:rPr b="1" lang="en" sz="9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"i'm a changed global"</a:t>
            </a:r>
            <a:endParaRPr b="1" sz="9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 LocalVariableTest2 Function --- start"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(ExampleLocal)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(ExampleGlobal)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 LocalVariableTest2 Function --- end"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(ExampleGlobal)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LocalVariableTest1()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(ExampleGlobal)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notice how the value didn't change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LocalVariableTest2()</a:t>
            </a:r>
            <a:endParaRPr b="1"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(ExampleGlobal) </a:t>
            </a:r>
            <a:r>
              <a:rPr b="1" lang="en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notice how the value did change</a:t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20">
              <a:solidFill>
                <a:schemeClr val="lt1"/>
              </a:solidFill>
            </a:endParaRPr>
          </a:p>
        </p:txBody>
      </p: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4635725" y="853850"/>
            <a:ext cx="4229700" cy="364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boyd@mac Code_Examples % python3 global_vs_local_demo.py 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global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--- LocalVariableTest1 Function --- start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local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now local too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--- LocalVariableTest1 Function --- end 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global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--- LocalVariableTest2 Function --- start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local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a changed global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--- LocalVariableTest2 Function --- end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lt1"/>
                </a:solidFill>
              </a:rPr>
              <a:t>i'm a changed global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lt1"/>
                </a:solidFill>
              </a:rPr>
              <a:t>boyd@mac Code_Examples % </a:t>
            </a:r>
            <a:endParaRPr sz="1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6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6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Math in Python</a:t>
            </a:r>
            <a:br>
              <a:rPr b="1" lang="en">
                <a:solidFill>
                  <a:schemeClr val="lt1"/>
                </a:solidFill>
              </a:rPr>
            </a:br>
            <a:endParaRPr b="1" sz="2244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Calculate This!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47500" lnSpcReduction="10000"/>
          </a:bodyPr>
          <a:lstStyle/>
          <a:p>
            <a:pPr indent="-138906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Expression</a:t>
            </a:r>
            <a:r>
              <a:rPr b="0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A data value or set of operations to compute a value.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22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22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22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" sz="22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22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906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Arithmetic operators </a:t>
            </a:r>
            <a:r>
              <a:rPr b="0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used to create mathematical expressions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 	</a:t>
            </a:r>
            <a:r>
              <a:rPr b="0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exponentiation</a:t>
            </a:r>
            <a:r>
              <a:rPr b="0" i="0" lang="en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/ 	</a:t>
            </a:r>
            <a:r>
              <a:rPr b="0" i="0" lang="en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multiplication, division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- 	</a:t>
            </a:r>
            <a:r>
              <a:rPr b="0" i="0" lang="en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addition, subtraction/negation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i="0" lang="en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n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modulus, a.k.a. remainder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906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Precedence</a:t>
            </a:r>
            <a:r>
              <a:rPr b="0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Order in which operations are computed.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2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/ % **</a:t>
            </a:r>
            <a:r>
              <a:rPr b="0" lang="en" sz="22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have a higher precedence than </a:t>
            </a:r>
            <a:r>
              <a:rPr b="1" lang="en" sz="22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b="0" sz="2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2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906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Parentheses</a:t>
            </a:r>
            <a:r>
              <a:rPr b="0" i="0" lang="en" sz="2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used to force a certain order of evaluation.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en" sz="2500" u="none" cap="none" strike="noStrike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2500" u="none" cap="none" strike="noStrike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Mathematical Expressions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4491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8"/>
              <a:buChar char="●"/>
            </a:pPr>
            <a:r>
              <a:rPr b="0" i="0" lang="en" sz="22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rules that are used to evaluate mathematical expressions (e.g., equations) </a:t>
            </a:r>
            <a:endParaRPr b="0" i="0" sz="22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2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491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98"/>
              <a:buChar char="●"/>
            </a:pPr>
            <a:r>
              <a:rPr b="0" i="0" lang="en" sz="22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 implement order of operations</a:t>
            </a:r>
            <a:endParaRPr b="0" i="0" sz="22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22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491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98"/>
              <a:buFont typeface="Arial"/>
              <a:buChar char="●"/>
            </a:pPr>
            <a:r>
              <a:rPr b="0" i="0" lang="en" sz="229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uses PEMDAS: </a:t>
            </a:r>
            <a:endParaRPr b="0" i="0" sz="229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6869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Arial"/>
              <a:buChar char="○"/>
            </a:pP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arentheses, </a:t>
            </a: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xponents, </a:t>
            </a: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ultiplication and </a:t>
            </a: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ivision (from left to right), </a:t>
            </a: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ddition and </a:t>
            </a:r>
            <a:r>
              <a:rPr b="1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en" sz="202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ubtraction (from left to right)</a:t>
            </a:r>
            <a:endParaRPr b="0" sz="202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Order of Operations (also called precedence)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b="0" i="0" lang="en" sz="21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value: 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1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b="0" i="0" lang="en" sz="21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Rounding: 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1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b="0" i="0" lang="en" sz="21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Conversion:</a:t>
            </a:r>
            <a:r>
              <a:rPr b="1" i="0" lang="en" sz="2167" u="none" cap="none" strike="noStrike">
                <a:solidFill>
                  <a:schemeClr val="dk1"/>
                </a:solidFill>
              </a:rPr>
              <a:t> 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int(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float(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i="0" sz="21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b="0" i="0" lang="en" sz="21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Power: 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2167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i="0" lang="en" sz="21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0" sz="2167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168"/>
              <a:buFont typeface="Arial"/>
              <a:buChar char="●"/>
            </a:pPr>
            <a:r>
              <a:rPr b="0" i="0" lang="en" sz="2167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Python’s built-in functions are:</a:t>
            </a:r>
            <a:endParaRPr b="0" i="0" sz="21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198" lvl="1" marL="91440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43"/>
              <a:buFont typeface="Calibri"/>
              <a:buChar char="○"/>
            </a:pPr>
            <a:r>
              <a:rPr b="0" lang="en" sz="1442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https://docs.python.org/3/library/functions.html</a:t>
            </a:r>
            <a:endParaRPr b="0" sz="1442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6236" lvl="0" marL="457200" marR="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168"/>
              <a:buFont typeface="Calibri"/>
              <a:buChar char="●"/>
            </a:pPr>
            <a:r>
              <a:rPr b="0" i="0" lang="en" sz="2167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Python also has an extensive math API of even more mathematical functions at:</a:t>
            </a:r>
            <a:endParaRPr b="0" i="0" sz="216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198" lvl="1" marL="914400" rtl="0" algn="l">
              <a:lnSpc>
                <a:spcPct val="100001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43"/>
              <a:buFont typeface="Calibri"/>
              <a:buChar char="○"/>
            </a:pPr>
            <a:r>
              <a:rPr b="0" lang="en" sz="1442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https://docs.python.org/3/library/numeric.html</a:t>
            </a:r>
            <a:endParaRPr b="0" sz="1442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 on Numbers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" type="body"/>
          </p:nvPr>
        </p:nvSpPr>
        <p:spPr>
          <a:xfrm>
            <a:off x="350950" y="850700"/>
            <a:ext cx="4147200" cy="38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python3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b="0" i="0" sz="1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5 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6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z = -8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print(x,y,z)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 6 -8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print(abs(z))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a=3.333333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b=-456.789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print(abs(a), abs(b))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3.333333 456.789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50"/>
          <p:cNvSpPr txBox="1"/>
          <p:nvPr>
            <p:ph idx="4294967295" type="body"/>
          </p:nvPr>
        </p:nvSpPr>
        <p:spPr>
          <a:xfrm>
            <a:off x="4667850" y="853825"/>
            <a:ext cx="4343100" cy="38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print(int(a))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print(int(b))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-456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print(float(x))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print(pow(x,y))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15625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print(x**y)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15625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c=round(a)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print(c)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Math Examples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Quick Introduction to Programming Concepts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51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51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Boolean Logic Expressions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5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Are you being “Truthful”?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2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Boolean Logic Expressions</a:t>
            </a:r>
            <a:endParaRPr sz="2400"/>
          </a:p>
        </p:txBody>
      </p:sp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311700" y="1052950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Boolean Logic Expressions are the basis for how computers make decisions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programming language commands used to make </a:t>
            </a:r>
            <a:r>
              <a:rPr lang="en"/>
              <a:t>decisions are based on expressions that result in either </a:t>
            </a:r>
            <a:r>
              <a:rPr b="1" lang="en"/>
              <a:t>True</a:t>
            </a:r>
            <a:r>
              <a:rPr lang="en"/>
              <a:t> or </a:t>
            </a:r>
            <a:r>
              <a:rPr b="1" lang="en"/>
              <a:t>False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/>
              <a:t>, </a:t>
            </a:r>
            <a:r>
              <a:rPr lang="en"/>
              <a:t>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statements (discussed later) all use Boolean Expressions to determine what to do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Mathematical expressions that result in a </a:t>
            </a:r>
            <a:r>
              <a:rPr b="1" lang="en"/>
              <a:t>True</a:t>
            </a:r>
            <a:r>
              <a:rPr lang="en"/>
              <a:t> or </a:t>
            </a:r>
            <a:r>
              <a:rPr b="1" lang="en"/>
              <a:t>False</a:t>
            </a:r>
            <a:r>
              <a:rPr lang="en"/>
              <a:t> are commonly used used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if, for,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/>
              <a:t>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190500" lvl="0" marL="177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 </a:t>
            </a:r>
            <a:r>
              <a:rPr b="1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bool: </a:t>
            </a:r>
            <a:r>
              <a:rPr b="1" i="0" lang="en" sz="24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" sz="2400" u="none" cap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4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Some variable v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alues that are evaluated to </a:t>
            </a:r>
            <a:r>
              <a:rPr b="1" i="0" lang="en" sz="24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100"/>
              <a:buFont typeface="Arial"/>
              <a:buChar char="•"/>
            </a:pPr>
            <a:r>
              <a:rPr b="1" lang="en" sz="21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sz="21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endParaRPr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string,</a:t>
            </a:r>
            <a:r>
              <a:rPr b="0" lang="en" sz="2100" u="none" strike="noStrike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lists, and tuples: ‘’, [], ()</a:t>
            </a:r>
            <a:endParaRPr>
              <a:highlight>
                <a:schemeClr val="lt1"/>
              </a:highlight>
            </a:endParaRPr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lang="en" sz="2100" u="none" strike="noStrike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Empty dictionaries: {}</a:t>
            </a:r>
            <a:endParaRPr>
              <a:highlight>
                <a:schemeClr val="lt1"/>
              </a:highlight>
            </a:endParaRPr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b="0" lang="en" sz="2100" u="none" strike="noStrike"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Empty sets: set()</a:t>
            </a:r>
            <a:endParaRPr>
              <a:highlight>
                <a:schemeClr val="lt1"/>
              </a:highlight>
            </a:endParaRPr>
          </a:p>
          <a:p>
            <a:pPr indent="-190500" lvl="0" marL="1778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other objects of built-in data types are evaluated to </a:t>
            </a:r>
            <a:r>
              <a:rPr b="1" i="0" lang="en" sz="24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including non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-zero numbers, non-empty objects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Boolean Values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3123" lvl="0" marL="45720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SzPct val="121142"/>
              <a:buFont typeface="Calibri"/>
              <a:buChar char="●"/>
            </a:pPr>
            <a:r>
              <a:rPr b="1" lang="en" sz="1750">
                <a:latin typeface="Courier New"/>
                <a:ea typeface="Courier New"/>
                <a:cs typeface="Courier New"/>
                <a:sym typeface="Courier New"/>
              </a:rPr>
              <a:t>a and b   </a:t>
            </a:r>
            <a:r>
              <a:rPr b="0" i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1" lang="en" sz="1750" u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endParaRPr i="1"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750">
              <a:latin typeface="Calibri"/>
              <a:ea typeface="Calibri"/>
              <a:cs typeface="Calibri"/>
              <a:sym typeface="Calibri"/>
            </a:endParaRPr>
          </a:p>
          <a:p>
            <a:pPr indent="-353123" lvl="0" marL="45720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1142"/>
              <a:buFont typeface="Calibri"/>
              <a:buChar char="●"/>
            </a:pPr>
            <a:r>
              <a:rPr b="1" lang="en" sz="1750">
                <a:latin typeface="Courier New"/>
                <a:ea typeface="Courier New"/>
                <a:cs typeface="Courier New"/>
                <a:sym typeface="Courier New"/>
              </a:rPr>
              <a:t>a or b    </a:t>
            </a:r>
            <a:r>
              <a:rPr b="0" i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1" lang="en" sz="1750" u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   	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750">
              <a:latin typeface="Calibri"/>
              <a:ea typeface="Calibri"/>
              <a:cs typeface="Calibri"/>
              <a:sym typeface="Calibri"/>
            </a:endParaRPr>
          </a:p>
          <a:p>
            <a:pPr indent="-353123" lvl="0" marL="45720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1142"/>
              <a:buFont typeface="Calibri"/>
              <a:buChar char="●"/>
            </a:pPr>
            <a:r>
              <a:rPr b="1" lang="en" sz="1750">
                <a:latin typeface="Courier New"/>
                <a:ea typeface="Courier New"/>
                <a:cs typeface="Courier New"/>
                <a:sym typeface="Courier New"/>
              </a:rPr>
              <a:t>not a     </a:t>
            </a:r>
            <a:r>
              <a:rPr b="0" i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b="0" i="1" lang="en" sz="1750" u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lang="en" sz="175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False:		    		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indent="-353123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1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parentheses as needed to disambiguate complex Boolean expressions.</a:t>
            </a:r>
            <a:endParaRPr b="0" i="0" sz="2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6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0" i="0" lang="en" sz="20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operators: </a:t>
            </a:r>
            <a:r>
              <a:rPr b="1" i="0" lang="en" sz="2027" u="none" cap="none" strike="noStrike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==, !=, &lt;, &lt;=, &gt;, &gt;=</a:t>
            </a:r>
            <a:r>
              <a:rPr b="1" lang="en" sz="2027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20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in a </a:t>
            </a:r>
            <a:r>
              <a:rPr b="1" i="0" lang="en" sz="2027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" sz="20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" sz="2027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027">
              <a:latin typeface="Calibri"/>
              <a:ea typeface="Calibri"/>
              <a:cs typeface="Calibri"/>
              <a:sym typeface="Calibri"/>
            </a:endParaRPr>
          </a:p>
          <a:p>
            <a:pPr indent="-3476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960"/>
              <a:buChar char="●"/>
            </a:pPr>
            <a:r>
              <a:rPr b="0" i="0" lang="en" sz="23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if X and Y have same value use:   </a:t>
            </a:r>
            <a:r>
              <a:rPr b="1" i="0" lang="en" sz="230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endParaRPr sz="2305">
              <a:latin typeface="Calibri"/>
              <a:ea typeface="Calibri"/>
              <a:cs typeface="Calibri"/>
              <a:sym typeface="Calibri"/>
            </a:endParaRPr>
          </a:p>
          <a:p>
            <a:pPr indent="-34769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960"/>
              <a:buChar char="●"/>
            </a:pPr>
            <a:r>
              <a:rPr b="0" i="0" lang="en" sz="23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if X and Y are the same object use:  </a:t>
            </a:r>
            <a:r>
              <a:rPr b="1" i="0" lang="en" sz="230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Y</a:t>
            </a:r>
            <a:endParaRPr b="0" i="0" sz="230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716"/>
              <a:buFont typeface="Arial"/>
              <a:buNone/>
            </a:pPr>
            <a:r>
              <a:t/>
            </a:r>
            <a:endParaRPr b="0" i="0" sz="2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4" name="Google Shape;374;p54"/>
          <p:cNvGraphicFramePr/>
          <p:nvPr/>
        </p:nvGraphicFramePr>
        <p:xfrm>
          <a:off x="5303445" y="792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{CFA15119-B479-4528-AA20-B52787F673A3}</a:tableStyleId>
              </a:tblPr>
              <a:tblGrid>
                <a:gridCol w="406600"/>
                <a:gridCol w="494100"/>
                <a:gridCol w="947950"/>
                <a:gridCol w="810800"/>
                <a:gridCol w="663925"/>
              </a:tblGrid>
              <a:tr h="2781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Truth Table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 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</a:t>
                      </a: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or B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278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lnL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Boolean Truth Table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/>
          <p:nvPr/>
        </p:nvSpPr>
        <p:spPr>
          <a:xfrm>
            <a:off x="873180" y="1162350"/>
            <a:ext cx="72330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5"/>
          <p:cNvSpPr/>
          <p:nvPr/>
        </p:nvSpPr>
        <p:spPr>
          <a:xfrm>
            <a:off x="706050" y="977940"/>
            <a:ext cx="7623900" cy="12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5"/>
          <p:cNvSpPr/>
          <p:nvPr/>
        </p:nvSpPr>
        <p:spPr>
          <a:xfrm>
            <a:off x="312525" y="856025"/>
            <a:ext cx="3575100" cy="3628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A=</a:t>
            </a:r>
            <a:r>
              <a:rPr b="1" lang="en" u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B=</a:t>
            </a:r>
            <a:r>
              <a:rPr b="1" lang="en" u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C=</a:t>
            </a:r>
            <a:r>
              <a:rPr b="1" lang="en" u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A, 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B="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,B,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C="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,C)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and B = 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and C = 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or B = 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</a:t>
            </a: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or C = 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,A </a:t>
            </a: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J=</a:t>
            </a:r>
            <a:r>
              <a:rPr b="1" lang="en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K=</a:t>
            </a:r>
            <a:r>
              <a:rPr b="1" lang="en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L=</a:t>
            </a:r>
            <a:r>
              <a:rPr b="1" lang="en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"J="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J, 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K="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,K,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 L="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,L)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"J &lt; K 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 &lt; K)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"K &gt; J 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 &gt; J)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"J == K 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 == K)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"J == L ="</a:t>
            </a:r>
            <a:r>
              <a:rPr b="1" lang="en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,J == L)</a:t>
            </a: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5"/>
          <p:cNvSpPr/>
          <p:nvPr/>
        </p:nvSpPr>
        <p:spPr>
          <a:xfrm>
            <a:off x="4367575" y="856025"/>
            <a:ext cx="4208700" cy="3628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python3 boolean.py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 True  B= False  C=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and B =  False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and C = 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or B = 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or C = 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J= 10  K= 100  L= 10.0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 &lt; K =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 &gt; J =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 == K = False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 == L = True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sz="15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5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/>
              <a:t>Boolean Logic Expression Examples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6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56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2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Program Flow Control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5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Or how to make a program do </a:t>
            </a:r>
            <a:r>
              <a:rPr b="1" i="1" lang="en">
                <a:solidFill>
                  <a:schemeClr val="lt1"/>
                </a:solidFill>
              </a:rPr>
              <a:t>something</a:t>
            </a:r>
            <a:r>
              <a:rPr b="1" i="1" lang="en">
                <a:solidFill>
                  <a:schemeClr val="lt1"/>
                </a:solidFill>
              </a:rPr>
              <a:t> useful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Infamous “If..Then” Statement</a:t>
            </a:r>
            <a:endParaRPr sz="2400"/>
          </a:p>
        </p:txBody>
      </p:sp>
      <p:sp>
        <p:nvSpPr>
          <p:cNvPr id="400" name="Google Shape;400;p57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programming languages have the </a:t>
            </a:r>
            <a:r>
              <a:rPr lang="en"/>
              <a:t>ability</a:t>
            </a:r>
            <a:r>
              <a:rPr lang="en"/>
              <a:t> for programmers to ask a question in code and then take one or more actions based on the answer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answer to the </a:t>
            </a:r>
            <a:r>
              <a:rPr lang="en"/>
              <a:t>questions</a:t>
            </a:r>
            <a:r>
              <a:rPr lang="en"/>
              <a:t> always results in either a </a:t>
            </a:r>
            <a:r>
              <a:rPr b="1" lang="en"/>
              <a:t>True</a:t>
            </a:r>
            <a:r>
              <a:rPr lang="en"/>
              <a:t> or </a:t>
            </a:r>
            <a:r>
              <a:rPr b="1" lang="en"/>
              <a:t>False</a:t>
            </a:r>
            <a:r>
              <a:rPr lang="en"/>
              <a:t> answer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software, the “if..then” statements are also called branching and allows a program to take different actions based of the result of mathematical or logical expressions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programming languages can stack (also called cascade) “if..then” statements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1132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b="1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958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</a:t>
            </a:r>
            <a:r>
              <a:rPr b="1" lang="en" sz="13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statement executes a group of statements only if a certain condition is </a:t>
            </a:r>
            <a:r>
              <a:rPr b="1" lang="en" sz="1300" u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Otherwise, the statements are skipped.</a:t>
            </a:r>
            <a:endParaRPr b="0" sz="13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958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</a:t>
            </a:r>
            <a:r>
              <a:rPr b="1" lang="en" sz="13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if/elif/else 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series of statements executes </a:t>
            </a:r>
            <a:r>
              <a:rPr b="1" i="1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statements1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first condition is </a:t>
            </a:r>
            <a:r>
              <a:rPr b="1" lang="en" sz="1300" u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executes </a:t>
            </a:r>
            <a:r>
              <a:rPr b="1" i="1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statements2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second condition is </a:t>
            </a:r>
            <a:r>
              <a:rPr b="1" lang="en" sz="1300" u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the first condition is </a:t>
            </a:r>
            <a:r>
              <a:rPr b="1" lang="en" sz="1300" u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executes </a:t>
            </a:r>
            <a:r>
              <a:rPr b="1" i="1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statements3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the first and second conditions are </a:t>
            </a:r>
            <a:r>
              <a:rPr b="1" lang="en" sz="1300" u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b="0" lang="en" sz="13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sz="13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Syntax: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statements1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200" u="none" cap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statements2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b="1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statements3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132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Multiple conditions can be chained with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("else if")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132" lvl="0" marL="177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1" i="0" lang="en" sz="1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are optional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0832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You can only have one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but an unlimited number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 statements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58"/>
          <p:cNvSpPr/>
          <p:nvPr/>
        </p:nvSpPr>
        <p:spPr>
          <a:xfrm>
            <a:off x="6009400" y="2571750"/>
            <a:ext cx="2709300" cy="12648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Reminder!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indent blocks of statements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 a Colon (</a:t>
            </a:r>
            <a:r>
              <a:rPr b="1" lang="en" sz="1400" u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after the condition (Boolean expression)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2722"/>
              <a:t> Statements</a:t>
            </a:r>
            <a:endParaRPr sz="2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/>
          <p:nvPr/>
        </p:nvSpPr>
        <p:spPr>
          <a:xfrm>
            <a:off x="1266775" y="784075"/>
            <a:ext cx="6530400" cy="3359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</a:t>
            </a:r>
            <a:r>
              <a:rPr b="1" lang="en" sz="12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</a:t>
            </a:r>
            <a:r>
              <a:rPr b="1" lang="en" sz="12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&gt; B)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&gt; B"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== B)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= B"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&lt; B)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&lt; B"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== B)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print(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= B"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&gt; B)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"A &gt; B"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"B &gt; A"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9"/>
          <p:cNvSpPr/>
          <p:nvPr/>
        </p:nvSpPr>
        <p:spPr>
          <a:xfrm>
            <a:off x="1266775" y="4177175"/>
            <a:ext cx="6530400" cy="890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boyd@bigsky ~ % python3 if_elif_else.py</a:t>
            </a:r>
            <a:endParaRPr b="0" sz="1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&lt; B</a:t>
            </a:r>
            <a:endParaRPr b="0" sz="1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 &gt; A</a:t>
            </a:r>
            <a:endParaRPr b="0" sz="1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boyd@bigsky ~ % </a:t>
            </a:r>
            <a:endParaRPr b="0" sz="12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2722"/>
              <a:t> Examples</a:t>
            </a:r>
            <a:endParaRPr sz="2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idx="1" type="body"/>
          </p:nvPr>
        </p:nvSpPr>
        <p:spPr>
          <a:xfrm>
            <a:off x="311700" y="853850"/>
            <a:ext cx="8520600" cy="3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loop: Repeats a set of statements over a group of values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groupOfValues</a:t>
            </a:r>
            <a:r>
              <a:rPr b="0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i="1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statements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 the statements to be repeated</a:t>
            </a:r>
            <a:endParaRPr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1" i="1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variableName</a:t>
            </a: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gives a name to each value, so you can refer to it in the </a:t>
            </a:r>
            <a:r>
              <a:rPr b="1" i="1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statements</a:t>
            </a: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619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b="1" i="1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groupOfValues</a:t>
            </a: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a range of integers, specified with the </a:t>
            </a:r>
            <a:r>
              <a:rPr b="1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b="0" lang="en" sz="21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function, or it can also be a </a:t>
            </a:r>
            <a:r>
              <a:rPr b="0" lang="en" sz="2100" u="none" strike="noStrike">
                <a:solidFill>
                  <a:srgbClr val="EE0000"/>
                </a:solidFill>
                <a:latin typeface="Calibri"/>
                <a:ea typeface="Calibri"/>
                <a:cs typeface="Calibri"/>
                <a:sym typeface="Calibri"/>
              </a:rPr>
              <a:t>list, string, or tuple</a:t>
            </a:r>
            <a:endParaRPr>
              <a:solidFill>
                <a:srgbClr val="EE0000"/>
              </a:solidFill>
            </a:endParaRPr>
          </a:p>
        </p:txBody>
      </p:sp>
      <p:sp>
        <p:nvSpPr>
          <p:cNvPr id="422" name="Google Shape;42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722"/>
              <a:t> Loop</a:t>
            </a:r>
            <a:endParaRPr sz="2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841225"/>
            <a:ext cx="8520600" cy="3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can be written in any application that can create plain text files </a:t>
            </a:r>
            <a:endParaRPr sz="2200"/>
          </a:p>
          <a:p>
            <a:pPr indent="-228600" lvl="1" marL="520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lang="en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NotePad/TextEdit, WordPad, emacs, vi, nano, Visual Studio Code</a:t>
            </a:r>
            <a:endParaRPr sz="2000"/>
          </a:p>
          <a:p>
            <a:pPr indent="-21590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However, most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 are written in special purpose software called an Integrated Development Environment (IDE)</a:t>
            </a:r>
            <a:endParaRPr sz="2200"/>
          </a:p>
          <a:p>
            <a:pPr indent="-21590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IDE’s contain a program called an “Editor” that lets you create the program</a:t>
            </a:r>
            <a:endParaRPr sz="2200"/>
          </a:p>
          <a:p>
            <a:pPr indent="-215900" lvl="0" marL="177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IDE’s understand the program language and can provide ‘hints’ when you are writing to the code to help with how the language works</a:t>
            </a:r>
            <a:endParaRPr sz="20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use to create a Program? (</a:t>
            </a:r>
            <a:r>
              <a:rPr lang="en"/>
              <a:t>1/2)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313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Char char="●"/>
            </a:pP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b="1" i="0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function specifies a range of </a:t>
            </a:r>
            <a:r>
              <a:rPr b="1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integers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16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0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18"/>
              <a:buChar char="●"/>
            </a:pPr>
            <a:r>
              <a:rPr b="1" i="0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0" i="0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1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stop, step</a:t>
            </a:r>
            <a:r>
              <a:rPr b="0" i="0" lang="en" sz="161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 b="0" i="0" sz="16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6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1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b="1" i="1" lang="en" sz="1617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b="1" i="1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optional, inclusive, and defaults to 0</a:t>
            </a:r>
            <a:endParaRPr b="0" sz="1617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b="1" i="1" lang="en" sz="1617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b="1" i="1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required but exclusive</a:t>
            </a:r>
            <a:endParaRPr b="0" sz="1617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b="1" i="1" lang="en" sz="1617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</a:t>
            </a:r>
            <a:r>
              <a:rPr b="1" i="1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lang="en" sz="1617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optional and defaults to 1</a:t>
            </a:r>
            <a:endParaRPr b="0" sz="1617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5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●"/>
            </a:pPr>
            <a:r>
              <a:rPr b="1" i="1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Inclusive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means that number will be part of the range. So if you start at ”1” then 1 will be the first number</a:t>
            </a:r>
            <a:endParaRPr b="0" i="0" sz="16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61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32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●"/>
            </a:pPr>
            <a:r>
              <a:rPr b="1" i="1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Exclusive 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means the number will </a:t>
            </a:r>
            <a:r>
              <a:rPr b="1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be part of the range. So if use the </a:t>
            </a:r>
            <a:r>
              <a:rPr b="1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range(0,100)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ending (</a:t>
            </a:r>
            <a:r>
              <a:rPr b="1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stop</a:t>
            </a:r>
            <a:r>
              <a:rPr b="0" i="0" lang="en" sz="161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number will be 99 not 100.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1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b="1" lang="en" sz="2722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2722"/>
              <a:t> Function</a:t>
            </a:r>
            <a:endParaRPr sz="27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/>
          <p:nvPr/>
        </p:nvSpPr>
        <p:spPr>
          <a:xfrm>
            <a:off x="428490" y="773280"/>
            <a:ext cx="7819500" cy="1302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myStep=</a:t>
            </a:r>
            <a:r>
              <a:rPr b="1" lang="en" sz="12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-10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startCounter=</a:t>
            </a:r>
            <a:r>
              <a:rPr b="1" lang="en" sz="12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endCounter=</a:t>
            </a:r>
            <a:r>
              <a:rPr b="1" lang="en" sz="12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(startCounter, endCounter, myStep):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   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(x,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,end=</a:t>
            </a:r>
            <a:r>
              <a:rPr b="1" lang="en" sz="12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" sz="1200" u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900" u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note the use of end='' to tell print not to add a newline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2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428490" y="2086560"/>
            <a:ext cx="7819500" cy="753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/usr/local/bin/python3 for.py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100  90  80  70  60  50  40  30  20  10  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2"/>
          <p:cNvSpPr/>
          <p:nvPr/>
        </p:nvSpPr>
        <p:spPr>
          <a:xfrm>
            <a:off x="428490" y="2977830"/>
            <a:ext cx="7819500" cy="890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myValues=</a:t>
            </a:r>
            <a:r>
              <a:rPr b="1" lang="en" sz="1200" u="none" strike="noStrike">
                <a:solidFill>
                  <a:srgbClr val="00B0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['a', 'b', 'c', 'd', 'e']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1" lang="en" sz="1200" u="none" strike="noStrike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myValues: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print(x,end=</a:t>
            </a:r>
            <a:r>
              <a:rPr b="1" lang="en" sz="1200" u="none" strike="noStrike">
                <a:solidFill>
                  <a:srgbClr val="A3151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':'</a:t>
            </a: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print()</a:t>
            </a:r>
            <a:endParaRPr b="0" sz="12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/>
          <p:nvPr/>
        </p:nvSpPr>
        <p:spPr>
          <a:xfrm>
            <a:off x="428490" y="3878280"/>
            <a:ext cx="7819500" cy="753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/usr/local/bin/python3 for2.py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a:b:c:d:e: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3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sz="13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2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ourier New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Loop Example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05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loop</a:t>
            </a:r>
            <a:r>
              <a:rPr b="0" i="0" lang="en" sz="1800" u="none" cap="none" strike="noStrike">
                <a:solidFill>
                  <a:srgbClr val="0C0C0C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b="0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Executes a group of statements as long as a condition is </a:t>
            </a:r>
            <a:r>
              <a:rPr b="0" i="0" lang="en" sz="1800" u="none" cap="none" strike="noStrike">
                <a:solidFill>
                  <a:srgbClr val="548135"/>
                </a:solidFill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b="0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5207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lang="en" sz="18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good for </a:t>
            </a:r>
            <a:r>
              <a:rPr b="0" i="1" lang="en" sz="18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indefinite loops </a:t>
            </a:r>
            <a:r>
              <a:rPr b="0" lang="en" sz="1800" u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(repeat an unknown number of times)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b="0" i="0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Syntax: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condition</a:t>
            </a:r>
            <a:r>
              <a:rPr b="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1" i="1" lang="e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statements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63"/>
          <p:cNvSpPr/>
          <p:nvPr/>
        </p:nvSpPr>
        <p:spPr>
          <a:xfrm>
            <a:off x="513810" y="2833380"/>
            <a:ext cx="7752900" cy="10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= </a:t>
            </a:r>
            <a:r>
              <a:rPr b="1" lang="en" sz="11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(number &lt; </a:t>
            </a:r>
            <a:r>
              <a:rPr b="1" lang="en" sz="11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lang="en" sz="11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" sz="11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(number,</a:t>
            </a:r>
            <a:r>
              <a:rPr b="1" lang="en" sz="11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,end=</a:t>
            </a:r>
            <a:r>
              <a:rPr b="1" lang="en" sz="11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number = number * </a:t>
            </a:r>
            <a:r>
              <a:rPr b="1" lang="en" sz="1100" u="none" strike="noStrik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1" lang="en" sz="11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r>
              <a:rPr b="1" lang="en" sz="1100" u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print just a newline</a:t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3"/>
          <p:cNvSpPr/>
          <p:nvPr/>
        </p:nvSpPr>
        <p:spPr>
          <a:xfrm>
            <a:off x="533250" y="3958740"/>
            <a:ext cx="7734900" cy="684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/usr/local/bin/python3 /Users/boyd/Documents/Python/Code_Examples/while.py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1  2  4  8  16  32  64  128  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6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ourier New"/>
              <a:buNone/>
            </a:pPr>
            <a:r>
              <a:rPr b="1" lang="en" sz="247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247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70"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247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keyword </a:t>
            </a:r>
            <a:r>
              <a:rPr b="1" i="0" lang="en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1" lang="en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 used</a:t>
            </a:r>
            <a:r>
              <a:rPr b="0" i="1" lang="en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 loop to leav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 the loop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Works in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loops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keyword </a:t>
            </a:r>
            <a:r>
              <a:rPr b="1" i="0" lang="en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0" i="1" lang="en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2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is used 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a loop to stop processing the current iteration of the loop and to immediately go on to the next one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(basically skips 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Works in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 loops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eyword </a:t>
            </a:r>
            <a:r>
              <a:rPr b="1" i="0" lang="en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b="0" i="0" lang="en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inside a loop or if/elif/else statements to do nothing. Basically it skips to the next sequential statement.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6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b="1"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400"/>
          </a:p>
        </p:txBody>
      </p:sp>
      <p:sp>
        <p:nvSpPr>
          <p:cNvPr id="463" name="Google Shape;463;p65"/>
          <p:cNvSpPr txBox="1"/>
          <p:nvPr>
            <p:ph idx="1" type="body"/>
          </p:nvPr>
        </p:nvSpPr>
        <p:spPr>
          <a:xfrm>
            <a:off x="874825" y="647300"/>
            <a:ext cx="4035300" cy="4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"break demo"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12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"continue demo"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endParaRPr b="1" sz="12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 demo"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12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"end of demo"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65"/>
          <p:cNvSpPr txBox="1"/>
          <p:nvPr>
            <p:ph idx="1" type="body"/>
          </p:nvPr>
        </p:nvSpPr>
        <p:spPr>
          <a:xfrm>
            <a:off x="4974725" y="690975"/>
            <a:ext cx="3552300" cy="3972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break demo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continue demo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9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pass demo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8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end of demo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66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66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 (aka Methods) </a:t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Code reuse is key</a:t>
            </a:r>
            <a:endParaRPr b="1" i="1"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35509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group related source code so it can be reused</a:t>
            </a:r>
            <a:endParaRPr sz="2245"/>
          </a:p>
          <a:p>
            <a:pPr indent="-35509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are “called” (</a:t>
            </a:r>
            <a:r>
              <a:rPr lang="en" sz="2845">
                <a:latin typeface="Calibri"/>
                <a:ea typeface="Calibri"/>
                <a:cs typeface="Calibri"/>
                <a:sym typeface="Calibri"/>
              </a:rPr>
              <a:t>“executed”)</a:t>
            </a: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other parts of </a:t>
            </a:r>
            <a:r>
              <a:rPr lang="en" sz="2845"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</a:t>
            </a:r>
            <a:endParaRPr sz="2245"/>
          </a:p>
          <a:p>
            <a:pPr indent="-35509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call other functions</a:t>
            </a:r>
            <a:endParaRPr sz="2245"/>
          </a:p>
          <a:p>
            <a:pPr indent="-355091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can, optionally, pass variables (called arguments) into a function so that it can use the data stored in the arguments to perform work</a:t>
            </a:r>
            <a:endParaRPr sz="2845">
              <a:latin typeface="Calibri"/>
              <a:ea typeface="Calibri"/>
              <a:cs typeface="Calibri"/>
              <a:sym typeface="Calibri"/>
            </a:endParaRPr>
          </a:p>
          <a:p>
            <a:pPr indent="-355091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functions is good programming practice</a:t>
            </a:r>
            <a:endParaRPr sz="2245"/>
          </a:p>
          <a:p>
            <a:pPr indent="-355091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b="0" i="0" lang="en" sz="28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enable your programs to be modular which makes debugging easier </a:t>
            </a:r>
            <a:endParaRPr sz="2845">
              <a:latin typeface="Calibri"/>
              <a:ea typeface="Calibri"/>
              <a:cs typeface="Calibri"/>
              <a:sym typeface="Calibri"/>
            </a:endParaRPr>
          </a:p>
          <a:p>
            <a:pPr indent="-355091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45">
                <a:latin typeface="Calibri"/>
                <a:ea typeface="Calibri"/>
                <a:cs typeface="Calibri"/>
                <a:sym typeface="Calibri"/>
              </a:rPr>
              <a:t>In some programming languages functions are called methods or procedures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68"/>
          <p:cNvGrpSpPr/>
          <p:nvPr/>
        </p:nvGrpSpPr>
        <p:grpSpPr>
          <a:xfrm>
            <a:off x="413640" y="2412000"/>
            <a:ext cx="3262950" cy="1911510"/>
            <a:chOff x="551520" y="3216000"/>
            <a:chExt cx="4350600" cy="2548680"/>
          </a:xfrm>
        </p:grpSpPr>
        <p:sp>
          <p:nvSpPr>
            <p:cNvPr id="486" name="Google Shape;486;p68"/>
            <p:cNvSpPr/>
            <p:nvPr/>
          </p:nvSpPr>
          <p:spPr>
            <a:xfrm>
              <a:off x="551520" y="4452480"/>
              <a:ext cx="4350600" cy="13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50" lIns="69125" spcFirstLastPara="1" rIns="69125" wrap="square" tIns="3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indentation matters…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first line with less indentation is considered to be outside of the function definition.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68"/>
            <p:cNvCxnSpPr/>
            <p:nvPr/>
          </p:nvCxnSpPr>
          <p:spPr>
            <a:xfrm flipH="1" rot="10800000">
              <a:off x="1814040" y="3216000"/>
              <a:ext cx="2773800" cy="1242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sp>
        <p:nvSpPr>
          <p:cNvPr id="488" name="Google Shape;488;p68"/>
          <p:cNvSpPr txBox="1"/>
          <p:nvPr>
            <p:ph idx="1" type="body"/>
          </p:nvPr>
        </p:nvSpPr>
        <p:spPr>
          <a:xfrm>
            <a:off x="311700" y="690975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declaration of </a:t>
            </a:r>
            <a:r>
              <a:rPr b="0" i="0" lang="en" sz="2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function or arguments is required.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2629800" y="1677240"/>
            <a:ext cx="48561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50" lIns="69125" spcFirstLastPara="1" rIns="69125" wrap="square" tIns="34550">
            <a:noAutofit/>
          </a:bodyPr>
          <a:lstStyle/>
          <a:p>
            <a:pPr indent="-177800" lvl="0" marL="86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get_final_answer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(a,b)</a:t>
            </a:r>
            <a:r>
              <a:rPr b="1" lang="en" sz="1500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863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" sz="1500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“““Documentation String”””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b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863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" sz="1500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 b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863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b="1" lang="en" sz="1500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(a*b/</a:t>
            </a:r>
            <a:r>
              <a:rPr b="1" lang="en" sz="1500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b="1" lang="en" sz="15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68"/>
          <p:cNvGrpSpPr/>
          <p:nvPr/>
        </p:nvGrpSpPr>
        <p:grpSpPr>
          <a:xfrm>
            <a:off x="1432350" y="1023570"/>
            <a:ext cx="3028275" cy="747585"/>
            <a:chOff x="1909800" y="1364760"/>
            <a:chExt cx="4037700" cy="996780"/>
          </a:xfrm>
        </p:grpSpPr>
        <p:sp>
          <p:nvSpPr>
            <p:cNvPr id="491" name="Google Shape;491;p68"/>
            <p:cNvSpPr/>
            <p:nvPr/>
          </p:nvSpPr>
          <p:spPr>
            <a:xfrm>
              <a:off x="1909800" y="1364760"/>
              <a:ext cx="40377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50" lIns="69125" spcFirstLastPara="1" rIns="69125" wrap="square" tIns="3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definition begins with “</a:t>
              </a:r>
              <a:r>
                <a:rPr b="0" lang="en" sz="1500" u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def</a:t>
              </a: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.”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2" name="Google Shape;492;p68"/>
            <p:cNvCxnSpPr/>
            <p:nvPr/>
          </p:nvCxnSpPr>
          <p:spPr>
            <a:xfrm>
              <a:off x="3352320" y="1828440"/>
              <a:ext cx="914100" cy="533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grpSp>
        <p:nvGrpSpPr>
          <p:cNvPr id="493" name="Google Shape;493;p68"/>
          <p:cNvGrpSpPr/>
          <p:nvPr/>
        </p:nvGrpSpPr>
        <p:grpSpPr>
          <a:xfrm>
            <a:off x="5030370" y="1023570"/>
            <a:ext cx="2779875" cy="690570"/>
            <a:chOff x="6707160" y="1364760"/>
            <a:chExt cx="3706500" cy="920760"/>
          </a:xfrm>
        </p:grpSpPr>
        <p:sp>
          <p:nvSpPr>
            <p:cNvPr id="494" name="Google Shape;494;p68"/>
            <p:cNvSpPr/>
            <p:nvPr/>
          </p:nvSpPr>
          <p:spPr>
            <a:xfrm>
              <a:off x="6707160" y="1364760"/>
              <a:ext cx="3706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50" lIns="69125" spcFirstLastPara="1" rIns="69125" wrap="square" tIns="3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 name and its arguments.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5" name="Google Shape;495;p68"/>
            <p:cNvCxnSpPr/>
            <p:nvPr/>
          </p:nvCxnSpPr>
          <p:spPr>
            <a:xfrm flipH="1">
              <a:off x="7527540" y="1752120"/>
              <a:ext cx="152700" cy="457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496" name="Google Shape;496;p68"/>
            <p:cNvCxnSpPr/>
            <p:nvPr/>
          </p:nvCxnSpPr>
          <p:spPr>
            <a:xfrm flipH="1">
              <a:off x="8747040" y="1752120"/>
              <a:ext cx="304800" cy="533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grpSp>
        <p:nvGrpSpPr>
          <p:cNvPr id="497" name="Google Shape;497;p68"/>
          <p:cNvGrpSpPr/>
          <p:nvPr/>
        </p:nvGrpSpPr>
        <p:grpSpPr>
          <a:xfrm>
            <a:off x="4228380" y="2971350"/>
            <a:ext cx="4179780" cy="1150965"/>
            <a:chOff x="5637840" y="3961800"/>
            <a:chExt cx="5573040" cy="1534620"/>
          </a:xfrm>
        </p:grpSpPr>
        <p:sp>
          <p:nvSpPr>
            <p:cNvPr id="498" name="Google Shape;498;p68"/>
            <p:cNvSpPr/>
            <p:nvPr/>
          </p:nvSpPr>
          <p:spPr>
            <a:xfrm>
              <a:off x="6043680" y="4794120"/>
              <a:ext cx="5167200" cy="70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50" lIns="69125" spcFirstLastPara="1" rIns="69125" wrap="square" tIns="3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keyword ‘</a:t>
              </a:r>
              <a:r>
                <a:rPr b="1" lang="en" sz="1500" u="none" strike="noStrike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return</a:t>
              </a: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’ indicates the  value to be sent back to the caller of the function.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" name="Google Shape;499;p68"/>
            <p:cNvCxnSpPr/>
            <p:nvPr/>
          </p:nvCxnSpPr>
          <p:spPr>
            <a:xfrm rot="10800000">
              <a:off x="5637840" y="3961800"/>
              <a:ext cx="2128800" cy="914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grpSp>
        <p:nvGrpSpPr>
          <p:cNvPr id="500" name="Google Shape;500;p68"/>
          <p:cNvGrpSpPr/>
          <p:nvPr/>
        </p:nvGrpSpPr>
        <p:grpSpPr>
          <a:xfrm>
            <a:off x="6676830" y="1954530"/>
            <a:ext cx="1271925" cy="755505"/>
            <a:chOff x="8902440" y="2606040"/>
            <a:chExt cx="1695900" cy="1007340"/>
          </a:xfrm>
        </p:grpSpPr>
        <p:sp>
          <p:nvSpPr>
            <p:cNvPr id="501" name="Google Shape;501;p68"/>
            <p:cNvSpPr/>
            <p:nvPr/>
          </p:nvSpPr>
          <p:spPr>
            <a:xfrm>
              <a:off x="8902440" y="3215880"/>
              <a:ext cx="16959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550" lIns="69125" spcFirstLastPara="1" rIns="69125" wrap="square" tIns="34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" sz="1500" u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	Colon</a:t>
              </a:r>
              <a:endParaRPr b="0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2" name="Google Shape;502;p68"/>
            <p:cNvCxnSpPr/>
            <p:nvPr/>
          </p:nvCxnSpPr>
          <p:spPr>
            <a:xfrm rot="10800000">
              <a:off x="9189420" y="2606040"/>
              <a:ext cx="990300" cy="685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lg" w="lg" type="stealth"/>
            </a:ln>
          </p:spPr>
        </p:cxnSp>
      </p:grpSp>
      <p:sp>
        <p:nvSpPr>
          <p:cNvPr id="503" name="Google Shape;50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Defining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optionally return a value (e.g., the result of a calculation or whether an action was successful)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lang="en" sz="21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100">
                <a:latin typeface="Calibri"/>
                <a:ea typeface="Calibri"/>
                <a:cs typeface="Calibri"/>
                <a:sym typeface="Calibri"/>
              </a:rPr>
              <a:t> command to return a value from a function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1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in Python have a return value, even if no </a:t>
            </a:r>
            <a:r>
              <a:rPr b="1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is present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without a </a:t>
            </a:r>
            <a:r>
              <a:rPr b="1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the special value </a:t>
            </a:r>
            <a:r>
              <a:rPr b="1" i="0" lang="en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○"/>
            </a:pPr>
            <a:r>
              <a:rPr b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special constant in the language 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○"/>
            </a:pPr>
            <a:r>
              <a:rPr b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</a:t>
            </a:r>
            <a:r>
              <a:rPr b="0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b="0" i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b="0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0" i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nil</a:t>
            </a:r>
            <a:r>
              <a:rPr b="0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languages 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○"/>
            </a:pPr>
            <a:r>
              <a:rPr b="1" lang="en" sz="1800" u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lang="en" sz="1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logically equivalent to </a:t>
            </a:r>
            <a:r>
              <a:rPr b="1" lang="en" sz="1800" u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endParaRPr b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/>
              <a:t>Functions and Return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idx="1" type="body"/>
          </p:nvPr>
        </p:nvSpPr>
        <p:spPr>
          <a:xfrm>
            <a:off x="311700" y="745326"/>
            <a:ext cx="8520600" cy="3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3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b="0" i="0" lang="en" sz="20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defined in a function are local to the function and can only be used in the function</a:t>
            </a:r>
            <a:endParaRPr sz="209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0"/>
          </a:p>
          <a:p>
            <a:pPr indent="-36131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b="0" i="0" lang="en" sz="20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defined outside of functions are called global variables and can be used within the function</a:t>
            </a:r>
            <a:endParaRPr sz="209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90">
              <a:latin typeface="Calibri"/>
              <a:ea typeface="Calibri"/>
              <a:cs typeface="Calibri"/>
              <a:sym typeface="Calibri"/>
            </a:endParaRPr>
          </a:p>
          <a:p>
            <a:pPr indent="-361315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b="0" i="0" lang="en" sz="20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global variable is changed inside a function the change stays local to the function</a:t>
            </a:r>
            <a:endParaRPr sz="2090"/>
          </a:p>
          <a:p>
            <a:pPr indent="-36131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○"/>
            </a:pPr>
            <a:r>
              <a:rPr b="0" lang="en" sz="1925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 the word </a:t>
            </a:r>
            <a:r>
              <a:rPr b="1" lang="en" sz="1925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b="0" lang="en" sz="1925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mark the variable as a global variable in the function</a:t>
            </a:r>
            <a:endParaRPr b="0" i="0" sz="20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7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Variables and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7096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 sz="1741">
                <a:latin typeface="Calibri"/>
                <a:ea typeface="Calibri"/>
                <a:cs typeface="Calibri"/>
                <a:sym typeface="Calibri"/>
              </a:rPr>
              <a:t>IDEs can either compile the program you are writing or execute it in an interpreter </a:t>
            </a:r>
            <a:endParaRPr sz="1941"/>
          </a:p>
          <a:p>
            <a:pPr indent="-37096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 sz="1741">
                <a:latin typeface="Calibri"/>
                <a:ea typeface="Calibri"/>
                <a:cs typeface="Calibri"/>
                <a:sym typeface="Calibri"/>
              </a:rPr>
              <a:t>Examples of IDEs include Lego Spike Prime, Pybricks Code, NetBeans, Eclipse, Visual Studio, Xcode</a:t>
            </a:r>
            <a:endParaRPr sz="1741">
              <a:latin typeface="Calibri"/>
              <a:ea typeface="Calibri"/>
              <a:cs typeface="Calibri"/>
              <a:sym typeface="Calibri"/>
            </a:endParaRPr>
          </a:p>
          <a:p>
            <a:pPr indent="-37096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Most IDEs append a file extension to the end of the file to signify, the programming language used:</a:t>
            </a:r>
            <a:endParaRPr sz="1900"/>
          </a:p>
          <a:p>
            <a: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.py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is used for python programs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.java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is used for Java,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is used for C,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.cpp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for C++,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.js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is used for JavaScript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use to create a Program? </a:t>
            </a:r>
            <a:r>
              <a:rPr lang="en"/>
              <a:t>(2/2)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828800" y="3922050"/>
            <a:ext cx="7227300" cy="529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FLL, the Python we create will be in the Pybricks Web App that is running in the Chrome Web Browser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/>
          <p:nvPr/>
        </p:nvSpPr>
        <p:spPr>
          <a:xfrm>
            <a:off x="251400" y="1079924"/>
            <a:ext cx="3975000" cy="34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temp=</a:t>
            </a:r>
            <a:r>
              <a:rPr b="1" lang="en" sz="9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29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WearJacketToday(te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mp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'temperature in func Jacket='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(temp &lt; </a:t>
            </a:r>
            <a:r>
              <a:rPr b="1" lang="en" sz="9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WearHatToday():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global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temp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temp =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b="1" lang="en" sz="9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'temperature in func Hat='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if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(temp &lt; </a:t>
            </a:r>
            <a:r>
              <a:rPr b="1" lang="en" sz="900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900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'temperature before func='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"Wear a Jacket Today? "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,WearJacketToday(80))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'temperature after func='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"Wear a Hat Today?"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,WearHatToday())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900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'temperature after func='</a:t>
            </a:r>
            <a:r>
              <a:rPr b="1" lang="en" sz="900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,temp)</a:t>
            </a:r>
            <a:endParaRPr sz="9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71"/>
          <p:cNvSpPr/>
          <p:nvPr/>
        </p:nvSpPr>
        <p:spPr>
          <a:xfrm>
            <a:off x="4427450" y="1079925"/>
            <a:ext cx="4581000" cy="30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/usr/local/bin/python3 var_test.py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before func= 29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in func Jacket= 80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Wear a Jacket Today?  False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after func= 29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in func Hat= -5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Wear a Hat Today? True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temperature after func= -5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boyd@bigsky ~ % </a:t>
            </a:r>
            <a:endParaRPr b="0" sz="14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1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Variables and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72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72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Importing Modules, Functions, &amp; Variables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How to package and share your code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Many programming languages group related functions, classes, and objects into a module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You can use modules to break up your program into individual files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If you want to use functions and variables/objects from a module, you have explicitly request them using the </a:t>
            </a:r>
            <a:r>
              <a:rPr b="1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17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7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commands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[module]      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</a:t>
            </a: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imports an entire module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[module] import [function or variable] </a:t>
            </a:r>
            <a:r>
              <a:rPr b="0" i="0" lang="en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imports specific functions or variables from a module, separated by commas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n" sz="1400" u="none" cap="none" strike="noStrike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keyword can be used to override the default name of the module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73"/>
          <p:cNvSpPr/>
          <p:nvPr/>
        </p:nvSpPr>
        <p:spPr>
          <a:xfrm>
            <a:off x="425800" y="2833896"/>
            <a:ext cx="7710000" cy="478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math                    </a:t>
            </a:r>
            <a:r>
              <a:rPr lang="en" sz="1000">
                <a:solidFill>
                  <a:srgbClr val="00B050"/>
                </a:solidFill>
              </a:rPr>
              <a:t># import the math module, but you have to put the module name and a period (</a:t>
            </a:r>
            <a:r>
              <a:rPr lang="en" sz="10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math.</a:t>
            </a:r>
            <a:r>
              <a:rPr lang="en" sz="1000">
                <a:solidFill>
                  <a:srgbClr val="00B050"/>
                </a:solidFill>
              </a:rPr>
              <a:t> In this example) </a:t>
            </a:r>
            <a:endParaRPr sz="1000">
              <a:solidFill>
                <a:srgbClr val="00B05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</a:rPr>
              <a:t>                                       # in front of all functions from that module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math.sin (math.pi)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3"/>
          <p:cNvSpPr/>
          <p:nvPr/>
        </p:nvSpPr>
        <p:spPr>
          <a:xfrm>
            <a:off x="425790" y="3438720"/>
            <a:ext cx="7710000" cy="34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math </a:t>
            </a: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       	</a:t>
            </a:r>
            <a:r>
              <a:rPr b="0" lang="en" sz="1000" u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import the math module, but assign a name of m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m.sin (m.pi )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3"/>
          <p:cNvSpPr/>
          <p:nvPr/>
        </p:nvSpPr>
        <p:spPr>
          <a:xfrm>
            <a:off x="425790" y="3894750"/>
            <a:ext cx="7710000" cy="34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math </a:t>
            </a: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 </a:t>
            </a: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 , sin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sin ( PI )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73"/>
          <p:cNvSpPr/>
          <p:nvPr/>
        </p:nvSpPr>
        <p:spPr>
          <a:xfrm>
            <a:off x="425790" y="4347270"/>
            <a:ext cx="7710000" cy="342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math </a:t>
            </a:r>
            <a:r>
              <a:rPr b="0" lang="en" sz="10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		</a:t>
            </a:r>
            <a:r>
              <a:rPr b="0" lang="en" sz="1000" u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 import all the functions, object, and classes from math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sin ( pi )</a:t>
            </a:r>
            <a:endParaRPr b="0" sz="10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73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Importing Modules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functions and save them in a file (e.g., mymodule.py)</a:t>
            </a:r>
            <a:endParaRPr/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up a program into multiple files is good software engineering </a:t>
            </a:r>
            <a:endParaRPr/>
          </a:p>
          <a:p>
            <a:pPr indent="-18415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program and use the import command load the module you just created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74"/>
          <p:cNvSpPr/>
          <p:nvPr/>
        </p:nvSpPr>
        <p:spPr>
          <a:xfrm>
            <a:off x="571320" y="2541360"/>
            <a:ext cx="2603700" cy="1165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my print functions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9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PrettyPrint(message):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"&lt;***&gt;"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,message,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"&lt;***&gt;"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9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SimplePrint(message):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"=="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message,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"=="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4"/>
          <p:cNvSpPr/>
          <p:nvPr/>
        </p:nvSpPr>
        <p:spPr>
          <a:xfrm>
            <a:off x="3437640" y="2541360"/>
            <a:ext cx="2962200" cy="753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myPrintFunctions </a:t>
            </a:r>
            <a:r>
              <a:rPr b="0" lang="en" sz="900" u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mypf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mypf.PrettyPrint(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"isn't this pretty"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mypf.SimplePrint(</a:t>
            </a:r>
            <a:r>
              <a:rPr b="0" lang="en" sz="900" u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"this is plain"</a:t>
            </a:r>
            <a:r>
              <a:rPr b="0" lang="en" sz="9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9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74"/>
          <p:cNvSpPr/>
          <p:nvPr/>
        </p:nvSpPr>
        <p:spPr>
          <a:xfrm>
            <a:off x="517849" y="2273800"/>
            <a:ext cx="1744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myPrintFunctions.py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4"/>
          <p:cNvSpPr/>
          <p:nvPr/>
        </p:nvSpPr>
        <p:spPr>
          <a:xfrm>
            <a:off x="3386351" y="2273800"/>
            <a:ext cx="15288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myPrintImport.py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74"/>
          <p:cNvSpPr/>
          <p:nvPr/>
        </p:nvSpPr>
        <p:spPr>
          <a:xfrm>
            <a:off x="571320" y="3789450"/>
            <a:ext cx="6051300" cy="616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boyd@bigsky ~ % /usr/local/bin/python3 myPrintImport.py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&lt;***&gt; isn't this pretty &lt;***&gt;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== this is plain ==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boyd@bigsky ~ % </a:t>
            </a:r>
            <a:endParaRPr b="0" sz="900" u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6799050" y="2274426"/>
            <a:ext cx="2144100" cy="2065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Practice: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Breaking your program up into modules improves software maintainability and allows different developers to work on the same project at the same time!</a:t>
            </a:r>
            <a:endParaRPr b="0" sz="14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74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Creating a Module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4"/>
          <p:cNvSpPr txBox="1"/>
          <p:nvPr/>
        </p:nvSpPr>
        <p:spPr>
          <a:xfrm>
            <a:off x="3042125" y="1796638"/>
            <a:ext cx="1931400" cy="1227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Redo with better examples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75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fmla="val 16667" name="adj"/>
            </a:avLst>
          </a:prstGeom>
          <a:solidFill>
            <a:srgbClr val="ED1C2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75"/>
          <p:cNvSpPr txBox="1"/>
          <p:nvPr>
            <p:ph idx="4294967295" type="title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Debugging Code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2" name="Google Shape;572;p76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Debugging?</a:t>
            </a:r>
            <a:endParaRPr/>
          </a:p>
        </p:txBody>
      </p:sp>
      <p:sp>
        <p:nvSpPr>
          <p:cNvPr id="573" name="Google Shape;573;p76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Testing is the process of finding bugs in your code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Debugging is the process of </a:t>
            </a:r>
            <a:r>
              <a:rPr lang="en" sz="1900"/>
              <a:t>identifying where the bugs are in your code and fixing them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bug is a flaw in your code: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can be as simple as a typo that causes the code not to execute/run or fail during execution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can be logic flaw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It can be a mistake an expression used in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1500"/>
              <a:t> statements,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00"/>
              <a:t> statements, or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500"/>
              <a:t> statements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And many other things…</a:t>
            </a:r>
            <a:endParaRPr sz="15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Tricks to help with Debugging</a:t>
            </a:r>
            <a:endParaRPr/>
          </a:p>
        </p:txBody>
      </p:sp>
      <p:sp>
        <p:nvSpPr>
          <p:cNvPr id="579" name="Google Shape;579;p77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comments in your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Comments is how you document what your code is doing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robust your comments, the better the chance you (or some else on your team) will understand the intent behind what the code is supposed to do - even if it is not working correctly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/>
              <a:t> statements in your code print where you are in your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/>
              <a:t> statements to print out the content of variables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if debug: print(“</a:t>
            </a: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your message here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r>
              <a:rPr lang="en"/>
              <a:t>” statements as a way to turn on or off debug statements by simply setting the </a:t>
            </a:r>
            <a:r>
              <a:rPr lang="en"/>
              <a:t>variable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"/>
              <a:t>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(on)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(off)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"/>
              <a:t> is this just a variable name, you called it anything you want.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developers will have multiple debug “levels” so they can increase the amount of information displayed</a:t>
            </a:r>
            <a:endParaRPr/>
          </a:p>
        </p:txBody>
      </p:sp>
      <p:sp>
        <p:nvSpPr>
          <p:cNvPr id="580" name="Google Shape;58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1</a:t>
            </a:r>
            <a:endParaRPr/>
          </a:p>
        </p:txBody>
      </p:sp>
      <p:sp>
        <p:nvSpPr>
          <p:cNvPr id="586" name="Google Shape;586;p78"/>
          <p:cNvSpPr txBox="1"/>
          <p:nvPr>
            <p:ph idx="1" type="body"/>
          </p:nvPr>
        </p:nvSpPr>
        <p:spPr>
          <a:xfrm>
            <a:off x="350950" y="836975"/>
            <a:ext cx="4121700" cy="4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debug example 1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"**** debug example 1 ****"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b="1" sz="12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2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2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190"/>
          </a:p>
        </p:txBody>
      </p:sp>
      <p:sp>
        <p:nvSpPr>
          <p:cNvPr id="587" name="Google Shape;58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78"/>
          <p:cNvSpPr txBox="1"/>
          <p:nvPr>
            <p:ph idx="1" type="body"/>
          </p:nvPr>
        </p:nvSpPr>
        <p:spPr>
          <a:xfrm>
            <a:off x="4704975" y="836975"/>
            <a:ext cx="4266000" cy="364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 Code_Examples % python3 debug_level_1.py</a:t>
            </a:r>
            <a:endParaRPr b="1" sz="9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**** debug example 1 ****</a:t>
            </a:r>
            <a:endParaRPr b="1" sz="9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program prints the summation of all integers between 1 and 10</a:t>
            </a:r>
            <a:endParaRPr b="1" sz="9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10</a:t>
            </a:r>
            <a:endParaRPr b="1" sz="900">
              <a:solidFill>
                <a:schemeClr val="lt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 Code_Examples %</a:t>
            </a:r>
            <a:endParaRPr b="1" sz="9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2</a:t>
            </a:r>
            <a:endParaRPr/>
          </a:p>
        </p:txBody>
      </p:sp>
      <p:sp>
        <p:nvSpPr>
          <p:cNvPr id="594" name="Google Shape;594;p79"/>
          <p:cNvSpPr txBox="1"/>
          <p:nvPr>
            <p:ph idx="1" type="body"/>
          </p:nvPr>
        </p:nvSpPr>
        <p:spPr>
          <a:xfrm>
            <a:off x="350950" y="729275"/>
            <a:ext cx="4553700" cy="40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debug example 2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"**** debug example 2 ****"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 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sum="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695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695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190"/>
          </a:p>
        </p:txBody>
      </p:sp>
      <p:sp>
        <p:nvSpPr>
          <p:cNvPr id="595" name="Google Shape;59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79"/>
          <p:cNvSpPr txBox="1"/>
          <p:nvPr>
            <p:ph idx="1" type="body"/>
          </p:nvPr>
        </p:nvSpPr>
        <p:spPr>
          <a:xfrm>
            <a:off x="5018800" y="836975"/>
            <a:ext cx="3952200" cy="364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boyd@mac Code_Examples % python3 debug_example.py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 debug example 2 ****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program prints the summation of all integers between 1 and 10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 counter= 0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1  sum= 1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2  sum= 2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3  sum= 3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4  sum= 4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5  sum= 5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6  sum= 6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7  sum= 7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8  sum= 8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9  sum= 9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10  sum= 10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final counter= 10</a:t>
            </a:r>
            <a:endParaRPr b="1"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10</a:t>
            </a:r>
            <a:endParaRPr b="1" sz="1000">
              <a:solidFill>
                <a:schemeClr val="lt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 Code_Examples %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3</a:t>
            </a:r>
            <a:endParaRPr/>
          </a:p>
        </p:txBody>
      </p:sp>
      <p:sp>
        <p:nvSpPr>
          <p:cNvPr id="602" name="Google Shape;602;p80"/>
          <p:cNvSpPr txBox="1"/>
          <p:nvPr>
            <p:ph idx="1" type="body"/>
          </p:nvPr>
        </p:nvSpPr>
        <p:spPr>
          <a:xfrm>
            <a:off x="350950" y="746150"/>
            <a:ext cx="4626300" cy="40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debug example 3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"**** debug example 3 ****"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"start 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00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" sz="1000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b="1" sz="1000">
              <a:solidFill>
                <a:srgbClr val="00108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sum="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00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counter="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695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695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190"/>
          </a:p>
        </p:txBody>
      </p:sp>
      <p:sp>
        <p:nvSpPr>
          <p:cNvPr id="603" name="Google Shape;603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4" name="Google Shape;604;p80"/>
          <p:cNvSpPr txBox="1"/>
          <p:nvPr>
            <p:ph idx="1" type="body"/>
          </p:nvPr>
        </p:nvSpPr>
        <p:spPr>
          <a:xfrm>
            <a:off x="5164275" y="853850"/>
            <a:ext cx="3857100" cy="3646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 Code_Examples % python3 debug_example.py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**** debug example 3 ****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program print the summation of all integers between 1 and 10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start counter= 0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1  sum= 1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2  sum= 3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3  sum= 6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4  sum= 10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5  sum= 15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6  sum= 21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7  sum= 28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8  sum= 36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9  sum= 45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10  sum= 55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final counter= 10</a:t>
            </a:r>
            <a:endParaRPr b="1"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lt1"/>
                </a:solidFill>
                <a:highlight>
                  <a:srgbClr val="00B05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55</a:t>
            </a:r>
            <a:endParaRPr b="1" sz="1000">
              <a:solidFill>
                <a:schemeClr val="lt1"/>
              </a:solidFill>
              <a:highlight>
                <a:srgbClr val="00B05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 Code_Examples % </a:t>
            </a:r>
            <a:endParaRPr sz="100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Compiled</a:t>
            </a: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 are created in an editor and compiled using a compiler into an executable (e.g., a binary, a .exe file)</a:t>
            </a:r>
            <a:endParaRPr sz="1700"/>
          </a:p>
          <a:p>
            <a:pPr indent="-37465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0" lang="en" sz="23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programs running on a PC, Mac, iPhone, iPad, Switch, Xbox, PlayStation are compiled</a:t>
            </a:r>
            <a:endParaRPr sz="1300"/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0" lang="en" sz="23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like C, C++, C#, Java, and Rust are compiled</a:t>
            </a:r>
            <a:endParaRPr sz="1300"/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Compiled programs are also called binaries 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Compiled programs cannot be edited in an IDE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vs. Interpreted Programs (</a:t>
            </a:r>
            <a:r>
              <a:rPr lang="en"/>
              <a:t>1/2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Interpreted</a:t>
            </a:r>
            <a:r>
              <a:rPr b="0" i="0" lang="en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programs are created in an editor and but are run (e.g., executed) inside of the interpreter</a:t>
            </a:r>
            <a:endParaRPr sz="2000"/>
          </a:p>
          <a:p>
            <a:pPr indent="-165100" lvl="1" marL="520700" rtl="0" algn="l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make changes</a:t>
            </a:r>
            <a:endParaRPr sz="1700"/>
          </a:p>
          <a:p>
            <a:pPr indent="-165100" lvl="1" marL="520700" rtl="0" algn="l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languages like Python, Perl, PowerShell, JavaScript, and Scratch</a:t>
            </a:r>
            <a:endParaRPr sz="1700"/>
          </a:p>
          <a:p>
            <a:pPr indent="-171450" lvl="2" marL="863600" rtl="0" algn="l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Web Browser (e.g., Chrome) has an interpreter for JavaScript</a:t>
            </a:r>
            <a:endParaRPr sz="1400"/>
          </a:p>
          <a:p>
            <a:pPr indent="-165100" lvl="1" marL="520700" rtl="0" algn="l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Interpreted languages are generally faster to develop with but slower in performance</a:t>
            </a:r>
            <a:endParaRPr sz="1700"/>
          </a:p>
          <a:p>
            <a:pPr indent="-165100" lvl="1" marL="520700" rtl="0" algn="l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" sz="20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share an interpreted language-based program, people can see how you did it and change it</a:t>
            </a:r>
            <a:endParaRPr sz="1700"/>
          </a:p>
        </p:txBody>
      </p:sp>
      <p:sp>
        <p:nvSpPr>
          <p:cNvPr id="108" name="Google Shape;108;p19"/>
          <p:cNvSpPr txBox="1"/>
          <p:nvPr/>
        </p:nvSpPr>
        <p:spPr>
          <a:xfrm>
            <a:off x="829662" y="4416000"/>
            <a:ext cx="7385400" cy="5607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33750" lIns="67500" spcFirstLastPara="1" rIns="67500" wrap="square" tIns="337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FLL, the Python </a:t>
            </a:r>
            <a:r>
              <a:rPr b="1" lang="en" sz="1600"/>
              <a:t>programs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will be interpreted by the Pybrick’s MicroPython interpreter running on the robot!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vs. Interpreted Programs (2/2)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749700"/>
            <a:ext cx="85206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0" i="0" lang="en" sz="184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creating your program, you will:</a:t>
            </a:r>
            <a:endParaRPr b="0" i="0" sz="1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3">
              <a:latin typeface="Calibri"/>
              <a:ea typeface="Calibri"/>
              <a:cs typeface="Calibri"/>
              <a:sym typeface="Calibri"/>
            </a:endParaRPr>
          </a:p>
          <a:p>
            <a:pPr indent="-345678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Calibri"/>
              <a:buChar char="●"/>
            </a:pPr>
            <a:r>
              <a:rPr b="0" lang="en" sz="1843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new ideas to try: some will work and some will not</a:t>
            </a:r>
            <a:endParaRPr sz="1843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0" i="0" sz="1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678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Calibri"/>
              <a:buChar char="●"/>
            </a:pPr>
            <a:r>
              <a:rPr b="0" lang="en" sz="1843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capabilities to your programs over time</a:t>
            </a:r>
            <a:endParaRPr sz="1843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0" i="0" sz="1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5678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Calibri"/>
              <a:buChar char="●"/>
            </a:pPr>
            <a:r>
              <a:rPr b="0" lang="en" sz="1843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mistakes implementing those new ideas and capabilities</a:t>
            </a:r>
            <a:endParaRPr sz="1843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3">
              <a:latin typeface="Calibri"/>
              <a:ea typeface="Calibri"/>
              <a:cs typeface="Calibri"/>
              <a:sym typeface="Calibri"/>
            </a:endParaRPr>
          </a:p>
          <a:p>
            <a:pPr indent="-345678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44"/>
              <a:buFont typeface="Calibri"/>
              <a:buChar char="●"/>
            </a:pPr>
            <a:r>
              <a:rPr b="0" lang="en" sz="1843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to “return” to a previously working version</a:t>
            </a:r>
            <a:endParaRPr sz="184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843">
              <a:latin typeface="Calibri"/>
              <a:ea typeface="Calibri"/>
              <a:cs typeface="Calibri"/>
              <a:sym typeface="Calibri"/>
            </a:endParaRPr>
          </a:p>
          <a:p>
            <a:pPr indent="-345678" lvl="0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4"/>
              <a:buFont typeface="Calibri"/>
              <a:buChar char="●"/>
            </a:pPr>
            <a:r>
              <a:rPr lang="en" sz="1843">
                <a:latin typeface="Calibri"/>
                <a:ea typeface="Calibri"/>
                <a:cs typeface="Calibri"/>
                <a:sym typeface="Calibri"/>
              </a:rPr>
              <a:t>If you always use the same filename for your code, you can’t go back in time to a previous version</a:t>
            </a:r>
            <a:endParaRPr sz="1843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1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Version/Revision Control </a:t>
            </a:r>
            <a:r>
              <a:rPr lang="en"/>
              <a:t>(1/2)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