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7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8" r:id="rId68"/>
    <p:sldId id="325" r:id="rId69"/>
    <p:sldId id="326" r:id="rId70"/>
    <p:sldId id="327" r:id="rId71"/>
  </p:sldIdLst>
  <p:sldSz cx="9144000" cy="5143500" type="screen16x9"/>
  <p:notesSz cx="6858000" cy="9144000"/>
  <p:embeddedFontLst>
    <p:embeddedFont>
      <p:font typeface="Merriweather Sans" pitchFamily="2" charset="77"/>
      <p:regular r:id="rId73"/>
      <p:bold r:id="rId74"/>
      <p:italic r:id="rId75"/>
      <p:boldItalic r:id="rId76"/>
    </p:embeddedFont>
    <p:embeddedFont>
      <p:font typeface="Noto Sans Symbols" pitchFamily="2" charset="0"/>
      <p:regular r:id="rId77"/>
      <p:bold r:id="rId78"/>
    </p:embeddedFont>
    <p:embeddedFont>
      <p:font typeface="Verdana" panose="020B0604030504040204" pitchFamily="34" charset="0"/>
      <p:regular r:id="rId79"/>
      <p:bold r:id="rId80"/>
      <p:italic r:id="rId81"/>
      <p:boldItalic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825300-CDCE-46F2-B75B-0189E85403D0}">
  <a:tblStyle styleId="{A6825300-CDCE-46F2-B75B-0189E85403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199"/>
    <p:restoredTop sz="94547"/>
  </p:normalViewPr>
  <p:slideViewPr>
    <p:cSldViewPr snapToGrid="0">
      <p:cViewPr varScale="1">
        <p:scale>
          <a:sx n="180" d="100"/>
          <a:sy n="180" d="100"/>
        </p:scale>
        <p:origin x="84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font" Target="fonts/font9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e6ffbf267_0_48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36e6ffbf26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e6ffbf267_0_55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6e6ffbf26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e6ffbf267_0_656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36e6ffbf267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e6ffbf267_0_61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36e6ffbf26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e6ffbf267_0_663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6e6ffbf267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e6ffbf267_0_73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6e6ffbf26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e6ffbf267_0_79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36e6ffbf26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e6ffbf267_0_86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6e6ffbf267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e6ffbf267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e6ffbf267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e6ffbf267_0_92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6e6ffbf26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e6ffbf267_0_5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36e6ffbf26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e6ffbf267_0_105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36e6ffbf2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e6ffbf267_0_124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36e6ffbf267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e6ffbf267_0_130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36e6ffbf267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e6ffbf267_0_136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6e6ffbf267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6e6ffbf267_0_142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36e6ffbf267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6e6ffbf267_0_148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36e6ffbf26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6e6ffbf267_0_156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36e6ffbf267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edfd53b7f_0_0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36edfd53b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edfd53b7f_0_6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36edfd53b7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6e6ffbf267_0_112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36e6ffbf26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e6ffbf267_0_11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36e6ffbf26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e6ffbf267_0_118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36e6ffbf267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edfd53b7f_0_31:notes"/>
          <p:cNvSpPr txBox="1">
            <a:spLocks noGrp="1"/>
          </p:cNvSpPr>
          <p:nvPr>
            <p:ph type="sldNum" idx="12"/>
          </p:nvPr>
        </p:nvSpPr>
        <p:spPr>
          <a:xfrm>
            <a:off x="3884506" y="8685164"/>
            <a:ext cx="29715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475" tIns="40725" rIns="81475" bIns="40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fld id="{00000000-1234-1234-1234-123412341234}" type="slidenum">
              <a:rPr lang="en" sz="110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31</a:t>
            </a:fld>
            <a:endParaRPr sz="110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9" name="Google Shape;299;g36edfd53b7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41363"/>
            <a:ext cx="0" cy="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g36edfd53b7f_0_31:notes"/>
          <p:cNvSpPr txBox="1">
            <a:spLocks noGrp="1"/>
          </p:cNvSpPr>
          <p:nvPr>
            <p:ph type="body" idx="1"/>
          </p:nvPr>
        </p:nvSpPr>
        <p:spPr>
          <a:xfrm>
            <a:off x="685800" y="4400509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475" tIns="40725" rIns="81475" bIns="40725" anchor="t" anchorCtr="0">
            <a:noAutofit/>
          </a:bodyPr>
          <a:lstStyle/>
          <a:p>
            <a:pPr marL="1905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edfd53b7f_0_12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36edfd53b7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6edfd53b7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6edfd53b7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44afbfa673_0_4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344afbfa67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e6ffbf267_0_168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36e6ffbf26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6e6ffbf267_0_174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36e6ffbf267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6e6ffbf267_0_180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g36e6ffbf267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e6ffbf267_0_186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36e6ffbf267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6ec67d8421_0_0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36ec67d84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e6ffbf267_0_17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36e6ffbf26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6ec67d84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6ec67d84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6e6ffbf267_0_239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36e6ffbf267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6e6ffbf267_0_245:notes"/>
          <p:cNvSpPr txBox="1">
            <a:spLocks noGrp="1"/>
          </p:cNvSpPr>
          <p:nvPr>
            <p:ph type="sldNum" idx="12"/>
          </p:nvPr>
        </p:nvSpPr>
        <p:spPr>
          <a:xfrm>
            <a:off x="3884506" y="8685164"/>
            <a:ext cx="29715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475" tIns="40725" rIns="81475" bIns="40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fld id="{00000000-1234-1234-1234-123412341234}" type="slidenum">
              <a:rPr lang="en" sz="110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42</a:t>
            </a:fld>
            <a:endParaRPr sz="110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382" name="Google Shape;382;g36e6ffbf267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41363"/>
            <a:ext cx="0" cy="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g36e6ffbf267_0_245:notes"/>
          <p:cNvSpPr txBox="1">
            <a:spLocks noGrp="1"/>
          </p:cNvSpPr>
          <p:nvPr>
            <p:ph type="body" idx="1"/>
          </p:nvPr>
        </p:nvSpPr>
        <p:spPr>
          <a:xfrm>
            <a:off x="685800" y="4400509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475" tIns="40725" rIns="81475" bIns="40725" anchor="t" anchorCtr="0">
            <a:noAutofit/>
          </a:bodyPr>
          <a:lstStyle/>
          <a:p>
            <a:pPr marL="1905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816ac252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816ac252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6e6ffbf2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36e6ffbf2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44bba5374d_0_31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g344bba5374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44d0a70a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44d0a70a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6e6ffbf267_0_269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36e6ffbf267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6e6ffbf267_0_276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36e6ffbf267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6e6ffbf267_0_283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36e6ffbf267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e6ffbf267_0_22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36e6ffbf26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6e6ffbf267_0_289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36e6ffbf267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6e6ffbf267_0_295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36e6ffbf267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6e6ffbf267_0_304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36e6ffbf267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6e6ffbf267_0_312:notes"/>
          <p:cNvSpPr txBox="1">
            <a:spLocks noGrp="1"/>
          </p:cNvSpPr>
          <p:nvPr>
            <p:ph type="sldNum" idx="12"/>
          </p:nvPr>
        </p:nvSpPr>
        <p:spPr>
          <a:xfrm>
            <a:off x="3884506" y="8685164"/>
            <a:ext cx="29715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475" tIns="40725" rIns="81475" bIns="40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fld id="{00000000-1234-1234-1234-123412341234}" type="slidenum">
              <a:rPr lang="en" sz="1100" u="none" strike="noStrik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53</a:t>
            </a:fld>
            <a:endParaRPr sz="1100" u="none" strike="noStrike" dirty="0">
              <a:solidFill>
                <a:srgbClr val="00000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474" name="Google Shape;474;g36e6ffbf267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41363"/>
            <a:ext cx="0" cy="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g36e6ffbf267_0_312:notes"/>
          <p:cNvSpPr txBox="1">
            <a:spLocks noGrp="1"/>
          </p:cNvSpPr>
          <p:nvPr>
            <p:ph type="body" idx="1"/>
          </p:nvPr>
        </p:nvSpPr>
        <p:spPr>
          <a:xfrm>
            <a:off x="685800" y="4400509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475" tIns="40725" rIns="81475" bIns="40725" anchor="t" anchorCtr="0">
            <a:noAutofit/>
          </a:bodyPr>
          <a:lstStyle/>
          <a:p>
            <a:pPr marL="1905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44bba5374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44bba5374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44bba5374d_0_25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344bba5374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6e6ffbf267_0_324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36e6ffbf26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6e6ffbf267_0_337:notes"/>
          <p:cNvSpPr txBox="1">
            <a:spLocks noGrp="1"/>
          </p:cNvSpPr>
          <p:nvPr>
            <p:ph type="sldNum" idx="12"/>
          </p:nvPr>
        </p:nvSpPr>
        <p:spPr>
          <a:xfrm>
            <a:off x="3884506" y="8685164"/>
            <a:ext cx="29715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475" tIns="40725" rIns="81475" bIns="40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fld id="{00000000-1234-1234-1234-123412341234}" type="slidenum">
              <a:rPr lang="en" sz="1100" u="none" strike="noStrik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57</a:t>
            </a:fld>
            <a:endParaRPr sz="1100" u="none" strike="noStrike" dirty="0">
              <a:solidFill>
                <a:srgbClr val="00000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504" name="Google Shape;504;g36e6ffbf267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41363"/>
            <a:ext cx="0" cy="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g36e6ffbf267_0_337:notes"/>
          <p:cNvSpPr txBox="1">
            <a:spLocks noGrp="1"/>
          </p:cNvSpPr>
          <p:nvPr>
            <p:ph type="body" idx="1"/>
          </p:nvPr>
        </p:nvSpPr>
        <p:spPr>
          <a:xfrm>
            <a:off x="685800" y="4400509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475" tIns="40725" rIns="81475" bIns="40725" anchor="t" anchorCtr="0">
            <a:noAutofit/>
          </a:bodyPr>
          <a:lstStyle/>
          <a:p>
            <a:pPr marL="1905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6e6ffbf267_0_330:notes"/>
          <p:cNvSpPr txBox="1">
            <a:spLocks noGrp="1"/>
          </p:cNvSpPr>
          <p:nvPr>
            <p:ph type="sldNum" idx="12"/>
          </p:nvPr>
        </p:nvSpPr>
        <p:spPr>
          <a:xfrm>
            <a:off x="3884506" y="8685164"/>
            <a:ext cx="29715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475" tIns="40725" rIns="81475" bIns="407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None/>
            </a:pPr>
            <a:fld id="{00000000-1234-1234-1234-123412341234}" type="slidenum">
              <a:rPr lang="en" sz="1100" u="none" strike="noStrike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58</a:t>
            </a:fld>
            <a:endParaRPr sz="1100" u="none" strike="noStrike" dirty="0">
              <a:solidFill>
                <a:srgbClr val="00000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529" name="Google Shape;529;g36e6ffbf267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41363"/>
            <a:ext cx="0" cy="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g36e6ffbf267_0_330:notes"/>
          <p:cNvSpPr txBox="1">
            <a:spLocks noGrp="1"/>
          </p:cNvSpPr>
          <p:nvPr>
            <p:ph type="body" idx="1"/>
          </p:nvPr>
        </p:nvSpPr>
        <p:spPr>
          <a:xfrm>
            <a:off x="685800" y="4400509"/>
            <a:ext cx="54861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475" tIns="40725" rIns="81475" bIns="40725" anchor="t" anchorCtr="0">
            <a:noAutofit/>
          </a:bodyPr>
          <a:lstStyle/>
          <a:p>
            <a:pPr marL="1905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6e6ffbf267_0_361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g36e6ffbf267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4afd499f0_0_12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344afd499f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44d0a70a66_0_6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344d0a70a6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44bba5374d_0_19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g344bba5374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6e6ffbf267_0_374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g36e6ffbf267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6e6ffbf267_0_384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g36e6ffbf267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44bba5374d_0_0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344bba53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44d0a70a6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44d0a70a6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44d0a70a6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44d0a70a6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>
          <a:extLst>
            <a:ext uri="{FF2B5EF4-FFF2-40B4-BE49-F238E27FC236}">
              <a16:creationId xmlns:a16="http://schemas.microsoft.com/office/drawing/2014/main" id="{1781411D-287E-C79C-B807-E70B97E33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44d0a70a66_0_21:notes">
            <a:extLst>
              <a:ext uri="{FF2B5EF4-FFF2-40B4-BE49-F238E27FC236}">
                <a16:creationId xmlns:a16="http://schemas.microsoft.com/office/drawing/2014/main" id="{DF98EA93-E9D7-A23A-DF55-6A190616D2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44d0a70a66_0_21:notes">
            <a:extLst>
              <a:ext uri="{FF2B5EF4-FFF2-40B4-BE49-F238E27FC236}">
                <a16:creationId xmlns:a16="http://schemas.microsoft.com/office/drawing/2014/main" id="{68898E4D-B944-0C12-16D6-3C3E690B75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1895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44d0a70a6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44d0a70a6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44d0a70a66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44d0a70a66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e6ffbf267_0_29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36e6ffbf26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44d0a70a6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344d0a70a6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e6ffbf267_0_35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36e6ffbf26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e6ffbf267_0_42:notes"/>
          <p:cNvSpPr txBox="1">
            <a:spLocks noGrp="1"/>
          </p:cNvSpPr>
          <p:nvPr>
            <p:ph type="body" idx="1"/>
          </p:nvPr>
        </p:nvSpPr>
        <p:spPr>
          <a:xfrm>
            <a:off x="685800" y="4343236"/>
            <a:ext cx="5486100" cy="4114500"/>
          </a:xfrm>
          <a:prstGeom prst="rect">
            <a:avLst/>
          </a:prstGeom>
        </p:spPr>
        <p:txBody>
          <a:bodyPr spcFirstLastPara="1" wrap="square" lIns="81475" tIns="81475" rIns="81475" bIns="81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36e6ffbf26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95325"/>
            <a:ext cx="6092825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34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209250" y="837810"/>
            <a:ext cx="86295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59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46625" y="110825"/>
            <a:ext cx="8874600" cy="571800"/>
          </a:xfrm>
          <a:prstGeom prst="roundRect">
            <a:avLst>
              <a:gd name="adj" fmla="val 16667"/>
            </a:avLst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46625" y="110825"/>
            <a:ext cx="8874600" cy="571800"/>
          </a:xfrm>
          <a:prstGeom prst="roundRect">
            <a:avLst>
              <a:gd name="adj" fmla="val 16667"/>
            </a:avLst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L Challenge Content">
  <p:cSld name="FLL Challenge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94950" y="929125"/>
            <a:ext cx="8810400" cy="3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Char char="●"/>
              <a:defRPr>
                <a:solidFill>
                  <a:srgbClr val="262626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2000"/>
              <a:buChar char="○"/>
              <a:defRPr>
                <a:solidFill>
                  <a:srgbClr val="262626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600"/>
              <a:buChar char="■"/>
              <a:defRPr>
                <a:solidFill>
                  <a:srgbClr val="262626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Char char="●"/>
              <a:defRPr>
                <a:solidFill>
                  <a:srgbClr val="262626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200"/>
              <a:buChar char="○"/>
              <a:defRPr>
                <a:solidFill>
                  <a:srgbClr val="26262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180799" y="4572686"/>
            <a:ext cx="8742000" cy="5700"/>
          </a:xfrm>
          <a:prstGeom prst="straightConnector1">
            <a:avLst/>
          </a:prstGeom>
          <a:noFill/>
          <a:ln w="12700" cap="flat" cmpd="sng">
            <a:solidFill>
              <a:srgbClr val="ED1C2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" name="Google Shape;41;p9" title="FLL-MD-Log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625" y="4572675"/>
            <a:ext cx="730701" cy="5047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56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34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ubTitle" idx="1"/>
          </p:nvPr>
        </p:nvSpPr>
        <p:spPr>
          <a:xfrm>
            <a:off x="209250" y="837810"/>
            <a:ext cx="8629500" cy="3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ftr" idx="11"/>
          </p:nvPr>
        </p:nvSpPr>
        <p:spPr>
          <a:xfrm>
            <a:off x="3028320" y="4767120"/>
            <a:ext cx="3085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645705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i="0" u="none" strike="noStrike">
                <a:solidFill>
                  <a:srgbClr val="88888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900"/>
              <a:buFont typeface="Calibri"/>
              <a:buNone/>
              <a:defRPr sz="900" b="0" u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0"/>
          <p:cNvSpPr txBox="1">
            <a:spLocks noGrp="1"/>
          </p:cNvSpPr>
          <p:nvPr>
            <p:ph type="dt" idx="10"/>
          </p:nvPr>
        </p:nvSpPr>
        <p:spPr>
          <a:xfrm>
            <a:off x="628020" y="476712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Char char="●"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" name="Google Shape;9;p1"/>
          <p:cNvCxnSpPr/>
          <p:nvPr/>
        </p:nvCxnSpPr>
        <p:spPr>
          <a:xfrm>
            <a:off x="180799" y="4725086"/>
            <a:ext cx="8742000" cy="5700"/>
          </a:xfrm>
          <a:prstGeom prst="straightConnector1">
            <a:avLst/>
          </a:prstGeom>
          <a:noFill/>
          <a:ln w="12700" cap="flat" cmpd="sng">
            <a:solidFill>
              <a:srgbClr val="ED1C24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" name="Google Shape;10;p1" title="FLL-MD-Logo.pn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46625" y="4740553"/>
            <a:ext cx="569765" cy="393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1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366900" y="311625"/>
            <a:ext cx="8520600" cy="4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 sz="4500" b="1" dirty="0"/>
              <a:t>Python for FLL Teams: Core</a:t>
            </a:r>
            <a:endParaRPr b="1" dirty="0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dirty="0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dirty="0"/>
              <a:t>MD FLL Mentors Group</a:t>
            </a:r>
            <a:endParaRPr sz="2600" dirty="0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 dirty="0"/>
              <a:t>21 September 2025</a:t>
            </a:r>
            <a:endParaRPr sz="2600" dirty="0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Rev 28</a:t>
            </a:r>
            <a:endParaRPr sz="2100" dirty="0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dirty="0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dirty="0"/>
              <a:t>Boyd Fletcher</a:t>
            </a:r>
            <a:endParaRPr sz="2100" dirty="0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dirty="0" err="1"/>
              <a:t>fllcoachboyd@gmail.com</a:t>
            </a:r>
            <a:endParaRPr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marR="0" lvl="0" indent="-1778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If you save files with a date or/and revision number (#) added to the file name you can go back in time to a previous version</a:t>
            </a:r>
            <a:endParaRPr dirty="0"/>
          </a:p>
          <a:p>
            <a:pPr marL="520700" lvl="1" indent="-184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For example,  instead of using “</a:t>
            </a:r>
            <a:r>
              <a:rPr lang="en" sz="1700" b="1" u="none" strike="noStrik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myprogram.py</a:t>
            </a:r>
            <a:r>
              <a:rPr lang="en" sz="17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” as the file name, try “</a:t>
            </a:r>
            <a:r>
              <a:rPr lang="en" sz="1700" b="1" u="none" strike="noStrik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myprogram_rev1.py</a:t>
            </a:r>
            <a:r>
              <a:rPr lang="en" sz="17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” and change the rev # each time you make </a:t>
            </a:r>
            <a:r>
              <a:rPr lang="en" sz="17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updates to the file</a:t>
            </a:r>
            <a:endParaRPr sz="18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marR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778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 large software projects, source code control systems provide a better way to revert back in time without changing filenames</a:t>
            </a:r>
            <a:endParaRPr dirty="0"/>
          </a:p>
          <a:p>
            <a:pPr marL="520700" lvl="1" indent="-184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most popular source code control system is called git</a:t>
            </a:r>
            <a:endParaRPr sz="17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1349500" y="4110125"/>
            <a:ext cx="6865800" cy="735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For FLL team</a:t>
            </a:r>
            <a:r>
              <a:rPr lang="en" sz="2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 just starting with Python</a:t>
            </a: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we </a:t>
            </a:r>
            <a:r>
              <a:rPr lang="en" sz="2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recommend </a:t>
            </a: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using the _rev# approach.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Version/Revision Control </a:t>
            </a:r>
            <a:r>
              <a:rPr lang="en" dirty="0"/>
              <a:t>(2/2)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" sz="2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When software has a mistake its called a ’bug’</a:t>
            </a:r>
            <a:endParaRPr sz="25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" sz="2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activity to find and fix bugs is called ‘debugging’</a:t>
            </a:r>
            <a:endParaRPr sz="25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" sz="2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All reasonably complex programs have bugs, especially early in their development and testing</a:t>
            </a:r>
            <a:endParaRPr sz="2500" dirty="0"/>
          </a:p>
          <a:p>
            <a:pPr marL="457200" lvl="0" indent="-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" sz="2500" u="none" strike="noStrike" dirty="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Some IDE’s have special capabilities to support debugging your code</a:t>
            </a:r>
            <a:endParaRPr sz="2500" dirty="0">
              <a:highlight>
                <a:schemeClr val="lt1"/>
              </a:highlight>
            </a:endParaRPr>
          </a:p>
          <a:p>
            <a:pPr marL="457200" lvl="0" indent="-387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" sz="2500" u="none" strike="noStrike" dirty="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We will discuss debugging techniques later in the course</a:t>
            </a:r>
            <a:endParaRPr sz="2500" dirty="0">
              <a:highlight>
                <a:schemeClr val="lt1"/>
              </a:highlight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Debugging your Program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32500" lnSpcReduction="20000"/>
          </a:bodyPr>
          <a:lstStyle/>
          <a:p>
            <a:pPr marL="177800" marR="0" lvl="0" indent="-18974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6732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All programming languages have a set of commands that make up the core language</a:t>
            </a:r>
            <a:endParaRPr sz="6532" dirty="0"/>
          </a:p>
          <a:p>
            <a:pPr marL="177800" marR="0" lvl="0" indent="-189742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6732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These commands include the ability to store/modify data, create and run loops, and make decisions</a:t>
            </a:r>
            <a:endParaRPr sz="6732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56722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6234"/>
              <a:buFont typeface="Arial"/>
              <a:buChar char="•"/>
            </a:pPr>
            <a:r>
              <a:rPr lang="en" sz="6732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However </a:t>
            </a:r>
            <a:r>
              <a:rPr lang="en" sz="6532" dirty="0"/>
              <a:t>in order for a program to interact with the </a:t>
            </a:r>
            <a:r>
              <a:rPr lang="en" sz="6732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operating system</a:t>
            </a:r>
            <a:r>
              <a:rPr lang="en" sz="6732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of the computer,</a:t>
            </a:r>
            <a:r>
              <a:rPr lang="en" sz="6732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the user of a program, a Lego hub, </a:t>
            </a:r>
            <a:r>
              <a:rPr lang="en" sz="6732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Lego </a:t>
            </a:r>
            <a:r>
              <a:rPr lang="en" sz="6732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motors</a:t>
            </a:r>
            <a:r>
              <a:rPr lang="en" sz="6732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and Lego sensors special software called Application Programming Interfaces (API) have been created </a:t>
            </a:r>
            <a:endParaRPr sz="6732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5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Programming Language vs. Application Programming Interface (API) (1/2)</a:t>
            </a:r>
            <a:endParaRPr sz="21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32500" lnSpcReduction="20000"/>
          </a:bodyPr>
          <a:lstStyle/>
          <a:p>
            <a:pPr marL="177800" marR="0" lvl="0" indent="-202442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7347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" sz="7347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APIs are sets of functions</a:t>
            </a:r>
            <a:r>
              <a:rPr lang="en" sz="7347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" sz="7347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that perform a specific job or task</a:t>
            </a:r>
            <a:endParaRPr sz="7347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1" indent="-380242" algn="l" rtl="0">
              <a:spcBef>
                <a:spcPts val="80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" sz="7347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 function is a reusable set of code </a:t>
            </a:r>
            <a:endParaRPr sz="7347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1" indent="-380242" algn="l" rtl="0">
              <a:spcBef>
                <a:spcPts val="800"/>
              </a:spcBef>
              <a:spcAft>
                <a:spcPts val="0"/>
              </a:spcAft>
              <a:buSzPct val="104256"/>
              <a:buFont typeface="Calibri"/>
              <a:buChar char="○"/>
            </a:pPr>
            <a:r>
              <a:rPr lang="en" sz="7047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Example</a:t>
            </a:r>
            <a:r>
              <a:rPr lang="en" sz="7047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 include:</a:t>
            </a:r>
            <a:r>
              <a:rPr lang="en" sz="7047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reading/writing to files, drawing lines or rectangles on a screen, controlling a motor, checking a sensor</a:t>
            </a:r>
            <a:endParaRPr sz="6747" dirty="0"/>
          </a:p>
          <a:p>
            <a:pPr marL="177800" marR="0" lvl="0" indent="-202442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7347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 grouping of API functions is called a library</a:t>
            </a:r>
            <a:endParaRPr sz="7147" b="1" dirty="0"/>
          </a:p>
          <a:p>
            <a:pPr marL="177800" marR="0" lvl="0" indent="-202442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7347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Anyone can create their own APIs and libraries</a:t>
            </a:r>
            <a:endParaRPr sz="7147" dirty="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15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Programming Language vs. Application Programming Interface (API) (2/2)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65" name="Google Shape;165;p27"/>
          <p:cNvSpPr/>
          <p:nvPr/>
        </p:nvSpPr>
        <p:spPr>
          <a:xfrm>
            <a:off x="146550" y="1472325"/>
            <a:ext cx="8874600" cy="1512300"/>
          </a:xfrm>
          <a:prstGeom prst="roundRect">
            <a:avLst>
              <a:gd name="adj" fmla="val 16667"/>
            </a:avLst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 idx="4294967295"/>
          </p:nvPr>
        </p:nvSpPr>
        <p:spPr>
          <a:xfrm>
            <a:off x="350875" y="1479775"/>
            <a:ext cx="85206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Introduction to Python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7500" lnSpcReduction="20000"/>
          </a:bodyPr>
          <a:lstStyle/>
          <a:p>
            <a:pPr marL="177800" marR="0" lvl="0" indent="-1768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This section of the presentation is about learning Python3 as a programming language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7684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This is presentation does not cover all the capabilities of Python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7684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It is primarily focused on the Python language features most useful for</a:t>
            </a:r>
            <a:r>
              <a:rPr lang="en" sz="21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beginner and intermediate</a:t>
            </a: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" sz="21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Lego Robotics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7684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To experiment with Python3 on your own computer use Visual Studio Code not Lego Spike Prime or Pybricks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7684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 all features of Python3 are available in the Lego Spike or Pybricks versions of </a:t>
            </a:r>
            <a:r>
              <a:rPr lang="en" sz="210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MicroPython</a:t>
            </a:r>
            <a:endParaRPr dirty="0"/>
          </a:p>
        </p:txBody>
      </p:sp>
      <p:sp>
        <p:nvSpPr>
          <p:cNvPr id="172" name="Google Shape;17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body" idx="1"/>
          </p:nvPr>
        </p:nvSpPr>
        <p:spPr>
          <a:xfrm>
            <a:off x="311700" y="809175"/>
            <a:ext cx="8520600" cy="3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</a:t>
            </a:r>
            <a:r>
              <a:rPr lang="en" sz="16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uthoritative Python Site:</a:t>
            </a:r>
            <a:endParaRPr sz="1900" dirty="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" sz="1500" strike="noStrike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https://</a:t>
            </a:r>
            <a:r>
              <a:rPr lang="en" sz="1500" strike="noStrike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www.python.org</a:t>
            </a:r>
            <a:endParaRPr sz="19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Python 3 Cheat Sheet (great 2 page reference!)</a:t>
            </a:r>
            <a:endParaRPr sz="16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" sz="15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https://</a:t>
            </a:r>
            <a:r>
              <a:rPr lang="en" sz="15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scouv.lisn.upsaclay.fr</a:t>
            </a:r>
            <a:r>
              <a:rPr lang="en" sz="15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/python-memento/</a:t>
            </a:r>
            <a:r>
              <a:rPr lang="en" sz="1500" dirty="0" err="1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index.en.html</a:t>
            </a:r>
            <a:endParaRPr sz="15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Microsoft Visual Studio Code</a:t>
            </a:r>
            <a:endParaRPr sz="1900" dirty="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https://</a:t>
            </a:r>
            <a:r>
              <a:rPr lang="en" sz="1500" u="none" strike="noStrik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code.visualstudio.com</a:t>
            </a:r>
            <a:endParaRPr sz="15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Pybricks Documentation</a:t>
            </a:r>
            <a:endParaRPr sz="1900" dirty="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https://</a:t>
            </a:r>
            <a:r>
              <a:rPr lang="en" sz="1500" u="none" strike="noStrik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pybricks.com</a:t>
            </a:r>
            <a:endParaRPr sz="15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MicroPython</a:t>
            </a:r>
            <a:r>
              <a:rPr lang="en" sz="16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(used by both Lego Spike &amp; Pybricks)</a:t>
            </a:r>
            <a:endParaRPr sz="1900" dirty="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" sz="15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https://</a:t>
            </a:r>
            <a:r>
              <a:rPr lang="en" sz="1500" u="none" strike="noStrik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micropython.org</a:t>
            </a:r>
            <a:endParaRPr sz="15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TutorialsPoint</a:t>
            </a:r>
            <a:endParaRPr sz="1900" dirty="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https://</a:t>
            </a:r>
            <a:r>
              <a:rPr lang="en" sz="1500" u="none" strike="noStrik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www.tutorialspoint.com</a:t>
            </a:r>
            <a:r>
              <a:rPr lang="en" sz="15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/python/</a:t>
            </a:r>
            <a:r>
              <a:rPr lang="en" sz="1500" u="none" strike="noStrik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index.htm</a:t>
            </a:r>
            <a:endParaRPr sz="15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W3 Schools</a:t>
            </a:r>
            <a:endParaRPr sz="1900" dirty="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This site includes documentation on Python and a way to run your Python code via the Web </a:t>
            </a:r>
            <a:endParaRPr sz="1500" dirty="0"/>
          </a:p>
          <a:p>
            <a:pPr marL="91440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○"/>
            </a:pPr>
            <a:r>
              <a:rPr lang="en" sz="15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https://www.w3schools.com/python/</a:t>
            </a:r>
            <a:r>
              <a:rPr lang="en" sz="1500" u="none" strike="noStrik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default.asp</a:t>
            </a:r>
            <a:endParaRPr sz="15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5325564" y="4236386"/>
            <a:ext cx="2463729" cy="36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This is my favorite!</a:t>
            </a:r>
            <a:endParaRPr sz="2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title"/>
          </p:nvPr>
        </p:nvSpPr>
        <p:spPr>
          <a:xfrm>
            <a:off x="363975" y="144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2" name="Google Shape;182;p29"/>
          <p:cNvSpPr/>
          <p:nvPr/>
        </p:nvSpPr>
        <p:spPr>
          <a:xfrm>
            <a:off x="6557429" y="1407298"/>
            <a:ext cx="2463729" cy="676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Download and Print this Cheat Sheet</a:t>
            </a:r>
            <a:endParaRPr sz="20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62500" lnSpcReduction="20000"/>
          </a:bodyPr>
          <a:lstStyle/>
          <a:p>
            <a:pPr marL="177800" marR="0" lvl="0" indent="-17938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Explanations of concepts and ideas will be in this font (called Calibri) and in black</a:t>
            </a:r>
            <a:endParaRPr dirty="0"/>
          </a:p>
          <a:p>
            <a:pPr marL="0" marR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7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79387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Examples of code will be in </a:t>
            </a:r>
            <a:r>
              <a:rPr lang="en" sz="2300" b="1" i="0" u="none" strike="noStrike" cap="none" dirty="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Courier New</a:t>
            </a:r>
            <a:r>
              <a:rPr lang="en" sz="2600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font, with </a:t>
            </a:r>
            <a:endParaRPr sz="26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6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7224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○"/>
            </a:pPr>
            <a:r>
              <a:rPr lang="en" sz="2100" b="1" u="none" strike="noStrike" dirty="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Black text </a:t>
            </a:r>
            <a:r>
              <a:rPr lang="en" sz="2100" u="none" strike="noStrik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for Variables and the </a:t>
            </a:r>
            <a:r>
              <a:rPr lang="en" sz="21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Python Core Language</a:t>
            </a:r>
            <a:endParaRPr sz="21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7224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○"/>
            </a:pPr>
            <a:r>
              <a:rPr lang="en" sz="2100" b="1" u="none" strike="noStrike" dirty="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Blue text </a:t>
            </a:r>
            <a:r>
              <a:rPr lang="en" sz="21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for Python Standard Functions</a:t>
            </a:r>
            <a:r>
              <a:rPr lang="en" sz="21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and</a:t>
            </a:r>
            <a:r>
              <a:rPr lang="en" sz="21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Pybr</a:t>
            </a:r>
            <a:r>
              <a:rPr lang="en" sz="21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icks Functions</a:t>
            </a:r>
            <a:endParaRPr dirty="0"/>
          </a:p>
          <a:p>
            <a:pPr marL="520700" lvl="1" indent="-17224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○"/>
            </a:pPr>
            <a:r>
              <a:rPr lang="en" sz="2100" b="1" u="none" strike="noStrike" dirty="0">
                <a:solidFill>
                  <a:srgbClr val="ED1C24"/>
                </a:solidFill>
                <a:latin typeface="Courier New"/>
                <a:ea typeface="Courier New"/>
                <a:cs typeface="Courier New"/>
                <a:sym typeface="Courier New"/>
              </a:rPr>
              <a:t>Red text</a:t>
            </a:r>
            <a:r>
              <a:rPr lang="en" sz="2100" b="1" u="none" strike="noStrik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1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for Strings</a:t>
            </a:r>
            <a:endParaRPr dirty="0"/>
          </a:p>
          <a:p>
            <a:pPr marL="520700" lvl="1" indent="-17224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548235"/>
              </a:buClr>
              <a:buSzPct val="100000"/>
              <a:buFont typeface="Arial"/>
              <a:buChar char="○"/>
            </a:pPr>
            <a:r>
              <a:rPr lang="en" sz="2100" b="1" u="none" strike="noStrike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Green text </a:t>
            </a:r>
            <a:r>
              <a:rPr lang="en" sz="21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for Numbers, Booleans, Comments</a:t>
            </a:r>
            <a:endParaRPr dirty="0"/>
          </a:p>
          <a:p>
            <a:pPr marL="520700" lvl="1" indent="-17224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1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Source code examples will usually be in a light grey box </a:t>
            </a:r>
            <a:r>
              <a:rPr lang="en" sz="2100" u="none" strike="noStrike" dirty="0">
                <a:solidFill>
                  <a:schemeClr val="dk1"/>
                </a:solidFill>
                <a:highlight>
                  <a:srgbClr val="EEEEEE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        </a:t>
            </a:r>
            <a:r>
              <a:rPr lang="en" sz="21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endParaRPr dirty="0"/>
          </a:p>
          <a:p>
            <a:pPr marL="520700" lvl="1" indent="-172243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21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output of running a program will be in white text in a black box</a:t>
            </a:r>
            <a:endParaRPr dirty="0"/>
          </a:p>
          <a:p>
            <a:pPr marL="914400" marR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79387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6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Examples with </a:t>
            </a:r>
            <a:r>
              <a:rPr lang="en" sz="27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r>
              <a:rPr lang="en" sz="26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" sz="2600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means this examples were entered directly into the Python Interpreter</a:t>
            </a:r>
            <a:endParaRPr sz="26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79387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●"/>
            </a:pPr>
            <a:r>
              <a:rPr lang="en" sz="2600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 newline is created by pressing the ENTER  or RETURN key</a:t>
            </a:r>
            <a:endParaRPr sz="26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How to ”read” the slides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and Running the Example Code</a:t>
            </a: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examples in the course assume you have installed Visual Studio Code (VS Code), Python 3, Chrome, and Pybricks installed on your computer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early examples will focus on using VS Code with Python3 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Robot examples will use the Pybricks Code application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examples in the course were created and run on Mac; however a Windows or Linux based system would be very similar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311702" y="1824975"/>
            <a:ext cx="5826452" cy="283824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34 - 23     </a:t>
            </a:r>
            <a:r>
              <a:rPr lang="en" sz="1300" b="1" i="0" u="none" strike="noStrike" cap="none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# A comment about setting the variable x to the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3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# </a:t>
            </a:r>
            <a:r>
              <a:rPr lang="en" sz="1300" b="1" i="0" u="none" strike="noStrike" cap="none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value of 34 </a:t>
            </a:r>
            <a:r>
              <a:rPr lang="en" sz="13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minus</a:t>
            </a:r>
            <a:r>
              <a:rPr lang="en" sz="1300" b="1" i="0" u="none" strike="noStrike" cap="none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 23</a:t>
            </a:r>
            <a:endParaRPr sz="1300" i="0" u="none" strike="noStrike" cap="none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1300" b="1" i="0" u="none" strike="noStrike" cap="none" dirty="0">
                <a:solidFill>
                  <a:srgbClr val="ED1C24"/>
                </a:solidFill>
                <a:latin typeface="Courier New"/>
                <a:ea typeface="Courier New"/>
                <a:cs typeface="Courier New"/>
                <a:sym typeface="Courier New"/>
              </a:rPr>
              <a:t>"Hello"     </a:t>
            </a:r>
            <a:r>
              <a:rPr lang="en" sz="13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A comment about setting the variable y to “Hello”</a:t>
            </a:r>
            <a:endParaRPr sz="1300" i="0" u="none" strike="noStrike" cap="none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 = (x * -5) + 7</a:t>
            </a:r>
            <a:endParaRPr sz="130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(z &lt;= -5 and y == </a:t>
            </a:r>
            <a:r>
              <a:rPr lang="en" sz="1300" b="1" i="0" u="none" strike="noStrike" cap="none" dirty="0">
                <a:solidFill>
                  <a:srgbClr val="ED1C24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 = x + 1</a:t>
            </a:r>
            <a:endParaRPr sz="130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y = y + </a:t>
            </a:r>
            <a:r>
              <a:rPr lang="en" sz="1300" b="1" i="0" u="none" strike="noStrike" cap="none" dirty="0">
                <a:solidFill>
                  <a:srgbClr val="ED1C24"/>
                </a:solidFill>
                <a:latin typeface="Courier New"/>
                <a:ea typeface="Courier New"/>
                <a:cs typeface="Courier New"/>
                <a:sym typeface="Courier New"/>
              </a:rPr>
              <a:t>" World"</a:t>
            </a:r>
            <a:r>
              <a:rPr lang="en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 i="0" u="none" strike="noStrike" cap="none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# Concatenating (combining) two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# strings</a:t>
            </a:r>
            <a:endParaRPr sz="1300" i="0" u="none" strike="noStrike" cap="none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130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sz="130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" sz="13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(z," does not equal ",abs(z))</a:t>
            </a:r>
            <a: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# abs() is a function that </a:t>
            </a:r>
          </a:p>
          <a:p>
            <a:pPr marL="0" lvl="0" indent="0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ts val="1400"/>
              <a:buNone/>
            </a:pPr>
            <a:r>
              <a:rPr lang="en" sz="13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# returns the absolute </a:t>
            </a:r>
            <a:endParaRPr sz="13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  <a:t>                                    </a:t>
            </a:r>
            <a:r>
              <a:rPr lang="en" sz="13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# value of a number</a:t>
            </a:r>
            <a:endParaRPr sz="1300" i="0" u="none" strike="noStrike" cap="none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Code Example (intro1.py)</a:t>
            </a:r>
            <a:endParaRPr/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311700" y="744333"/>
            <a:ext cx="8520600" cy="92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457200" marR="0" lvl="0" indent="-329334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715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Start Visual Studio Code</a:t>
            </a:r>
            <a:endParaRPr sz="1715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293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715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Enter the below program</a:t>
            </a:r>
            <a:endParaRPr sz="1715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marR="0" lvl="1" indent="-31758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" sz="1515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don’t need to enter the comments (everything after the </a:t>
            </a:r>
            <a:r>
              <a:rPr lang="en" sz="1515" dirty="0">
                <a:solidFill>
                  <a:srgbClr val="008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# </a:t>
            </a:r>
            <a:r>
              <a:rPr lang="en" sz="1515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 </a:t>
            </a:r>
            <a:r>
              <a:rPr lang="en" sz="1515" dirty="0">
                <a:solidFill>
                  <a:srgbClr val="008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green</a:t>
            </a:r>
            <a:r>
              <a:rPr lang="en" sz="1515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for the program to work.</a:t>
            </a:r>
            <a:endParaRPr sz="1515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2933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1715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And save it as “</a:t>
            </a:r>
            <a:r>
              <a:rPr lang="en" sz="1715" dirty="0">
                <a:latin typeface="Courier New"/>
                <a:ea typeface="Courier New"/>
                <a:cs typeface="Courier New"/>
                <a:sym typeface="Courier New"/>
              </a:rPr>
              <a:t>intro1.py</a:t>
            </a:r>
            <a:r>
              <a:rPr lang="en" sz="1715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”</a:t>
            </a:r>
            <a:endParaRPr sz="1715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Google Shape;209;p33">
            <a:extLst>
              <a:ext uri="{FF2B5EF4-FFF2-40B4-BE49-F238E27FC236}">
                <a16:creationId xmlns:a16="http://schemas.microsoft.com/office/drawing/2014/main" id="{555C69CC-2D12-7D22-1034-435F2C240AC4}"/>
              </a:ext>
            </a:extLst>
          </p:cNvPr>
          <p:cNvSpPr/>
          <p:nvPr/>
        </p:nvSpPr>
        <p:spPr>
          <a:xfrm>
            <a:off x="6138154" y="1824975"/>
            <a:ext cx="2883004" cy="2838242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% python3 intro1.py</a:t>
            </a:r>
            <a:endParaRPr sz="11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1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sz="11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-48  does not equal  48</a:t>
            </a:r>
            <a:endParaRPr sz="1100" b="1" i="0" u="none" strike="noStrike" cap="non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~ %</a:t>
            </a:r>
            <a:r>
              <a:rPr lang="en" sz="1100" u="none" strike="noStrike" cap="none" dirty="0">
                <a:solidFill>
                  <a:schemeClr val="lt1"/>
                </a:solidFill>
                <a:latin typeface="Courier New" panose="02070309020205020404" pitchFamily="49" charset="0"/>
                <a:ea typeface="Lucida Sans"/>
                <a:cs typeface="Courier New" panose="02070309020205020404" pitchFamily="49" charset="0"/>
                <a:sym typeface="Lucida Sans"/>
              </a:rPr>
              <a:t> </a:t>
            </a:r>
            <a:endParaRPr sz="11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It will help you progress in the STEM program, especially in high school</a:t>
            </a:r>
            <a:endParaRPr sz="1700" dirty="0"/>
          </a:p>
          <a:p>
            <a:pPr marL="177800" marR="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It is a real programming language and used widely in industry, science, and mathematics</a:t>
            </a:r>
            <a:endParaRPr sz="1700" dirty="0"/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It is more flexible than Scratch </a:t>
            </a:r>
            <a:r>
              <a:rPr lang="en" sz="16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(graphical/block programming)</a:t>
            </a:r>
            <a:endParaRPr sz="1700" dirty="0"/>
          </a:p>
          <a:p>
            <a:pPr marL="177800" marR="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Compared to visual programming like Scratch:</a:t>
            </a:r>
            <a:endParaRPr sz="1700" dirty="0"/>
          </a:p>
          <a:p>
            <a:pPr marL="647700" lvl="1" indent="-234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○"/>
            </a:pPr>
            <a:r>
              <a:rPr lang="en" sz="17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It is easier to understand what your code is doing</a:t>
            </a:r>
            <a:endParaRPr sz="1300" dirty="0"/>
          </a:p>
          <a:p>
            <a:pPr marL="647700" lvl="1" indent="-234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○"/>
            </a:pPr>
            <a:r>
              <a:rPr lang="en" sz="17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It is easier to troubleshoot your code and find errors (called ‘debugging’)</a:t>
            </a:r>
            <a:endParaRPr sz="1300" dirty="0"/>
          </a:p>
          <a:p>
            <a:pPr marL="647700" lvl="1" indent="-234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○"/>
            </a:pPr>
            <a:r>
              <a:rPr lang="en" sz="17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It is easier to share your code with others</a:t>
            </a:r>
            <a:endParaRPr sz="1300" dirty="0"/>
          </a:p>
          <a:p>
            <a:pPr marL="647700" lvl="1" indent="-234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○"/>
            </a:pPr>
            <a:r>
              <a:rPr lang="en" sz="17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Code reuse is much easier</a:t>
            </a:r>
            <a:endParaRPr sz="1300" dirty="0"/>
          </a:p>
          <a:p>
            <a:pPr marL="647700" lvl="1" indent="-234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○"/>
            </a:pPr>
            <a:r>
              <a:rPr lang="en" sz="17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Revision (version) control is MUCH easier</a:t>
            </a:r>
            <a:endParaRPr sz="1300" dirty="0"/>
          </a:p>
          <a:p>
            <a:pPr marL="647700" lvl="1" indent="-234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○"/>
            </a:pPr>
            <a:r>
              <a:rPr lang="en" sz="17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There thousands of software libraries you can use that other people have written</a:t>
            </a:r>
            <a:endParaRPr sz="1300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>
            <a:spLocks noGrp="1"/>
          </p:cNvSpPr>
          <p:nvPr>
            <p:ph type="body" idx="1"/>
          </p:nvPr>
        </p:nvSpPr>
        <p:spPr>
          <a:xfrm>
            <a:off x="281375" y="690975"/>
            <a:ext cx="4116600" cy="4024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% python3 -q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print("hello world")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=[1,2,3,4]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2, 3, 4]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[4]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 File "&lt;stdin&gt;", line 1, in &lt;module&gt;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IndexError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list index out of range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[-1]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17" name="Google Shape;217;p34"/>
          <p:cNvSpPr txBox="1">
            <a:spLocks noGrp="1"/>
          </p:cNvSpPr>
          <p:nvPr>
            <p:ph type="body" idx="4294967295"/>
          </p:nvPr>
        </p:nvSpPr>
        <p:spPr>
          <a:xfrm>
            <a:off x="4541025" y="694100"/>
            <a:ext cx="4400100" cy="4024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[-5]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 File "&lt;stdin&gt;", line 1, in &lt;module&gt;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IndexError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 list index out of range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[-4]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[1]='A'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'A', 3, 4]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[3]='B'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[1, 'A', 3, 'B']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 exit()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Code_Examples</a:t>
            </a:r>
            <a:r>
              <a:rPr lang="en" sz="11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18" name="Google Shape;21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" sz="2600"/>
              <a:t>Another Code Example but using the Python Interpreter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150"/>
          </a:p>
        </p:txBody>
      </p:sp>
      <p:cxnSp>
        <p:nvCxnSpPr>
          <p:cNvPr id="220" name="Google Shape;220;p34"/>
          <p:cNvCxnSpPr/>
          <p:nvPr/>
        </p:nvCxnSpPr>
        <p:spPr>
          <a:xfrm rot="10800000">
            <a:off x="8010850" y="1332900"/>
            <a:ext cx="590400" cy="671400"/>
          </a:xfrm>
          <a:prstGeom prst="straightConnector1">
            <a:avLst/>
          </a:prstGeom>
          <a:noFill/>
          <a:ln w="76200" cap="flat" cmpd="sng">
            <a:solidFill>
              <a:srgbClr val="FFD9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34"/>
          <p:cNvSpPr txBox="1"/>
          <p:nvPr/>
        </p:nvSpPr>
        <p:spPr>
          <a:xfrm>
            <a:off x="7481550" y="1994775"/>
            <a:ext cx="1539600" cy="15579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These are the Python interpreter displaying a errors.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3967725" y="3570575"/>
            <a:ext cx="4338957" cy="1030576"/>
          </a:xfrm>
          <a:custGeom>
            <a:avLst/>
            <a:gdLst/>
            <a:ahLst/>
            <a:cxnLst/>
            <a:rect l="l" t="t" r="r" b="b"/>
            <a:pathLst>
              <a:path w="201227" h="48435" extrusionOk="0">
                <a:moveTo>
                  <a:pt x="201227" y="0"/>
                </a:moveTo>
                <a:cubicBezTo>
                  <a:pt x="194104" y="7964"/>
                  <a:pt x="192024" y="43228"/>
                  <a:pt x="158486" y="47785"/>
                </a:cubicBezTo>
                <a:cubicBezTo>
                  <a:pt x="124948" y="52342"/>
                  <a:pt x="26414" y="30751"/>
                  <a:pt x="0" y="27344"/>
                </a:cubicBezTo>
              </a:path>
            </a:pathLst>
          </a:custGeom>
          <a:noFill/>
          <a:ln w="76200" cap="flat" cmpd="sng">
            <a:solidFill>
              <a:srgbClr val="FFD966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23" name="Google Shape;223;p34"/>
          <p:cNvCxnSpPr/>
          <p:nvPr/>
        </p:nvCxnSpPr>
        <p:spPr>
          <a:xfrm rot="10800000">
            <a:off x="3412175" y="4052503"/>
            <a:ext cx="803100" cy="148200"/>
          </a:xfrm>
          <a:prstGeom prst="straightConnector1">
            <a:avLst/>
          </a:prstGeom>
          <a:noFill/>
          <a:ln w="76200" cap="flat" cmpd="sng">
            <a:solidFill>
              <a:srgbClr val="F1C23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177800" marR="0" lvl="0" indent="-18192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Python is case sensitive including variable names, command names, and function names</a:t>
            </a:r>
            <a:endParaRPr sz="18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7700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5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Variable A and variable a are not the same variable</a:t>
            </a:r>
            <a:endParaRPr sz="15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77006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Calibri"/>
              <a:buChar char="○"/>
            </a:pPr>
            <a:r>
              <a:rPr lang="en" sz="15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Function </a:t>
            </a:r>
            <a:r>
              <a:rPr lang="en" sz="1500" dirty="0" err="1">
                <a:latin typeface="Courier New"/>
                <a:ea typeface="Courier New"/>
                <a:cs typeface="Courier New"/>
                <a:sym typeface="Courier New"/>
              </a:rPr>
              <a:t>DriveForward</a:t>
            </a: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5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is not the same as function </a:t>
            </a:r>
            <a:r>
              <a:rPr lang="en" sz="1500" dirty="0" err="1">
                <a:latin typeface="Courier New"/>
                <a:ea typeface="Courier New"/>
                <a:cs typeface="Courier New"/>
                <a:sym typeface="Courier New"/>
              </a:rPr>
              <a:t>driveforward</a:t>
            </a: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81927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Function names and variables cannot start with a number</a:t>
            </a:r>
            <a:endParaRPr sz="18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6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They can contain letters, numbers, and underscores.</a:t>
            </a:r>
            <a:endParaRPr sz="16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marR="0" lvl="0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marR="0" lvl="0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  Bob  _bob  _2_bob_  bob_2  </a:t>
            </a:r>
            <a:r>
              <a:rPr lang="en" sz="18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8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8192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" sz="1800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Python starts counting at position 0 for Lists and most other data types not 1</a:t>
            </a:r>
            <a:endParaRPr sz="1800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8192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Whitespace (spaces &amp; tabs) is meaningful in Python: especially indentation and placement of newlines</a:t>
            </a:r>
            <a:endParaRPr sz="18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7700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5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Use a newline (by pressing ENTER or RE</a:t>
            </a:r>
            <a:r>
              <a:rPr lang="en" sz="15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TURN) </a:t>
            </a:r>
            <a:r>
              <a:rPr lang="en" sz="15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to end a line of code</a:t>
            </a:r>
            <a:endParaRPr sz="15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7700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5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Use \ at the end of the line to continue code onto next line </a:t>
            </a:r>
            <a:endParaRPr sz="15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29" name="Google Shape;22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Python Language “Rules” 1/2 (abbreviated)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marR="0" lvl="0" indent="-146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Colons start a new block of code in many language constructs (e.g., </a:t>
            </a:r>
            <a:r>
              <a:rPr lang="en" sz="17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7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7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7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7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</a:t>
            </a:r>
            <a:endParaRPr sz="17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177800" marR="0" lvl="0" indent="-1460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basic printing command is </a:t>
            </a:r>
            <a:r>
              <a:rPr lang="en" sz="17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endParaRPr sz="17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marR="0" lvl="0" indent="-1778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4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4605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There are some reserved words:</a:t>
            </a:r>
            <a:endParaRPr sz="17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0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7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and, assert, async, await</a:t>
            </a:r>
            <a:r>
              <a:rPr lang="en" sz="1700" u="none" strike="noStrike" cap="none" dirty="0">
                <a:solidFill>
                  <a:schemeClr val="accen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 </a:t>
            </a:r>
            <a:r>
              <a:rPr lang="en" sz="17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break, class, continue, def, del, </a:t>
            </a:r>
            <a:r>
              <a:rPr lang="en" sz="1700" b="1" i="0" u="none" strike="noStrike" cap="none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700" b="1" i="0" u="none" strike="noStrike" cap="none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, else, except, exec, False, finally, for, from, global, if, import, in, is, lambda, None, not, or, pass, print, raise, return, True, try, while</a:t>
            </a:r>
            <a:endParaRPr sz="17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36" name="Google Shape;23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"/>
              <a:t>Python Language “Rules” 2/2 (abbreviated)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>
            <a:spLocks noGrp="1"/>
          </p:cNvSpPr>
          <p:nvPr>
            <p:ph type="body" idx="1"/>
          </p:nvPr>
        </p:nvSpPr>
        <p:spPr>
          <a:xfrm>
            <a:off x="311700" y="798989"/>
            <a:ext cx="8520600" cy="3864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177800" marR="0" lvl="0" indent="-16048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“official” python way to separate words in Variable and Function names is to use the underscore (_) </a:t>
            </a:r>
            <a:endParaRPr sz="1200" dirty="0"/>
          </a:p>
          <a:p>
            <a:pPr marL="520700" lvl="1" indent="-16810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Examples:</a:t>
            </a:r>
            <a:endParaRPr sz="1100" dirty="0"/>
          </a:p>
          <a:p>
            <a:pPr marL="863600" lvl="2" indent="-165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 b="1" u="none" strike="noStrik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Num_Of_Iterations</a:t>
            </a:r>
            <a:endParaRPr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863600" lvl="2" indent="-165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 b="1" u="none" strike="noStrik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Forward_Velocity</a:t>
            </a:r>
            <a:endParaRPr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863600" lvl="2" indent="-165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 b="1" u="none" strike="noStrik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Drive_Robot_Forward</a:t>
            </a:r>
            <a:r>
              <a:rPr lang="en" b="1" u="none" strike="noStrik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7346"/>
              <a:buFont typeface="Arial"/>
              <a:buNone/>
            </a:pPr>
            <a:endParaRPr sz="14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6048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Alternatively, many other programming languages like C, C++, and Java use CamelCase for variable and function names</a:t>
            </a:r>
            <a:endParaRPr sz="1200" dirty="0"/>
          </a:p>
          <a:p>
            <a:pPr marL="520700" lvl="1" indent="-16810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First letter of each word is Capitalized. </a:t>
            </a:r>
            <a:endParaRPr sz="1100" dirty="0"/>
          </a:p>
          <a:p>
            <a:pPr marL="863600" lvl="2" indent="-16810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Variant: Some programmers make the first word all lowercase, but rest of the words have first character capitalized</a:t>
            </a:r>
            <a:endParaRPr sz="1100" dirty="0"/>
          </a:p>
          <a:p>
            <a:pPr marL="520700" lvl="1" indent="-16810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Examples:</a:t>
            </a:r>
            <a:endParaRPr sz="1100" dirty="0"/>
          </a:p>
          <a:p>
            <a:pPr marL="863600" lvl="2" indent="-165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 b="1" u="none" strike="noStrik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numOfIterations</a:t>
            </a:r>
            <a:endParaRPr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863600" lvl="2" indent="-165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 b="1" u="none" strike="noStrik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ForwardVelocity</a:t>
            </a:r>
            <a:endParaRPr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863600" lvl="2" indent="-1655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■"/>
            </a:pPr>
            <a:r>
              <a:rPr lang="en" b="1" u="none" strike="noStrik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DriveRobotForward</a:t>
            </a:r>
            <a:r>
              <a:rPr lang="en" b="1" u="none" strike="noStrik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4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6048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4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Either way works. Just pick one</a:t>
            </a:r>
            <a:r>
              <a:rPr lang="en" sz="1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the team and be consistent!</a:t>
            </a:r>
            <a:endParaRPr sz="14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marR="0" lvl="1" indent="-17318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 will use CamelCase because 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 grew up using programming in the C </a:t>
            </a:r>
            <a:r>
              <a:rPr lang="en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programming </a:t>
            </a:r>
            <a:r>
              <a:rPr lang="en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language</a:t>
            </a:r>
            <a:endParaRPr sz="9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43" name="Google Shape;24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7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Camels and Underscores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7500" lnSpcReduction="20000"/>
          </a:bodyPr>
          <a:lstStyle/>
          <a:p>
            <a:pPr marL="177800" marR="0" lvl="0" indent="-1641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Python uses consistent indentation to identify blocks of code</a:t>
            </a:r>
            <a:endParaRPr dirty="0"/>
          </a:p>
          <a:p>
            <a:pPr marL="520700" lvl="1" indent="-17335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Languages like C/C++/C#, JavaScript, and Java use { } instead</a:t>
            </a:r>
            <a:endParaRPr dirty="0"/>
          </a:p>
          <a:p>
            <a:pPr marL="3429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6414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first line with less indentation is outside of the block</a:t>
            </a:r>
            <a:r>
              <a:rPr lang="en" sz="21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(see For, If, While examples)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6414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first line with more indentation starts a nested block </a:t>
            </a:r>
            <a:r>
              <a:rPr lang="en" sz="21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(see For, If, While examples)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6414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Tabs or Spaces can be used. Space are more reliable (3-4 spaces are normal)</a:t>
            </a: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7335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Lego Spike Prime converts tabs to spaces (usually 5) – </a:t>
            </a:r>
            <a:r>
              <a:rPr lang="en" sz="1800" u="none" strike="noStrik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sorta</a:t>
            </a:r>
            <a:r>
              <a:rPr lang="en" sz="18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but treats them as tab when backspacing/deleting them. Odd behavior.</a:t>
            </a:r>
            <a:endParaRPr sz="18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7335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Pybricks seems to handle them c</a:t>
            </a:r>
            <a:r>
              <a:rPr lang="en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orrectly</a:t>
            </a:r>
            <a:endParaRPr sz="18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7335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800" u="sng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Just don’t use tabs</a:t>
            </a:r>
            <a:endParaRPr sz="18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50" name="Google Shape;250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Identifying Blocks of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23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177800" marR="0" lvl="0" indent="-17208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12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 u="none" strike="noStrike" cap="none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: Produces text output on the console.</a:t>
            </a:r>
            <a:endParaRPr sz="1200" u="none" strike="noStrike" cap="none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78911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" sz="11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Syntax:</a:t>
            </a:r>
            <a:endParaRPr sz="11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</a:t>
            </a:r>
            <a:r>
              <a:rPr lang="en" sz="1100" b="1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”)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 b="1" i="0" u="none" strike="noStrike" cap="none" dirty="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Item1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Item2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...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ItemN</a:t>
            </a:r>
            <a:r>
              <a:rPr lang="en" sz="1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)</a:t>
            </a:r>
            <a:endParaRPr sz="1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7208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Prints the given text message or expression value on the screen, and moves the cursor down to the next line.</a:t>
            </a:r>
            <a:endParaRPr sz="12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7208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The </a:t>
            </a:r>
            <a:r>
              <a:rPr lang="en" sz="12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function is the major tool in Python and Lego Spike Prime in helping to debug your code!</a:t>
            </a:r>
            <a:endParaRPr sz="12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72085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2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Adding an </a:t>
            </a:r>
            <a:r>
              <a:rPr lang="en" sz="12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200" b="1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=‘characters’ </a:t>
            </a:r>
            <a:r>
              <a:rPr lang="en" sz="12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to the </a:t>
            </a:r>
            <a:r>
              <a:rPr lang="en" sz="12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command can be used to prevent printing a newline. Basically, if you do </a:t>
            </a:r>
            <a:r>
              <a:rPr lang="en" sz="12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" sz="1200" b="1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=‘ ’</a:t>
            </a:r>
            <a:r>
              <a:rPr lang="en" sz="12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it will print a space instead of moving to next line (see </a:t>
            </a:r>
            <a:r>
              <a:rPr lang="en" sz="12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command examples).</a:t>
            </a:r>
            <a:endParaRPr sz="12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57" name="Google Shape;257;p39"/>
          <p:cNvSpPr/>
          <p:nvPr/>
        </p:nvSpPr>
        <p:spPr>
          <a:xfrm>
            <a:off x="921780" y="3174120"/>
            <a:ext cx="7179600" cy="89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name=</a:t>
            </a:r>
            <a:r>
              <a:rPr lang="en" sz="1400" b="1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"John Smith"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age=</a:t>
            </a:r>
            <a:r>
              <a:rPr lang="en" sz="1400" b="1" i="0" u="none" strike="noStrike" cap="non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 b="1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"The Patient's name and age is "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,name,</a:t>
            </a:r>
            <a:r>
              <a:rPr lang="en" sz="1400" b="1" i="0" u="none" strike="noStrike" cap="non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,age)</a:t>
            </a: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39"/>
          <p:cNvSpPr/>
          <p:nvPr/>
        </p:nvSpPr>
        <p:spPr>
          <a:xfrm>
            <a:off x="921780" y="4130730"/>
            <a:ext cx="7179600" cy="6849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 ~ % python3 print.py</a:t>
            </a:r>
            <a:endParaRPr sz="14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The Patient's name and age is  John Smith, 42</a:t>
            </a:r>
            <a:endParaRPr sz="14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 ~ % </a:t>
            </a:r>
            <a:endParaRPr sz="1400" b="1" i="0" u="none" strike="noStrike" cap="non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 New"/>
              <a:buNone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Function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58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Comments are used to document what your code is intended to do</a:t>
            </a:r>
            <a:endParaRPr sz="19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587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It is a reminder to you and a tool to help others learn! </a:t>
            </a:r>
            <a:endParaRPr sz="19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587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Start comments with #</a:t>
            </a:r>
            <a:r>
              <a:rPr lang="en" sz="1900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</a:t>
            </a:r>
            <a:r>
              <a:rPr lang="en" sz="1900" u="none" strike="noStrike" cap="none" dirty="0">
                <a:solidFill>
                  <a:schemeClr val="accent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" sz="19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rest of the line is ignored after the #</a:t>
            </a:r>
            <a:endParaRPr sz="19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647700" lvl="1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○"/>
            </a:pPr>
            <a:r>
              <a:rPr lang="en" sz="19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If you want to disable a command, it is best to put the # as the first character of the line.</a:t>
            </a:r>
            <a:endParaRPr sz="19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5875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9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Multiline comments start and end with  </a:t>
            </a:r>
            <a:r>
              <a:rPr lang="en" sz="19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’’’</a:t>
            </a:r>
            <a:endParaRPr sz="19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’’’</a:t>
            </a:r>
            <a:endParaRPr sz="13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a multiline comment </a:t>
            </a:r>
            <a:endParaRPr sz="13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about comments</a:t>
            </a:r>
            <a:endParaRPr sz="13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’’’</a:t>
            </a:r>
            <a:endParaRPr sz="13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925655" y="4369550"/>
            <a:ext cx="7546800" cy="585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7500" tIns="33750" rIns="67500" bIns="3375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lang="en" sz="1600" dirty="0">
                <a:solidFill>
                  <a:schemeClr val="dk1"/>
                </a:solidFill>
              </a:rPr>
              <a:t>M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icro Python (what is used on the Robots) the </a:t>
            </a:r>
            <a:r>
              <a:rPr lang="en" sz="1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’’’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must be at the </a:t>
            </a:r>
            <a:r>
              <a:rPr lang="en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lang="en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indent level as the block code you are commenting out!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0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74" name="Google Shape;274;p41"/>
          <p:cNvSpPr/>
          <p:nvPr/>
        </p:nvSpPr>
        <p:spPr>
          <a:xfrm>
            <a:off x="146550" y="1472325"/>
            <a:ext cx="8874600" cy="1512300"/>
          </a:xfrm>
          <a:prstGeom prst="roundRect">
            <a:avLst>
              <a:gd name="adj" fmla="val 16667"/>
            </a:avLst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75" name="Google Shape;275;p41"/>
          <p:cNvSpPr txBox="1">
            <a:spLocks noGrp="1"/>
          </p:cNvSpPr>
          <p:nvPr>
            <p:ph type="title" idx="4294967295"/>
          </p:nvPr>
        </p:nvSpPr>
        <p:spPr>
          <a:xfrm>
            <a:off x="350875" y="1479775"/>
            <a:ext cx="85206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11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Data Types &amp; Variables</a:t>
            </a:r>
            <a:endParaRPr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b="1" i="1">
                <a:solidFill>
                  <a:schemeClr val="lt1"/>
                </a:solidFill>
              </a:rPr>
            </a:br>
            <a:r>
              <a:rPr lang="en" b="1" i="1">
                <a:solidFill>
                  <a:schemeClr val="lt1"/>
                </a:solidFill>
              </a:rPr>
              <a:t>Storing your data</a:t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177800" marR="0" lvl="0" indent="-196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" sz="2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 variable is mechanism to store data in a program</a:t>
            </a:r>
            <a:endParaRPr sz="2500" dirty="0"/>
          </a:p>
          <a:p>
            <a:pPr marL="177800" marR="0" lvl="0" indent="-196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" sz="2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Each variable has a data type</a:t>
            </a:r>
            <a:endParaRPr sz="25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96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First assignment to a variable creates it</a:t>
            </a:r>
            <a:endParaRPr sz="25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96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" sz="2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Variables are assigned names so that they can be used</a:t>
            </a:r>
            <a:endParaRPr sz="2500" dirty="0"/>
          </a:p>
          <a:p>
            <a:pPr marL="177800" marR="0" lvl="0" indent="-196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" sz="2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 Python, the names are case sensitive which means </a:t>
            </a:r>
            <a:r>
              <a:rPr lang="en" sz="2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MyVariable</a:t>
            </a:r>
            <a:r>
              <a:rPr lang="en" sz="2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and </a:t>
            </a:r>
            <a:r>
              <a:rPr lang="en" sz="25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myvariable</a:t>
            </a:r>
            <a:r>
              <a:rPr lang="en" sz="2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are different variable names</a:t>
            </a:r>
            <a:endParaRPr sz="2500" dirty="0"/>
          </a:p>
          <a:p>
            <a:pPr marL="177800" marR="0" lvl="0" indent="-1968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en" sz="27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 all data types can be changed once created</a:t>
            </a:r>
            <a:endParaRPr sz="2400" dirty="0"/>
          </a:p>
          <a:p>
            <a:pPr marL="1778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lang="en" sz="2750"/>
              <a:t>What is a Variable?</a:t>
            </a:r>
            <a:endParaRPr sz="27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810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Integers </a:t>
            </a:r>
            <a:endParaRPr sz="24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1" indent="-3619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548235"/>
              </a:buClr>
              <a:buSzPts val="2100"/>
              <a:buFont typeface="Courier New"/>
              <a:buChar char="○"/>
            </a:pPr>
            <a:r>
              <a:rPr lang="en" sz="2100" b="1" u="none" strike="noStrike" dirty="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100" b="1" u="none" strike="noStrike" dirty="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00" b="1" u="none" strike="noStrike" dirty="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 -5</a:t>
            </a:r>
            <a:r>
              <a:rPr lang="en" sz="2100" b="1" u="none" strike="noStrike" dirty="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00" b="1" u="none" strike="noStrike" dirty="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 2000</a:t>
            </a:r>
            <a:r>
              <a:rPr lang="en" sz="2100" b="1" u="none" strike="noStrike" dirty="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00" b="1" u="none" strike="noStrike" dirty="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 5837293</a:t>
            </a:r>
            <a:r>
              <a:rPr lang="en" sz="2100" b="1" u="none" strike="noStrike" dirty="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00" b="1" u="none" strike="noStrike" dirty="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 -768</a:t>
            </a:r>
            <a:endParaRPr sz="2100" u="none" strike="noStrik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Floats (also c</a:t>
            </a:r>
            <a:r>
              <a:rPr lang="en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alled Floating Point numbers or Decimal numbers)</a:t>
            </a:r>
            <a:endParaRPr sz="24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1" indent="-3619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548235"/>
              </a:buClr>
              <a:buSzPts val="2100"/>
              <a:buFont typeface="Courier New"/>
              <a:buChar char="○"/>
            </a:pPr>
            <a:r>
              <a:rPr lang="en" sz="2100" b="1" u="none" strike="noStrike" dirty="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lang="en" sz="2100" b="1" u="none" strike="noStrike" dirty="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00" b="1" u="none" strike="noStrike" dirty="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 3.14</a:t>
            </a:r>
            <a:r>
              <a:rPr lang="en" sz="2100" b="1" u="none" strike="noStrike" dirty="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00" b="1" u="none" strike="noStrike" dirty="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 -94.2383</a:t>
            </a:r>
            <a:endParaRPr sz="2100" u="none" strike="noStrik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Strings</a:t>
            </a:r>
            <a:endParaRPr sz="24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1" indent="-3619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Arial"/>
              <a:buChar char="○"/>
            </a:pPr>
            <a:r>
              <a:rPr lang="en" sz="2100" u="none" strike="noStrik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" sz="2100" b="1" u="none" strike="noStrike" dirty="0">
                <a:solidFill>
                  <a:srgbClr val="ED1C24"/>
                </a:solidFill>
                <a:latin typeface="Courier New"/>
                <a:ea typeface="Courier New"/>
                <a:cs typeface="Courier New"/>
                <a:sym typeface="Courier New"/>
              </a:rPr>
              <a:t>“cat” </a:t>
            </a:r>
            <a:r>
              <a:rPr lang="en" sz="2100" u="none" strike="noStrike" dirty="0">
                <a:solidFill>
                  <a:srgbClr val="ED1C24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" sz="2100" b="1" u="none" strike="noStrike" dirty="0">
                <a:solidFill>
                  <a:srgbClr val="ED1C24"/>
                </a:solidFill>
                <a:latin typeface="Courier New"/>
                <a:ea typeface="Courier New"/>
                <a:cs typeface="Courier New"/>
                <a:sym typeface="Courier New"/>
              </a:rPr>
              <a:t>“my house is red”</a:t>
            </a:r>
            <a:endParaRPr sz="2100" u="none" strike="noStrike" dirty="0">
              <a:solidFill>
                <a:srgbClr val="ED1C2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 sz="24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Boolean</a:t>
            </a:r>
            <a:endParaRPr sz="24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1" indent="-3619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548235"/>
              </a:buClr>
              <a:buSzPts val="2100"/>
              <a:buFont typeface="Arial"/>
              <a:buChar char="○"/>
            </a:pPr>
            <a:r>
              <a:rPr lang="en" sz="2100" b="1" u="none" strike="noStrike" dirty="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100" u="none" strike="noStrik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100" b="1" u="none" strike="noStrike" dirty="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100" u="none" strike="noStrike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88" name="Google Shape;28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3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Example Data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75"/>
              <a:buNone/>
            </a:pPr>
            <a:r>
              <a:rPr lang="en" sz="2674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These slides are heavily derived from multiple sources including presentations and documentation from:</a:t>
            </a:r>
            <a:endParaRPr sz="2374" dirty="0"/>
          </a:p>
          <a:p>
            <a:pPr marL="520700" lvl="1" indent="-19421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59"/>
              <a:buChar char="○"/>
            </a:pPr>
            <a:r>
              <a:rPr lang="en" sz="2058" u="none" strike="noStrike" dirty="0">
                <a:solidFill>
                  <a:schemeClr val="dk1"/>
                </a:solidFill>
              </a:rPr>
              <a:t>UMBC’s python course</a:t>
            </a:r>
            <a:endParaRPr sz="2058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9421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59"/>
              <a:buChar char="○"/>
            </a:pPr>
            <a:r>
              <a:rPr lang="en" sz="2058" u="none" strike="noStrike" dirty="0" err="1">
                <a:solidFill>
                  <a:schemeClr val="dk1"/>
                </a:solidFill>
              </a:rPr>
              <a:t>Forschungszentrum</a:t>
            </a:r>
            <a:r>
              <a:rPr lang="en" sz="2058" u="none" strike="noStrike" dirty="0">
                <a:solidFill>
                  <a:schemeClr val="dk1"/>
                </a:solidFill>
              </a:rPr>
              <a:t> </a:t>
            </a:r>
            <a:r>
              <a:rPr lang="en" sz="2058" u="none" strike="noStrike" dirty="0" err="1">
                <a:solidFill>
                  <a:schemeClr val="dk1"/>
                </a:solidFill>
              </a:rPr>
              <a:t>Jülich</a:t>
            </a:r>
            <a:r>
              <a:rPr lang="en" sz="2058" u="none" strike="noStrike" dirty="0">
                <a:solidFill>
                  <a:schemeClr val="dk1"/>
                </a:solidFill>
              </a:rPr>
              <a:t> </a:t>
            </a:r>
            <a:endParaRPr sz="2058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9421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59"/>
              <a:buChar char="○"/>
            </a:pPr>
            <a:r>
              <a:rPr lang="en" sz="2058" u="none" strike="noStrike" dirty="0">
                <a:solidFill>
                  <a:schemeClr val="dk1"/>
                </a:solidFill>
              </a:rPr>
              <a:t>Marty Stepp</a:t>
            </a:r>
            <a:endParaRPr sz="2058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9421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59"/>
              <a:buChar char="○"/>
            </a:pPr>
            <a:r>
              <a:rPr lang="en" sz="2058" u="none" strike="noStrike" dirty="0">
                <a:solidFill>
                  <a:schemeClr val="dk1"/>
                </a:solidFill>
              </a:rPr>
              <a:t>Moshe Goldstein</a:t>
            </a:r>
            <a:endParaRPr sz="2058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9421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59"/>
              <a:buChar char="○"/>
            </a:pPr>
            <a:r>
              <a:rPr lang="en" sz="2058" u="none" strike="noStrike" dirty="0">
                <a:solidFill>
                  <a:schemeClr val="dk1"/>
                </a:solidFill>
              </a:rPr>
              <a:t>Tao Yang at UCSB</a:t>
            </a:r>
            <a:endParaRPr sz="2058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9421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59"/>
              <a:buChar char="○"/>
            </a:pPr>
            <a:r>
              <a:rPr lang="en" sz="2058" u="none" strike="noStrike" dirty="0">
                <a:solidFill>
                  <a:schemeClr val="dk1"/>
                </a:solidFill>
              </a:rPr>
              <a:t>Bernard Chen, University of Central Arkansas</a:t>
            </a:r>
            <a:endParaRPr sz="2058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9421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59"/>
              <a:buChar char="○"/>
            </a:pPr>
            <a:r>
              <a:rPr lang="en" sz="2058" u="none" strike="noStrike" dirty="0">
                <a:solidFill>
                  <a:schemeClr val="dk1"/>
                </a:solidFill>
              </a:rPr>
              <a:t>Lego Spike™ documentation</a:t>
            </a:r>
            <a:endParaRPr sz="2058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9421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59"/>
              <a:buChar char="○"/>
            </a:pPr>
            <a:r>
              <a:rPr lang="en" sz="2058" u="none" strike="noStrike" dirty="0" err="1">
                <a:solidFill>
                  <a:schemeClr val="dk1"/>
                </a:solidFill>
              </a:rPr>
              <a:t>python.org</a:t>
            </a:r>
            <a:r>
              <a:rPr lang="en" sz="2058" u="none" strike="noStrike" dirty="0">
                <a:solidFill>
                  <a:schemeClr val="dk1"/>
                </a:solidFill>
              </a:rPr>
              <a:t> official documentation </a:t>
            </a:r>
            <a:endParaRPr sz="2058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9421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59"/>
              <a:buChar char="○"/>
            </a:pPr>
            <a:r>
              <a:rPr lang="en" sz="2058" u="none" strike="noStrike" dirty="0" err="1">
                <a:solidFill>
                  <a:schemeClr val="dk1"/>
                </a:solidFill>
              </a:rPr>
              <a:t>pybricks.com</a:t>
            </a:r>
            <a:r>
              <a:rPr lang="en" sz="2058" u="none" strike="noStrike" dirty="0">
                <a:solidFill>
                  <a:schemeClr val="dk1"/>
                </a:solidFill>
              </a:rPr>
              <a:t> – the official site for Pybricks</a:t>
            </a:r>
            <a:endParaRPr sz="1783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Sources for Slides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9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single equal sign (=) is used to assign a value to variable</a:t>
            </a:r>
            <a:endParaRPr sz="2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lvl="0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double equal sign (==) is used to compare two values (see </a:t>
            </a:r>
            <a:r>
              <a:rPr lang="en" sz="2200" b="1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2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statements in the program flow section)</a:t>
            </a:r>
            <a:endParaRPr sz="2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lvl="0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plus sign (+) when used with strings is used for concatenation (combining strings together)</a:t>
            </a:r>
            <a:endParaRPr sz="2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lvl="0" indent="-3683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Data type of a variable is determined the first time you assign data to the variable</a:t>
            </a:r>
            <a:endParaRPr sz="2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95" name="Google Shape;29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Miscellaneous Variable Facts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>
            <a:spLocks noGrp="1"/>
          </p:cNvSpPr>
          <p:nvPr>
            <p:ph type="body" idx="1"/>
          </p:nvPr>
        </p:nvSpPr>
        <p:spPr>
          <a:xfrm>
            <a:off x="311700" y="814725"/>
            <a:ext cx="8520600" cy="3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" sz="1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Dynamic typing: Python determines the data types of </a:t>
            </a:r>
            <a:r>
              <a:rPr lang="en" sz="1500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variables</a:t>
            </a:r>
            <a:r>
              <a:rPr lang="en" sz="1500" u="none" strike="noStrike" cap="none" dirty="0">
                <a:solidFill>
                  <a:schemeClr val="accent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" sz="1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 a program automatically</a:t>
            </a:r>
            <a:endParaRPr sz="15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" sz="1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Strong typing: But Python’s not casual about types, it enforces the types </a:t>
            </a:r>
            <a:r>
              <a:rPr lang="en" sz="15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of variables</a:t>
            </a:r>
            <a:endParaRPr sz="15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marR="0" lvl="1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This means</a:t>
            </a:r>
            <a:r>
              <a:rPr lang="en" sz="1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" sz="15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can’t mix types unless you convert them to a common type</a:t>
            </a:r>
            <a:endParaRPr sz="15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marR="0" lvl="1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" sz="15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For example, y</a:t>
            </a:r>
            <a:r>
              <a:rPr lang="en" sz="1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ou can’t just append an integer to a string, </a:t>
            </a:r>
            <a:r>
              <a:rPr lang="en" sz="15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it</a:t>
            </a:r>
            <a:r>
              <a:rPr lang="en" sz="1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must first be converted</a:t>
            </a:r>
            <a:r>
              <a:rPr lang="en" sz="15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" sz="1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to a string </a:t>
            </a:r>
            <a:r>
              <a:rPr lang="en" sz="15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using the </a:t>
            </a:r>
            <a:r>
              <a:rPr lang="en" sz="1500" b="1" dirty="0">
                <a:latin typeface="Courier New"/>
                <a:ea typeface="Courier New"/>
                <a:cs typeface="Courier New"/>
                <a:sym typeface="Courier New"/>
              </a:rPr>
              <a:t>str()</a:t>
            </a:r>
            <a:r>
              <a:rPr lang="en" sz="15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function</a:t>
            </a:r>
            <a:endParaRPr sz="15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77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03" name="Google Shape;303;p45"/>
          <p:cNvSpPr/>
          <p:nvPr/>
        </p:nvSpPr>
        <p:spPr>
          <a:xfrm>
            <a:off x="926175" y="2333725"/>
            <a:ext cx="5573400" cy="2329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"the answer is "    # x bound to a string</a:t>
            </a:r>
            <a:endParaRPr sz="1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23                  # y bound to an integer</a:t>
            </a:r>
            <a:endParaRPr sz="1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print(x + y)            # Python will complain!</a:t>
            </a:r>
            <a:endParaRPr sz="1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Traceback (most recent call last):</a:t>
            </a:r>
            <a:endParaRPr sz="1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File "&lt;python-input-38&gt;", line 1, in &lt;module&gt;</a:t>
            </a:r>
            <a:endParaRPr sz="1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print(x + y)            # Python will complain!</a:t>
            </a:r>
            <a:endParaRPr sz="1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~~^~~</a:t>
            </a:r>
            <a:endParaRPr sz="1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TypeError: can only concatenate str (not "int") to str</a:t>
            </a:r>
            <a:endParaRPr sz="1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sz="1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sz="1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"the answer is "    # x bound to a string</a:t>
            </a:r>
            <a:endParaRPr sz="1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23                  # y bound to an integer</a:t>
            </a:r>
            <a:endParaRPr sz="1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print(x + str(y))       # this is ok, y is converted to a string</a:t>
            </a:r>
            <a:endParaRPr sz="1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the answer is 23</a:t>
            </a:r>
            <a:endParaRPr sz="1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endParaRPr sz="1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5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/>
              <a:t>Data Typing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6" name="Google Shape;306;p45"/>
          <p:cNvCxnSpPr/>
          <p:nvPr/>
        </p:nvCxnSpPr>
        <p:spPr>
          <a:xfrm flipH="1">
            <a:off x="4852550" y="2887925"/>
            <a:ext cx="2266200" cy="130500"/>
          </a:xfrm>
          <a:prstGeom prst="straightConnector1">
            <a:avLst/>
          </a:prstGeom>
          <a:noFill/>
          <a:ln w="76200" cap="flat" cmpd="sng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" name="Google Shape;307;p45"/>
          <p:cNvSpPr txBox="1"/>
          <p:nvPr/>
        </p:nvSpPr>
        <p:spPr>
          <a:xfrm>
            <a:off x="6889600" y="2174225"/>
            <a:ext cx="1539600" cy="15579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This is the Python interpreter displaying an error.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177800" marR="0" lvl="0" indent="-184304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2"/>
              <a:buFont typeface="Arial"/>
              <a:buChar char="●"/>
            </a:pPr>
            <a:r>
              <a:rPr lang="en" sz="2102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Variables created in a function are local to the function</a:t>
            </a:r>
            <a:endParaRPr sz="2102" dirty="0"/>
          </a:p>
          <a:p>
            <a:pPr marL="520700" lvl="1" indent="-203513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5"/>
              <a:buFont typeface="Arial"/>
              <a:buChar char="○"/>
            </a:pPr>
            <a:r>
              <a:rPr lang="en" sz="2004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This means they do not exist outside the function</a:t>
            </a:r>
            <a:endParaRPr sz="2102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84304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2"/>
              <a:buFont typeface="Arial"/>
              <a:buChar char="●"/>
            </a:pPr>
            <a:r>
              <a:rPr lang="en" sz="2102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Variables created outside of a function are global (e.g., available to the whole program)</a:t>
            </a:r>
            <a:endParaRPr sz="2102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84304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2"/>
              <a:buFont typeface="Arial"/>
              <a:buChar char="●"/>
            </a:pPr>
            <a:r>
              <a:rPr lang="en" sz="2102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Normally, i</a:t>
            </a:r>
            <a:r>
              <a:rPr lang="en" sz="2102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 you change a global variable in a function, the change does not leave the functio</a:t>
            </a:r>
            <a:r>
              <a:rPr lang="en" sz="2102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</a:t>
            </a:r>
            <a:endParaRPr sz="2102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84304" algn="l" rtl="0">
              <a:lnSpc>
                <a:spcPct val="10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2"/>
              <a:buFont typeface="Arial"/>
              <a:buChar char="●"/>
            </a:pPr>
            <a:r>
              <a:rPr lang="en" sz="2102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If you want to use or change a global variable in a function use the </a:t>
            </a:r>
            <a:r>
              <a:rPr lang="en" sz="2102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" sz="2102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keyword in front the variable name when you assign a new value to it.</a:t>
            </a:r>
            <a:endParaRPr sz="2102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57634" algn="l" rtl="0">
              <a:lnSpc>
                <a:spcPct val="105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682"/>
              <a:buFont typeface="Arial"/>
              <a:buChar char="●"/>
            </a:pPr>
            <a:r>
              <a:rPr lang="en" sz="2102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Some good examples are at: </a:t>
            </a:r>
            <a:r>
              <a:rPr lang="en" sz="1939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https://www.w3schools.com/python/</a:t>
            </a:r>
            <a:r>
              <a:rPr lang="en" sz="1939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python_variables_global.asp</a:t>
            </a:r>
            <a:endParaRPr sz="582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13" name="Google Shape;313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6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/>
              <a:t>Global vs. Local Variables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vs. Global Variable Example</a:t>
            </a:r>
            <a:endParaRPr/>
          </a:p>
        </p:txBody>
      </p:sp>
      <p:sp>
        <p:nvSpPr>
          <p:cNvPr id="320" name="Google Shape;320;p47"/>
          <p:cNvSpPr txBox="1">
            <a:spLocks noGrp="1"/>
          </p:cNvSpPr>
          <p:nvPr>
            <p:ph type="body" idx="1"/>
          </p:nvPr>
        </p:nvSpPr>
        <p:spPr>
          <a:xfrm>
            <a:off x="179925" y="745175"/>
            <a:ext cx="4720500" cy="42576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 err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ExampleGlobal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 b="1" dirty="0" err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i'm</a:t>
            </a:r>
            <a:r>
              <a:rPr lang="en" sz="10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global"</a:t>
            </a:r>
            <a:endParaRPr sz="1000" b="1" dirty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LocalVariableTest1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 dirty="0" err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ExampleLocal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 b="1" dirty="0" err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i'm</a:t>
            </a:r>
            <a:r>
              <a:rPr lang="en" sz="10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local"</a:t>
            </a:r>
            <a:endParaRPr sz="1000" b="1" dirty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 dirty="0" err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ExampleGlobal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 b="1" dirty="0" err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i'm</a:t>
            </a:r>
            <a:r>
              <a:rPr lang="en" sz="10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now local too"</a:t>
            </a: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"--- LocalVariableTest1 Function --- start"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 dirty="0" err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ExampleLocal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 dirty="0" err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ExampleGlobal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"--- LocalVariableTest1 Function --- end "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LocalVariableTest2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 dirty="0" err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ExampleLocal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 b="1" dirty="0" err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i'm</a:t>
            </a:r>
            <a:r>
              <a:rPr lang="en" sz="10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local"</a:t>
            </a:r>
            <a:endParaRPr sz="1000" b="1" dirty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 err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ExampleGlobal</a:t>
            </a: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 dirty="0" err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ExampleGlobal</a:t>
            </a:r>
            <a:r>
              <a:rPr lang="en" sz="10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 b="1" dirty="0" err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i'm</a:t>
            </a:r>
            <a:r>
              <a:rPr lang="en" sz="10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a changed global"</a:t>
            </a:r>
            <a:endParaRPr sz="1000" b="1" dirty="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"--- LocalVariableTest2 Function --- start"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 dirty="0" err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ExampleLocal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 dirty="0" err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ExampleGlobal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"--- LocalVariableTest2 Function --- end"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 dirty="0" err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ExampleGlobal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LocalVariableTest1()</a:t>
            </a: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 dirty="0" err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ExampleGlobal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notice how the value didn't change</a:t>
            </a:r>
            <a:endParaRPr sz="1000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LocalVariableTest2()</a:t>
            </a: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 dirty="0" err="1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ExampleGlobal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notice how the value did change</a:t>
            </a:r>
            <a:endParaRPr sz="1000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endParaRPr sz="720" b="1" dirty="0">
              <a:solidFill>
                <a:schemeClr val="lt1"/>
              </a:solidFill>
            </a:endParaRPr>
          </a:p>
        </p:txBody>
      </p:sp>
      <p:sp>
        <p:nvSpPr>
          <p:cNvPr id="321" name="Google Shape;321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22" name="Google Shape;322;p47"/>
          <p:cNvSpPr txBox="1">
            <a:spLocks noGrp="1"/>
          </p:cNvSpPr>
          <p:nvPr>
            <p:ph type="body" idx="1"/>
          </p:nvPr>
        </p:nvSpPr>
        <p:spPr>
          <a:xfrm>
            <a:off x="4972350" y="853850"/>
            <a:ext cx="4049100" cy="3646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boyd@mac % python3 global_vs_local_demo.py </a:t>
            </a:r>
            <a:endParaRPr sz="105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i'm global</a:t>
            </a:r>
            <a:endParaRPr sz="105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 LocalVariableTest1 Function --- start</a:t>
            </a:r>
            <a:endParaRPr sz="105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i'm local</a:t>
            </a:r>
            <a:endParaRPr sz="105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i'm now local too</a:t>
            </a:r>
            <a:endParaRPr sz="105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 LocalVariableTest1 Function --- end </a:t>
            </a:r>
            <a:endParaRPr sz="105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i'm global</a:t>
            </a:r>
            <a:endParaRPr sz="105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 LocalVariableTest2 Function --- start</a:t>
            </a:r>
            <a:endParaRPr sz="105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i'm local</a:t>
            </a:r>
            <a:endParaRPr sz="105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i'm a changed global</a:t>
            </a:r>
            <a:endParaRPr sz="105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--- LocalVariableTest2 Function --- end</a:t>
            </a:r>
            <a:endParaRPr sz="105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i'm a changed global</a:t>
            </a:r>
            <a:endParaRPr sz="105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05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boyd@mac % </a:t>
            </a:r>
            <a:endParaRPr sz="105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55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55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28" name="Google Shape;328;p48"/>
          <p:cNvSpPr/>
          <p:nvPr/>
        </p:nvSpPr>
        <p:spPr>
          <a:xfrm>
            <a:off x="146550" y="1472325"/>
            <a:ext cx="8874600" cy="1512300"/>
          </a:xfrm>
          <a:prstGeom prst="roundRect">
            <a:avLst>
              <a:gd name="adj" fmla="val 16667"/>
            </a:avLst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29" name="Google Shape;329;p48"/>
          <p:cNvSpPr txBox="1">
            <a:spLocks noGrp="1"/>
          </p:cNvSpPr>
          <p:nvPr>
            <p:ph type="title" idx="4294967295"/>
          </p:nvPr>
        </p:nvSpPr>
        <p:spPr>
          <a:xfrm>
            <a:off x="350875" y="1479775"/>
            <a:ext cx="85206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11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Math in Python</a:t>
            </a:r>
            <a:br>
              <a:rPr lang="en" b="1">
                <a:solidFill>
                  <a:schemeClr val="lt1"/>
                </a:solidFill>
              </a:rPr>
            </a:br>
            <a:endParaRPr sz="2244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1"/>
                </a:solidFill>
              </a:rPr>
              <a:t>Calculate This!</a:t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55000" lnSpcReduction="20000"/>
          </a:bodyPr>
          <a:lstStyle/>
          <a:p>
            <a:pPr marL="177800" marR="0" lvl="0" indent="-13890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Expression: A data value or set of operations to compute a value.</a:t>
            </a:r>
            <a:endParaRPr sz="25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2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200" b="1" i="0" u="none" strike="noStrike" cap="none" dirty="0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200" b="1" i="0" u="none" strike="noStrike" cap="none" dirty="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2200" b="1" i="0" u="none" strike="noStrike" cap="none" dirty="0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2200" b="1" i="0" u="none" strike="noStrike" cap="none" dirty="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2200" b="1" i="0" u="none" strike="noStrike" cap="none" dirty="0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22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3890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Arithmetic operators are used to create mathematical expressions</a:t>
            </a:r>
            <a:endParaRPr sz="25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23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 	</a:t>
            </a:r>
            <a:r>
              <a:rPr lang="en" sz="2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exponentiation</a:t>
            </a:r>
            <a:r>
              <a:rPr lang="en" sz="23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endParaRPr sz="23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2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/ 	</a:t>
            </a:r>
            <a:r>
              <a:rPr lang="en" sz="26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multiplication, division</a:t>
            </a:r>
            <a:endParaRPr sz="26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2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- 	</a:t>
            </a:r>
            <a:r>
              <a:rPr lang="en" sz="26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addition, subtraction/negation</a:t>
            </a:r>
            <a:endParaRPr sz="26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26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" sz="26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	modulus, a.k.a. remainder</a:t>
            </a:r>
            <a:endParaRPr sz="26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3890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Precedence: Order in which operations are computed.</a:t>
            </a:r>
            <a:endParaRPr sz="25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 b="1" u="none" strike="noStrik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/ % **</a:t>
            </a:r>
            <a:r>
              <a:rPr lang="en" sz="22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have a higher precedence than </a:t>
            </a:r>
            <a:r>
              <a:rPr lang="en" sz="2200" b="1" u="none" strike="noStrik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-</a:t>
            </a:r>
            <a:endParaRPr sz="22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25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5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500" b="1" i="0" u="none" strike="noStrike" cap="none" dirty="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500" b="1" i="0" u="none" strike="noStrike" cap="none" dirty="0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500" b="1" i="0" u="none" strike="noStrike" cap="none" dirty="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2500" b="1" i="0" u="none" strike="noStrike" cap="none" dirty="0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500" b="1" i="0" u="none" strike="noStrike" cap="none" dirty="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2500" b="1" i="0" u="none" strike="noStrike" cap="none" dirty="0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2500" b="1" i="0" u="none" strike="noStrike" cap="none" dirty="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500" b="1" i="0" u="none" strike="noStrike" cap="none" dirty="0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 sz="25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38906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Parentheses can be used to force a certain order of evaluation.</a:t>
            </a:r>
            <a:endParaRPr sz="25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 b="1" i="0" u="none" strike="noStrike" cap="none" dirty="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500" b="1" i="0" u="none" strike="noStrike" cap="none" dirty="0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2500" b="1" i="0" u="none" strike="noStrike" cap="none" dirty="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2500" b="1" i="0" u="none" strike="noStrike" cap="none" dirty="0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2500" b="1" i="0" u="none" strike="noStrike" cap="none" dirty="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) * </a:t>
            </a:r>
            <a:r>
              <a:rPr lang="en" sz="2500" b="1" i="0" u="none" strike="noStrike" cap="none" dirty="0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2500" b="1" i="0" u="none" strike="noStrike" cap="none" dirty="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500" b="1" i="0" u="none" strike="noStrike" cap="none" dirty="0">
                <a:solidFill>
                  <a:srgbClr val="548135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sz="25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35" name="Google Shape;335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9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3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Mathematical Expressions</a:t>
            </a:r>
            <a:endParaRPr sz="33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marR="0" lvl="0" indent="-374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98"/>
              <a:buChar char="●"/>
            </a:pPr>
            <a:r>
              <a:rPr lang="en" sz="229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rules that are used to evaluate mathematical expressions (e.g., equations) </a:t>
            </a:r>
            <a:endParaRPr sz="2297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297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7449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98"/>
              <a:buChar char="●"/>
            </a:pPr>
            <a:r>
              <a:rPr lang="en" sz="229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Languages implement order of operations</a:t>
            </a:r>
            <a:endParaRPr sz="2297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297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7449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98"/>
              <a:buFont typeface="Arial"/>
              <a:buChar char="●"/>
            </a:pPr>
            <a:r>
              <a:rPr lang="en" sz="229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uses PEMDAS: </a:t>
            </a:r>
            <a:endParaRPr sz="2297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1" indent="-35686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20"/>
              <a:buFont typeface="Arial"/>
              <a:buChar char="○"/>
            </a:pPr>
            <a:r>
              <a:rPr lang="en" sz="2020" b="1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" sz="2020" b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arentheses, </a:t>
            </a:r>
            <a:r>
              <a:rPr lang="en" sz="2020" b="1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2020" b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xponents, </a:t>
            </a:r>
            <a:r>
              <a:rPr lang="en" sz="2020" b="1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" sz="2020" b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ultiplication and </a:t>
            </a:r>
            <a:r>
              <a:rPr lang="en" sz="2020" b="1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2020" b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ivision (from left to right), </a:t>
            </a:r>
            <a:r>
              <a:rPr lang="en" sz="2020" b="1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2020" b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ddition and </a:t>
            </a:r>
            <a:r>
              <a:rPr lang="en" sz="2020" b="1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2020" b="0" u="none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ubtraction (from left to right)</a:t>
            </a:r>
            <a:endParaRPr sz="202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42" name="Google Shape;34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0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33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Order of Operations (also called precedence)</a:t>
            </a:r>
            <a:endParaRPr sz="33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6623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8"/>
              <a:buChar char="●"/>
            </a:pPr>
            <a:r>
              <a:rPr lang="en" sz="216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Absolute value: </a:t>
            </a:r>
            <a:r>
              <a:rPr lang="en" sz="2167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abs(</a:t>
            </a:r>
            <a:r>
              <a:rPr lang="en" sz="2167" b="1" i="0" u="none" strike="noStrike" cap="none" dirty="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167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67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6623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8"/>
              <a:buChar char="●"/>
            </a:pPr>
            <a:r>
              <a:rPr lang="en" sz="216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Rounding: </a:t>
            </a:r>
            <a:r>
              <a:rPr lang="en" sz="2167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round(</a:t>
            </a:r>
            <a:r>
              <a:rPr lang="en" sz="2167" b="1" i="0" u="none" strike="noStrike" cap="none" dirty="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167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67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6623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8"/>
              <a:buChar char="●"/>
            </a:pPr>
            <a:r>
              <a:rPr lang="en" sz="216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Conversion:</a:t>
            </a:r>
            <a:r>
              <a:rPr lang="en" sz="2167" b="1" i="0" u="none" strike="noStrike" cap="none" dirty="0">
                <a:solidFill>
                  <a:schemeClr val="dk1"/>
                </a:solidFill>
              </a:rPr>
              <a:t> </a:t>
            </a:r>
            <a:r>
              <a:rPr lang="en" sz="2167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int(</a:t>
            </a:r>
            <a:r>
              <a:rPr lang="en" sz="2167" b="1" i="0" u="none" strike="noStrike" cap="none" dirty="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167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167" b="1" i="0" u="none" strike="noStrike" cap="none" dirty="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67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float(</a:t>
            </a:r>
            <a:r>
              <a:rPr lang="en" sz="2167" b="1" i="0" u="none" strike="noStrike" cap="none" dirty="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167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67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6623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68"/>
              <a:buChar char="●"/>
            </a:pPr>
            <a:r>
              <a:rPr lang="en" sz="216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Power: </a:t>
            </a:r>
            <a:r>
              <a:rPr lang="en" sz="2167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pow(</a:t>
            </a:r>
            <a:r>
              <a:rPr lang="en" sz="2167" b="1" i="0" u="none" strike="noStrike" cap="none" dirty="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2167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167" b="1" i="0" u="none" strike="noStrike" cap="none" dirty="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2167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2167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167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6623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168"/>
              <a:buFont typeface="Arial"/>
              <a:buChar char="●"/>
            </a:pPr>
            <a:r>
              <a:rPr lang="en" sz="2167" b="0" i="0" u="none" strike="noStrike" cap="none" dirty="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Python’s built-in functions are:</a:t>
            </a:r>
            <a:endParaRPr sz="2167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1" indent="-3201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43"/>
              <a:buFont typeface="Calibri"/>
              <a:buChar char="○"/>
            </a:pPr>
            <a:r>
              <a:rPr lang="en" sz="1442" u="none" strike="noStrik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https://</a:t>
            </a:r>
            <a:r>
              <a:rPr lang="en" sz="1442" u="none" strike="noStrike" dirty="0" err="1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docs.python.org</a:t>
            </a:r>
            <a:r>
              <a:rPr lang="en" sz="1442" u="none" strike="noStrik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/3/library/</a:t>
            </a:r>
            <a:r>
              <a:rPr lang="en" sz="1442" u="none" strike="noStrike" dirty="0" err="1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functions.html</a:t>
            </a:r>
            <a:endParaRPr sz="1442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6623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168"/>
              <a:buFont typeface="Calibri"/>
              <a:buChar char="●"/>
            </a:pPr>
            <a:r>
              <a:rPr lang="en" sz="2167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Python also has an extensive math API of even more mathematical functions at:</a:t>
            </a:r>
            <a:endParaRPr sz="2167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1" indent="-32019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43"/>
              <a:buFont typeface="Calibri"/>
              <a:buChar char="○"/>
            </a:pPr>
            <a:r>
              <a:rPr lang="en" sz="1442" u="none" strike="noStrik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https://</a:t>
            </a:r>
            <a:r>
              <a:rPr lang="en" sz="1442" u="none" strike="noStrike" dirty="0" err="1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docs.python.org</a:t>
            </a:r>
            <a:r>
              <a:rPr lang="en" sz="1442" u="none" strike="noStrik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/3/library/</a:t>
            </a:r>
            <a:r>
              <a:rPr lang="en" sz="1442" u="none" strike="noStrike" dirty="0" err="1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numeric.html</a:t>
            </a:r>
            <a:endParaRPr sz="1442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49" name="Google Shape;34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1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Functions on Numbers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2"/>
          <p:cNvSpPr txBox="1">
            <a:spLocks noGrp="1"/>
          </p:cNvSpPr>
          <p:nvPr>
            <p:ph type="body" idx="1"/>
          </p:nvPr>
        </p:nvSpPr>
        <p:spPr>
          <a:xfrm>
            <a:off x="350950" y="850700"/>
            <a:ext cx="4147200" cy="38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177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</a:t>
            </a:r>
            <a:r>
              <a:rPr lang="en" sz="17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~ % python3</a:t>
            </a:r>
            <a:endParaRPr sz="17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" sz="17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</a:t>
            </a:r>
            <a:endParaRPr sz="17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5 </a:t>
            </a:r>
            <a:endParaRPr sz="14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6</a:t>
            </a:r>
            <a:endParaRPr sz="14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z = -8</a:t>
            </a:r>
            <a:endParaRPr sz="14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</a:t>
            </a:r>
            <a:r>
              <a:rPr lang="en" sz="14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x,y,z</a:t>
            </a:r>
            <a:r>
              <a:rPr lang="en" sz="1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 6 -8</a:t>
            </a:r>
            <a:endParaRPr sz="14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print(abs(z))</a:t>
            </a:r>
            <a:endParaRPr sz="14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14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a=3.333333</a:t>
            </a:r>
            <a:endParaRPr sz="1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b=-456.789</a:t>
            </a:r>
            <a:endParaRPr sz="1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print(abs(a), abs(b))</a:t>
            </a:r>
            <a:endParaRPr sz="1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3.333333 456.789</a:t>
            </a:r>
            <a:endParaRPr sz="1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56" name="Google Shape;356;p52"/>
          <p:cNvSpPr txBox="1">
            <a:spLocks noGrp="1"/>
          </p:cNvSpPr>
          <p:nvPr>
            <p:ph type="body" idx="4294967295"/>
          </p:nvPr>
        </p:nvSpPr>
        <p:spPr>
          <a:xfrm>
            <a:off x="4667850" y="853825"/>
            <a:ext cx="4343100" cy="38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177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print(int(a))</a:t>
            </a:r>
            <a:endParaRPr sz="1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print(int(b))</a:t>
            </a:r>
            <a:endParaRPr sz="1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-456</a:t>
            </a:r>
            <a:endParaRPr sz="1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print(float(x))</a:t>
            </a:r>
            <a:endParaRPr sz="1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5.0</a:t>
            </a:r>
            <a:endParaRPr sz="1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print(pow(</a:t>
            </a:r>
            <a:r>
              <a:rPr lang="en" sz="15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en" sz="1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15625</a:t>
            </a:r>
            <a:endParaRPr sz="1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print(x**y)</a:t>
            </a:r>
            <a:endParaRPr sz="1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15625</a:t>
            </a:r>
            <a:endParaRPr sz="1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c=round(a)</a:t>
            </a:r>
            <a:endParaRPr sz="1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print(c)</a:t>
            </a:r>
            <a:endParaRPr sz="1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135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57" name="Google Shape;357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58" name="Google Shape;358;p52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Math Examples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64" name="Google Shape;364;p53"/>
          <p:cNvSpPr/>
          <p:nvPr/>
        </p:nvSpPr>
        <p:spPr>
          <a:xfrm>
            <a:off x="146550" y="1472325"/>
            <a:ext cx="8874600" cy="1512300"/>
          </a:xfrm>
          <a:prstGeom prst="roundRect">
            <a:avLst>
              <a:gd name="adj" fmla="val 16667"/>
            </a:avLst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65" name="Google Shape;365;p53"/>
          <p:cNvSpPr txBox="1">
            <a:spLocks noGrp="1"/>
          </p:cNvSpPr>
          <p:nvPr>
            <p:ph type="title" idx="4294967295"/>
          </p:nvPr>
        </p:nvSpPr>
        <p:spPr>
          <a:xfrm>
            <a:off x="350875" y="1479775"/>
            <a:ext cx="85206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11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Boolean Logic Expressions (aka Conditions)</a:t>
            </a:r>
            <a:endParaRPr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5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1"/>
                </a:solidFill>
              </a:rPr>
              <a:t>Are you being “Truthful”?</a:t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46550" y="1472325"/>
            <a:ext cx="8874600" cy="1512300"/>
          </a:xfrm>
          <a:prstGeom prst="roundRect">
            <a:avLst>
              <a:gd name="adj" fmla="val 16667"/>
            </a:avLst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title" idx="4294967295"/>
          </p:nvPr>
        </p:nvSpPr>
        <p:spPr>
          <a:xfrm>
            <a:off x="350875" y="1479775"/>
            <a:ext cx="85206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 Quick Introduction to Programming Concepts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71" name="Google Shape;371;p54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Boolean Logic Expressions</a:t>
            </a:r>
            <a:endParaRPr sz="2400"/>
          </a:p>
        </p:txBody>
      </p:sp>
      <p:sp>
        <p:nvSpPr>
          <p:cNvPr id="372" name="Google Shape;372;p54"/>
          <p:cNvSpPr txBox="1">
            <a:spLocks noGrp="1"/>
          </p:cNvSpPr>
          <p:nvPr>
            <p:ph type="body" idx="1"/>
          </p:nvPr>
        </p:nvSpPr>
        <p:spPr>
          <a:xfrm>
            <a:off x="311700" y="834501"/>
            <a:ext cx="8520600" cy="3864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 dirty="0"/>
              <a:t>Boolean Logic Expressions are the basis for how computers make decisions</a:t>
            </a:r>
            <a:endParaRPr sz="2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600" dirty="0"/>
              <a:t>All programming language commands used to make decisions are based on expressions that result in either </a:t>
            </a:r>
            <a:r>
              <a:rPr lang="en" sz="2600" b="1" dirty="0"/>
              <a:t>True</a:t>
            </a:r>
            <a:r>
              <a:rPr lang="en" sz="2600" dirty="0"/>
              <a:t> or </a:t>
            </a:r>
            <a:r>
              <a:rPr lang="en" sz="2600" b="1" dirty="0"/>
              <a:t>False</a:t>
            </a:r>
            <a:endParaRPr sz="26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457200" lvl="0" indent="-325755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600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600" b="1" dirty="0"/>
              <a:t>, </a:t>
            </a:r>
            <a:r>
              <a:rPr lang="en" sz="2600" dirty="0"/>
              <a:t>and </a:t>
            </a: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600" dirty="0"/>
              <a:t> statements (discussed later) all use Boolean Expressions to determine what to do </a:t>
            </a:r>
            <a:endParaRPr sz="2600" dirty="0"/>
          </a:p>
          <a:p>
            <a:pPr marL="457200" lvl="0" indent="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600" dirty="0"/>
          </a:p>
          <a:p>
            <a:pPr marL="457200" lvl="0" indent="-325755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ct val="100000"/>
              <a:buChar char="●"/>
            </a:pPr>
            <a:r>
              <a:rPr lang="en" sz="2600" dirty="0"/>
              <a:t>Mathematical expressions that result in a </a:t>
            </a:r>
            <a:r>
              <a:rPr lang="en" sz="2600" b="1" dirty="0"/>
              <a:t>True</a:t>
            </a:r>
            <a:r>
              <a:rPr lang="en" sz="2600" dirty="0"/>
              <a:t> or </a:t>
            </a:r>
            <a:r>
              <a:rPr lang="en" sz="2600" b="1" dirty="0"/>
              <a:t>False</a:t>
            </a:r>
            <a:r>
              <a:rPr lang="en" sz="2600" dirty="0"/>
              <a:t> are commonly used used in </a:t>
            </a: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if, for,</a:t>
            </a:r>
            <a:r>
              <a:rPr lang="en" sz="2600" dirty="0"/>
              <a:t> and </a:t>
            </a: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600" dirty="0"/>
              <a:t> commands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5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177800" marR="0" lvl="0" indent="-190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Data type bool: </a:t>
            </a:r>
            <a:r>
              <a:rPr lang="en" sz="2400" b="1" i="0" u="none" strike="noStrike" cap="none" dirty="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 b="1" i="0" u="none" strike="noStrike" cap="none" dirty="0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 i="0" u="none" strike="noStrike" cap="none" dirty="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90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Some variable v</a:t>
            </a:r>
            <a:r>
              <a:rPr lang="en" sz="240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alues that are evaluated to </a:t>
            </a:r>
            <a:r>
              <a:rPr lang="en" sz="24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40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84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None</a:t>
            </a:r>
          </a:p>
          <a:p>
            <a:pPr marL="520700" lvl="1" indent="-184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False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700" lvl="1" indent="-184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0</a:t>
            </a:r>
            <a:r>
              <a:rPr lang="en" sz="21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20700" lvl="1" indent="-184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" sz="21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Empty</a:t>
            </a:r>
            <a:r>
              <a:rPr lang="en" sz="21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string, lists, and tuples: </a:t>
            </a:r>
            <a:r>
              <a:rPr lang="en" sz="21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“”</a:t>
            </a:r>
            <a:r>
              <a:rPr lang="en" sz="21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, [], ()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700" lvl="1" indent="-184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" sz="21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Empty dictionaries: </a:t>
            </a:r>
            <a:r>
              <a:rPr lang="en" sz="21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{}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20700" lvl="1" indent="-18415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n" sz="21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Empty sets: </a:t>
            </a:r>
            <a:r>
              <a:rPr lang="en" sz="21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set()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7800" marR="0" lvl="0" indent="-190500" algn="l" rtl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" sz="2400" u="none" strike="noStrike" cap="none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All other objects of built-in d</a:t>
            </a:r>
            <a:r>
              <a:rPr lang="en" sz="24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ata types are evaluated to </a:t>
            </a:r>
            <a:r>
              <a:rPr lang="en" sz="2400" b="1" i="0" u="none" strike="noStrike" cap="none" dirty="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including non</a:t>
            </a:r>
            <a:r>
              <a:rPr lang="en" sz="24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-zero numbers, non-empty objects</a:t>
            </a:r>
            <a:endParaRPr sz="24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78" name="Google Shape;378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5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Boolean Values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6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53123" algn="l" rtl="0">
              <a:lnSpc>
                <a:spcPct val="80001"/>
              </a:lnSpc>
              <a:spcBef>
                <a:spcPts val="800"/>
              </a:spcBef>
              <a:spcAft>
                <a:spcPts val="0"/>
              </a:spcAft>
              <a:buSzPct val="121142"/>
              <a:buFont typeface="Calibri"/>
              <a:buChar char="●"/>
            </a:pPr>
            <a:r>
              <a:rPr lang="en" sz="1750" b="1" dirty="0">
                <a:latin typeface="Courier New"/>
                <a:ea typeface="Courier New"/>
                <a:cs typeface="Courier New"/>
                <a:sym typeface="Courier New"/>
              </a:rPr>
              <a:t>a and b   </a:t>
            </a:r>
            <a:r>
              <a:rPr lang="en" sz="175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True</a:t>
            </a:r>
            <a:r>
              <a:rPr lang="en" sz="1750" u="none" strike="noStrike" dirty="0">
                <a:solidFill>
                  <a:schemeClr val="accent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" sz="175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if a is True and b is True 	</a:t>
            </a:r>
            <a:endParaRPr sz="175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0" algn="l" rtl="0">
              <a:lnSpc>
                <a:spcPct val="80001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5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53123" algn="l" rtl="0">
              <a:lnSpc>
                <a:spcPct val="8000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21142"/>
              <a:buFont typeface="Calibri"/>
              <a:buChar char="●"/>
            </a:pPr>
            <a:r>
              <a:rPr lang="en" sz="1750" b="1" dirty="0">
                <a:latin typeface="Courier New"/>
                <a:ea typeface="Courier New"/>
                <a:cs typeface="Courier New"/>
                <a:sym typeface="Courier New"/>
              </a:rPr>
              <a:t>a or b    </a:t>
            </a:r>
            <a:r>
              <a:rPr lang="en" sz="175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True</a:t>
            </a:r>
            <a:r>
              <a:rPr lang="en" sz="1750" u="none" strike="noStrike" dirty="0">
                <a:solidFill>
                  <a:schemeClr val="accent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" sz="175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if a is True or b is True   	</a:t>
            </a:r>
            <a:endParaRPr sz="175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0" algn="l" rtl="0">
              <a:lnSpc>
                <a:spcPct val="80001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5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0" algn="l" rtl="0">
              <a:lnSpc>
                <a:spcPct val="80001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5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53123" algn="l" rtl="0">
              <a:lnSpc>
                <a:spcPct val="8000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21142"/>
              <a:buFont typeface="Calibri"/>
              <a:buChar char="●"/>
            </a:pPr>
            <a:r>
              <a:rPr lang="en" sz="1750" b="1" dirty="0">
                <a:latin typeface="Courier New"/>
                <a:ea typeface="Courier New"/>
                <a:cs typeface="Courier New"/>
                <a:sym typeface="Courier New"/>
              </a:rPr>
              <a:t>not a     </a:t>
            </a:r>
            <a:r>
              <a:rPr lang="en" sz="175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True</a:t>
            </a:r>
            <a:r>
              <a:rPr lang="en" sz="1750" u="none" strike="noStrike" dirty="0">
                <a:solidFill>
                  <a:schemeClr val="accent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" sz="175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if a is False:		    		</a:t>
            </a:r>
            <a:endParaRPr sz="175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80001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75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52901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17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Use parentheses as needed to disambiguate complex Boolean expressions.</a:t>
            </a:r>
            <a:endParaRPr sz="17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529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Comparison operators: </a:t>
            </a:r>
            <a:r>
              <a:rPr lang="en" sz="1700" b="1" i="0" u="none" strike="noStrike" cap="none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==, !=, &lt;, &lt;=, &gt;, &gt;=</a:t>
            </a:r>
            <a:r>
              <a:rPr lang="en" sz="1700" b="1" i="0" u="none" strike="noStrike" cap="none" dirty="0">
                <a:solidFill>
                  <a:srgbClr val="EE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0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results in a </a:t>
            </a:r>
            <a:r>
              <a:rPr lang="en" sz="1700" b="1" i="0" u="none" strike="noStrike" cap="none" dirty="0">
                <a:solidFill>
                  <a:srgbClr val="54813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700" u="none" strike="noStrike" cap="none" dirty="0">
                <a:solidFill>
                  <a:schemeClr val="dk1"/>
                </a:solidFill>
                <a:highlight>
                  <a:schemeClr val="lt1"/>
                </a:highlight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or </a:t>
            </a:r>
            <a:r>
              <a:rPr lang="en" sz="1700" b="1" i="0" u="none" strike="noStrike" cap="none" dirty="0">
                <a:solidFill>
                  <a:srgbClr val="54813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700" dirty="0">
              <a:highlight>
                <a:schemeClr val="lt1"/>
              </a:highlight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529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To determine if X and Y have same value use:   </a:t>
            </a:r>
            <a:r>
              <a:rPr lang="en" sz="17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== Y</a:t>
            </a:r>
            <a:endParaRPr sz="17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5290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To determine if X and Y are the same object use:  </a:t>
            </a:r>
            <a:r>
              <a:rPr lang="en" sz="17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is Y</a:t>
            </a:r>
            <a:endParaRPr sz="17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80001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4716"/>
              <a:buFont typeface="Arial"/>
              <a:buNone/>
            </a:pPr>
            <a:endParaRPr sz="212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386" name="Google Shape;386;p56"/>
          <p:cNvGraphicFramePr/>
          <p:nvPr>
            <p:extLst>
              <p:ext uri="{D42A27DB-BD31-4B8C-83A1-F6EECF244321}">
                <p14:modId xmlns:p14="http://schemas.microsoft.com/office/powerpoint/2010/main" val="1638290989"/>
              </p:ext>
            </p:extLst>
          </p:nvPr>
        </p:nvGraphicFramePr>
        <p:xfrm>
          <a:off x="5423433" y="985340"/>
          <a:ext cx="3323375" cy="1691760"/>
        </p:xfrm>
        <a:graphic>
          <a:graphicData uri="http://schemas.openxmlformats.org/drawingml/2006/table">
            <a:tbl>
              <a:tblPr>
                <a:noFill/>
                <a:tableStyleId>{A6825300-CDCE-46F2-B75B-0189E85403D0}</a:tableStyleId>
              </a:tblPr>
              <a:tblGrid>
                <a:gridCol w="40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00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Boolean Truth Table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A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B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 A and B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A or B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not A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T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T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T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T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F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T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F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F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T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F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F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T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F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T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T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F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F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F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F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  <a:sym typeface="Calibri"/>
                        </a:rPr>
                        <a:t>T</a:t>
                      </a:r>
                      <a:endParaRPr sz="1400" b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600" marR="68600" marT="34300" marB="34300">
                    <a:lnL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7" name="Google Shape;38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6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/>
              <a:t>Boolean Truth Table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394" name="Google Shape;394;p57"/>
          <p:cNvSpPr txBox="1">
            <a:spLocks noGrp="1"/>
          </p:cNvSpPr>
          <p:nvPr>
            <p:ph type="body" idx="1"/>
          </p:nvPr>
        </p:nvSpPr>
        <p:spPr>
          <a:xfrm>
            <a:off x="350950" y="690975"/>
            <a:ext cx="8520600" cy="10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16" dirty="0">
                <a:solidFill>
                  <a:srgbClr val="000000"/>
                </a:solidFill>
                <a:highlight>
                  <a:schemeClr val="lt1"/>
                </a:highlight>
              </a:rPr>
              <a:t>Comparison operators are used to compare two values and the result is either </a:t>
            </a:r>
            <a:r>
              <a:rPr lang="en" sz="2116" b="1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116" dirty="0">
                <a:solidFill>
                  <a:srgbClr val="000000"/>
                </a:solidFill>
                <a:highlight>
                  <a:schemeClr val="lt1"/>
                </a:highlight>
              </a:rPr>
              <a:t> or </a:t>
            </a:r>
            <a:r>
              <a:rPr lang="en" sz="2116" b="1" dirty="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2116" b="1" dirty="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397" name="Google Shape;397;p57"/>
          <p:cNvSpPr txBox="1">
            <a:spLocks noGrp="1"/>
          </p:cNvSpPr>
          <p:nvPr>
            <p:ph type="body" idx="1"/>
          </p:nvPr>
        </p:nvSpPr>
        <p:spPr>
          <a:xfrm>
            <a:off x="350949" y="1700776"/>
            <a:ext cx="3821556" cy="165156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dirty="0">
                <a:solidFill>
                  <a:srgbClr val="000000"/>
                </a:solidFill>
              </a:rPr>
              <a:t>Equality:</a:t>
            </a:r>
            <a:r>
              <a:rPr lang="en-US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 == B</a:t>
            </a: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600" dirty="0">
                <a:solidFill>
                  <a:srgbClr val="000000"/>
                </a:solidFill>
              </a:rPr>
              <a:t>Are A and B equal?</a:t>
            </a:r>
          </a:p>
          <a:p>
            <a:pPr marL="5715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dirty="0">
                <a:solidFill>
                  <a:srgbClr val="000000"/>
                </a:solidFill>
              </a:rPr>
              <a:t>Inequality: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 != B</a:t>
            </a:r>
            <a:endParaRPr lang="en-US"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600" dirty="0">
                <a:solidFill>
                  <a:srgbClr val="000000"/>
                </a:solidFill>
              </a:rPr>
              <a:t>Are A and B not equal?</a:t>
            </a:r>
            <a:endParaRPr lang="en-US" sz="1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57"/>
          <p:cNvSpPr txBox="1">
            <a:spLocks noGrp="1"/>
          </p:cNvSpPr>
          <p:nvPr>
            <p:ph type="body" idx="1"/>
          </p:nvPr>
        </p:nvSpPr>
        <p:spPr>
          <a:xfrm>
            <a:off x="2426355" y="3449999"/>
            <a:ext cx="3970409" cy="163052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dirty="0">
                <a:solidFill>
                  <a:srgbClr val="000000"/>
                </a:solidFill>
              </a:rPr>
              <a:t>Less Than: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A &lt; B </a:t>
            </a:r>
            <a:endParaRPr dirty="0">
              <a:solidFill>
                <a:srgbClr val="000000"/>
              </a:solidFill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600" dirty="0">
                <a:solidFill>
                  <a:srgbClr val="000000"/>
                </a:solidFill>
              </a:rPr>
              <a:t>Is A less than B?</a:t>
            </a: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Less Than or Equal: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A &lt;= B </a:t>
            </a:r>
            <a:endParaRPr dirty="0"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600" dirty="0"/>
              <a:t>Is A less than or equal to B</a:t>
            </a:r>
            <a:r>
              <a:rPr lang="en" sz="1600" b="1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?</a:t>
            </a: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" name="Google Shape;397;p57">
            <a:extLst>
              <a:ext uri="{FF2B5EF4-FFF2-40B4-BE49-F238E27FC236}">
                <a16:creationId xmlns:a16="http://schemas.microsoft.com/office/drawing/2014/main" id="{C8555F9E-83F1-119D-B82F-99263A6B1B0B}"/>
              </a:ext>
            </a:extLst>
          </p:cNvPr>
          <p:cNvSpPr txBox="1">
            <a:spLocks/>
          </p:cNvSpPr>
          <p:nvPr/>
        </p:nvSpPr>
        <p:spPr>
          <a:xfrm>
            <a:off x="4409652" y="1700776"/>
            <a:ext cx="4224751" cy="165156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</a:pPr>
            <a:r>
              <a:rPr lang="en-US" dirty="0"/>
              <a:t>Greater Than: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 &gt; B </a:t>
            </a:r>
            <a:endParaRPr lang="en-US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1" indent="-342900">
              <a:lnSpc>
                <a:spcPct val="110000"/>
              </a:lnSpc>
              <a:buSzPts val="1800"/>
            </a:pPr>
            <a:r>
              <a:rPr lang="en-US" sz="1600" dirty="0"/>
              <a:t>Is A greater than B?</a:t>
            </a:r>
          </a:p>
          <a:p>
            <a:pPr lvl="1" indent="-342900">
              <a:lnSpc>
                <a:spcPct val="110000"/>
              </a:lnSpc>
              <a:buSzPts val="1800"/>
            </a:pPr>
            <a:endParaRPr lang="en-US" sz="1600" dirty="0">
              <a:solidFill>
                <a:srgbClr val="000000"/>
              </a:solidFill>
            </a:endParaRPr>
          </a:p>
          <a:p>
            <a:pPr lvl="0">
              <a:lnSpc>
                <a:spcPct val="110000"/>
              </a:lnSpc>
            </a:pPr>
            <a:r>
              <a:rPr lang="en-US" dirty="0"/>
              <a:t>Greater Than or Equal: 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A &gt;= B</a:t>
            </a:r>
          </a:p>
          <a:p>
            <a:pPr lvl="1" indent="-342900">
              <a:lnSpc>
                <a:spcPct val="100000"/>
              </a:lnSpc>
              <a:buClr>
                <a:srgbClr val="000000"/>
              </a:buClr>
              <a:buSzPts val="1800"/>
            </a:pPr>
            <a:r>
              <a:rPr lang="en-US" sz="1600" dirty="0"/>
              <a:t>Is A greater than or equal to B?</a:t>
            </a:r>
            <a:endParaRPr lang="en-US" sz="1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8"/>
          <p:cNvSpPr/>
          <p:nvPr/>
        </p:nvSpPr>
        <p:spPr>
          <a:xfrm>
            <a:off x="873180" y="1162350"/>
            <a:ext cx="72330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04" name="Google Shape;404;p58"/>
          <p:cNvSpPr/>
          <p:nvPr/>
        </p:nvSpPr>
        <p:spPr>
          <a:xfrm>
            <a:off x="706050" y="977940"/>
            <a:ext cx="7623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05" name="Google Shape;405;p58"/>
          <p:cNvSpPr/>
          <p:nvPr/>
        </p:nvSpPr>
        <p:spPr>
          <a:xfrm>
            <a:off x="312525" y="856025"/>
            <a:ext cx="3575100" cy="3628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A=</a:t>
            </a:r>
            <a:r>
              <a:rPr lang="en" b="1" u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B=</a:t>
            </a:r>
            <a:r>
              <a:rPr lang="en" b="1" u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C=</a:t>
            </a:r>
            <a:r>
              <a:rPr lang="en" b="1" u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"A="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A, </a:t>
            </a:r>
            <a:r>
              <a:rPr lang="en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 B="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,B,</a:t>
            </a:r>
            <a:r>
              <a:rPr lang="en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 C="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,C)</a:t>
            </a:r>
            <a:endParaRPr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and B = "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 </a:t>
            </a:r>
            <a:r>
              <a:rPr lang="en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B)</a:t>
            </a:r>
            <a:endParaRPr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and C = "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 </a:t>
            </a:r>
            <a:r>
              <a:rPr lang="en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C)</a:t>
            </a:r>
            <a:endParaRPr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or B = "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A </a:t>
            </a:r>
            <a:r>
              <a:rPr lang="en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B)</a:t>
            </a:r>
            <a:endParaRPr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or C = "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,A </a:t>
            </a:r>
            <a:r>
              <a:rPr lang="en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C)</a:t>
            </a:r>
            <a:endParaRPr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J=</a:t>
            </a:r>
            <a:r>
              <a:rPr lang="en" b="1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K=</a:t>
            </a:r>
            <a:r>
              <a:rPr lang="en" b="1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L=</a:t>
            </a:r>
            <a:r>
              <a:rPr lang="en" b="1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b="1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"J="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J, </a:t>
            </a:r>
            <a:r>
              <a:rPr lang="en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 K="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,K,</a:t>
            </a:r>
            <a:r>
              <a:rPr lang="en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 L="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,L)</a:t>
            </a:r>
            <a:endParaRPr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 &lt; K ="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J &lt; K)</a:t>
            </a:r>
            <a:endParaRPr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"K &gt; J ="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K &gt; J)</a:t>
            </a:r>
            <a:endParaRPr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 == K ="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J == K)</a:t>
            </a:r>
            <a:endParaRPr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"J == L ="</a:t>
            </a:r>
            <a:r>
              <a:rPr lang="en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,J == L)</a:t>
            </a:r>
            <a:endParaRPr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58"/>
          <p:cNvSpPr/>
          <p:nvPr/>
        </p:nvSpPr>
        <p:spPr>
          <a:xfrm>
            <a:off x="4367575" y="856025"/>
            <a:ext cx="4208700" cy="36282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 ~ % python3 boolean.py</a:t>
            </a:r>
            <a:endParaRPr sz="1500" b="1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A= True  B= False  C= True</a:t>
            </a:r>
            <a:endParaRPr sz="1500" b="1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and B =  False</a:t>
            </a:r>
            <a:endParaRPr sz="1500" b="1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and C =  True</a:t>
            </a:r>
            <a:endParaRPr sz="1500" b="1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or B =  True</a:t>
            </a:r>
            <a:endParaRPr sz="1500" b="1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or C =  True</a:t>
            </a:r>
            <a:endParaRPr sz="1500" b="1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J= 10  K= 100  L= 10.0</a:t>
            </a:r>
            <a:endParaRPr sz="1500" b="1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 &lt; K = True</a:t>
            </a:r>
            <a:endParaRPr sz="1500" b="1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K &gt; J = True</a:t>
            </a:r>
            <a:endParaRPr sz="1500" b="1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 == K = False</a:t>
            </a:r>
            <a:endParaRPr sz="1500" b="1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 == L = True</a:t>
            </a:r>
            <a:endParaRPr sz="1500" b="1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 ~ % </a:t>
            </a:r>
            <a:endParaRPr sz="1500" b="1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8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" sz="2650"/>
              <a:t>Boolean Logic Expression Examples</a:t>
            </a:r>
            <a:endParaRPr sz="26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414" name="Google Shape;414;p59"/>
          <p:cNvSpPr/>
          <p:nvPr/>
        </p:nvSpPr>
        <p:spPr>
          <a:xfrm>
            <a:off x="146550" y="1472325"/>
            <a:ext cx="8874600" cy="1512300"/>
          </a:xfrm>
          <a:prstGeom prst="roundRect">
            <a:avLst>
              <a:gd name="adj" fmla="val 16667"/>
            </a:avLst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15" name="Google Shape;415;p59"/>
          <p:cNvSpPr txBox="1">
            <a:spLocks noGrp="1"/>
          </p:cNvSpPr>
          <p:nvPr>
            <p:ph type="title" idx="4294967295"/>
          </p:nvPr>
        </p:nvSpPr>
        <p:spPr>
          <a:xfrm>
            <a:off x="350875" y="1479775"/>
            <a:ext cx="85206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22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Program Flow Control</a:t>
            </a:r>
            <a:endParaRPr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55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1"/>
                </a:solidFill>
              </a:rPr>
              <a:t>Or how to make a program do something useful</a:t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421" name="Google Shape;421;p60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The Infamous “If..Then” Statement</a:t>
            </a:r>
            <a:endParaRPr sz="2400"/>
          </a:p>
        </p:txBody>
      </p:sp>
      <p:sp>
        <p:nvSpPr>
          <p:cNvPr id="422" name="Google Shape;422;p60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programming languages have the ability for programmers to ask a question in code and then take one or more actions based on the answer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answer to the questions always results in either a </a:t>
            </a:r>
            <a:r>
              <a:rPr lang="en" b="1"/>
              <a:t>True</a:t>
            </a:r>
            <a:r>
              <a:rPr lang="en"/>
              <a:t> or </a:t>
            </a:r>
            <a:r>
              <a:rPr lang="en" b="1"/>
              <a:t>False</a:t>
            </a:r>
            <a:r>
              <a:rPr lang="en"/>
              <a:t> answer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software, the “if..then” statements are also called branching and allows a program to take different actions based of the result of mathematical or logical expressions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programming languages can stack (also called cascade) “if..then” statements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1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177800" marR="0" lvl="0" indent="-17113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if/</a:t>
            </a:r>
            <a:r>
              <a:rPr lang="en" sz="14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/else</a:t>
            </a:r>
            <a:r>
              <a:rPr lang="en" sz="14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statement: </a:t>
            </a:r>
            <a:endParaRPr sz="14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7795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3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An </a:t>
            </a:r>
            <a:r>
              <a:rPr lang="en" sz="1300" b="1" u="none" strike="noStrik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3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statement executes a group of statements only if a certain condition is </a:t>
            </a:r>
            <a:r>
              <a:rPr lang="en" sz="1300" u="none" strike="noStrike" dirty="0">
                <a:solidFill>
                  <a:srgbClr val="548135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True</a:t>
            </a:r>
            <a:r>
              <a:rPr lang="en" sz="13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. Otherwise, the statements are skipped.</a:t>
            </a:r>
            <a:endParaRPr sz="13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77958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3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An </a:t>
            </a:r>
            <a:r>
              <a:rPr lang="en" sz="1300" b="1" u="none" strike="noStrik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if/</a:t>
            </a:r>
            <a:r>
              <a:rPr lang="en" sz="1300" b="1" u="none" strike="noStrik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300" b="1" u="none" strike="noStrik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/else </a:t>
            </a:r>
            <a:r>
              <a:rPr lang="en" sz="13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series of statements executes statements1 if the first condition is </a:t>
            </a:r>
            <a:r>
              <a:rPr lang="en" sz="1300" u="none" strike="noStrike" dirty="0">
                <a:solidFill>
                  <a:srgbClr val="548135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True</a:t>
            </a:r>
            <a:r>
              <a:rPr lang="en" sz="13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, executes statements2 if the second condition is </a:t>
            </a:r>
            <a:r>
              <a:rPr lang="en" sz="1300" u="none" strike="noStrike" dirty="0">
                <a:solidFill>
                  <a:srgbClr val="548135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True</a:t>
            </a:r>
            <a:r>
              <a:rPr lang="en" sz="13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and the first condition is </a:t>
            </a:r>
            <a:r>
              <a:rPr lang="en" sz="1300" u="none" strike="noStrike" dirty="0">
                <a:solidFill>
                  <a:srgbClr val="548135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False</a:t>
            </a:r>
            <a:r>
              <a:rPr lang="en" sz="13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, and executes statements3 if the first and second conditions are </a:t>
            </a:r>
            <a:r>
              <a:rPr lang="en" sz="1300" u="none" strike="noStrike" dirty="0">
                <a:solidFill>
                  <a:srgbClr val="548135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False</a:t>
            </a:r>
            <a:r>
              <a:rPr lang="en" sz="13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.</a:t>
            </a:r>
            <a:endParaRPr sz="13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en" sz="12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	Syntax:</a:t>
            </a:r>
            <a:endParaRPr sz="12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en" sz="12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		</a:t>
            </a:r>
            <a:r>
              <a:rPr lang="en" sz="12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i="1" u="none" strike="noStrike" cap="none" dirty="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2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1200" b="1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statements1</a:t>
            </a:r>
            <a:endParaRPr sz="12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2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i="1" u="none" strike="noStrike" cap="none" dirty="0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condition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2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</a:t>
            </a:r>
            <a:r>
              <a:rPr lang="en" sz="1200" b="1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statements2</a:t>
            </a:r>
            <a:endParaRPr sz="12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2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2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" sz="1200" b="1" i="1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statements3</a:t>
            </a:r>
            <a:endParaRPr sz="12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7113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14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Multiple conditions can be chained with </a:t>
            </a:r>
            <a:r>
              <a:rPr lang="en" sz="14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4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("else if")</a:t>
            </a:r>
            <a:endParaRPr sz="14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7113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lang="en" sz="1400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" sz="1400" b="1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4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and </a:t>
            </a:r>
            <a:r>
              <a:rPr lang="en" sz="1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4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are optional</a:t>
            </a:r>
            <a:endParaRPr sz="14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914400" marR="0" lvl="1" indent="-310832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Verdana"/>
              <a:buChar char="•"/>
            </a:pPr>
            <a:r>
              <a:rPr lang="en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You can only have one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but an unlimited number of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dirty="0"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statements</a:t>
            </a:r>
            <a:endParaRPr sz="1400" dirty="0"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428" name="Google Shape;428;p61"/>
          <p:cNvSpPr/>
          <p:nvPr/>
        </p:nvSpPr>
        <p:spPr>
          <a:xfrm>
            <a:off x="5649558" y="2483282"/>
            <a:ext cx="2822900" cy="13990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none" strike="noStrike" dirty="0">
                <a:solidFill>
                  <a:schemeClr val="dk1"/>
                </a:solidFill>
                <a:latin typeface="+mn-lt"/>
                <a:ea typeface="Calibri"/>
                <a:cs typeface="Arial" panose="020B0604020202020204" pitchFamily="34" charset="0"/>
                <a:sym typeface="Calibri"/>
              </a:rPr>
              <a:t>Reminder!</a:t>
            </a:r>
            <a:endParaRPr sz="1400" b="1" u="none" strike="noStrik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u="none" strike="noStrik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u="none" strike="noStrike" dirty="0">
                <a:solidFill>
                  <a:schemeClr val="dk1"/>
                </a:solidFill>
                <a:latin typeface="+mn-lt"/>
                <a:ea typeface="Calibri"/>
                <a:cs typeface="Arial" panose="020B0604020202020204" pitchFamily="34" charset="0"/>
                <a:sym typeface="Calibri"/>
              </a:rPr>
              <a:t>To indent blocks of statements using spaces</a:t>
            </a:r>
            <a:endParaRPr sz="1400" b="0" u="none" strike="noStrik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215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" sz="1400" u="none" strike="noStrike" dirty="0">
                <a:solidFill>
                  <a:schemeClr val="dk1"/>
                </a:solidFill>
                <a:latin typeface="+mn-lt"/>
                <a:ea typeface="Calibri"/>
                <a:cs typeface="Arial" panose="020B0604020202020204" pitchFamily="34" charset="0"/>
                <a:sym typeface="Calibri"/>
              </a:rPr>
              <a:t>Put a Colon (</a:t>
            </a:r>
            <a:r>
              <a:rPr lang="en" sz="1400" u="none" strike="noStrike" dirty="0">
                <a:solidFill>
                  <a:srgbClr val="0070C0"/>
                </a:solidFill>
                <a:latin typeface="+mn-lt"/>
                <a:ea typeface="Calibri"/>
                <a:cs typeface="Arial" panose="020B0604020202020204" pitchFamily="34" charset="0"/>
                <a:sym typeface="Calibri"/>
              </a:rPr>
              <a:t>:</a:t>
            </a:r>
            <a:r>
              <a:rPr lang="en" sz="1400" u="none" strike="noStrike" dirty="0">
                <a:solidFill>
                  <a:schemeClr val="dk1"/>
                </a:solidFill>
                <a:latin typeface="+mn-lt"/>
                <a:ea typeface="Calibri"/>
                <a:cs typeface="Arial" panose="020B0604020202020204" pitchFamily="34" charset="0"/>
                <a:sym typeface="Calibri"/>
              </a:rPr>
              <a:t>) after the condition (Boolean expression)</a:t>
            </a:r>
            <a:endParaRPr sz="1400" b="0" u="none" strike="noStrike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1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lang="en" sz="2722" b="1">
                <a:latin typeface="Courier New"/>
                <a:ea typeface="Courier New"/>
                <a:cs typeface="Courier New"/>
                <a:sym typeface="Courier New"/>
              </a:rPr>
              <a:t>if/elif/else</a:t>
            </a:r>
            <a:r>
              <a:rPr lang="en" sz="2722"/>
              <a:t> Statements</a:t>
            </a:r>
            <a:endParaRPr sz="272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2"/>
          <p:cNvSpPr/>
          <p:nvPr/>
        </p:nvSpPr>
        <p:spPr>
          <a:xfrm>
            <a:off x="1266775" y="754225"/>
            <a:ext cx="6530400" cy="3359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200" b="1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2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200" b="1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 sz="12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(A &gt; B)</a:t>
            </a:r>
            <a:r>
              <a:rPr lang="en" sz="12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&gt; B"</a:t>
            </a: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(A == B)</a:t>
            </a:r>
            <a:r>
              <a:rPr lang="en" sz="12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= B"</a:t>
            </a: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(A &lt; B)</a:t>
            </a:r>
            <a:r>
              <a:rPr lang="en" sz="12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&lt; B"</a:t>
            </a: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(A == B)</a:t>
            </a:r>
            <a:r>
              <a:rPr lang="en" sz="12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print(</a:t>
            </a:r>
            <a:r>
              <a:rPr lang="en" sz="1200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= B"</a:t>
            </a: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(A &gt; B)</a:t>
            </a:r>
            <a:r>
              <a:rPr lang="en" sz="12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"A &gt; B"</a:t>
            </a: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2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"B &gt; A"</a:t>
            </a:r>
            <a:r>
              <a:rPr lang="en" sz="12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62"/>
          <p:cNvSpPr/>
          <p:nvPr/>
        </p:nvSpPr>
        <p:spPr>
          <a:xfrm>
            <a:off x="1266775" y="4177175"/>
            <a:ext cx="6530400" cy="8907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 ~ % python3 if_elif_else.py</a:t>
            </a:r>
            <a:endParaRPr sz="1200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 &lt; B</a:t>
            </a:r>
            <a:endParaRPr sz="1200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 &gt; A</a:t>
            </a:r>
            <a:endParaRPr sz="1200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 ~ % </a:t>
            </a:r>
            <a:endParaRPr sz="1200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2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lang="en" sz="2722" b="1">
                <a:latin typeface="Courier New"/>
                <a:ea typeface="Courier New"/>
                <a:cs typeface="Courier New"/>
                <a:sym typeface="Courier New"/>
              </a:rPr>
              <a:t>if/elif/else</a:t>
            </a:r>
            <a:r>
              <a:rPr lang="en" sz="2722"/>
              <a:t> Examples</a:t>
            </a:r>
            <a:endParaRPr sz="272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3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 sz="2100" b="1" i="0" u="none" strike="noStrike" cap="none" dirty="0">
                <a:solidFill>
                  <a:schemeClr val="dk1"/>
                </a:solidFill>
                <a:latin typeface="+mn-lt"/>
                <a:ea typeface="Courier New"/>
                <a:cs typeface="Courier New"/>
                <a:sym typeface="Courier New"/>
              </a:rPr>
              <a:t>for</a:t>
            </a:r>
            <a:r>
              <a:rPr lang="en" sz="2100" u="none" strike="noStrike" cap="none" dirty="0">
                <a:solidFill>
                  <a:schemeClr val="dk1"/>
                </a:solidFill>
                <a:latin typeface="+mn-lt"/>
                <a:ea typeface="Calibri"/>
                <a:cs typeface="Arial" panose="020B0604020202020204" pitchFamily="34" charset="0"/>
                <a:sym typeface="Calibri"/>
              </a:rPr>
              <a:t> loop: Repeats a set of statements over a group of values</a:t>
            </a:r>
            <a:endParaRPr dirty="0">
              <a:latin typeface="+mn-lt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100" u="none" strike="noStrike" cap="none" dirty="0">
                <a:solidFill>
                  <a:schemeClr val="dk1"/>
                </a:solidFill>
                <a:latin typeface="+mn-lt"/>
                <a:ea typeface="Calibri"/>
                <a:cs typeface="Arial" panose="020B0604020202020204" pitchFamily="34" charset="0"/>
                <a:sym typeface="Calibri"/>
              </a:rPr>
              <a:t>Syntax:</a:t>
            </a:r>
            <a:endParaRPr dirty="0">
              <a:latin typeface="+mn-lt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100" b="1" i="0" u="none" strike="noStrike" cap="none" dirty="0">
                <a:solidFill>
                  <a:schemeClr val="dk1"/>
                </a:solidFill>
                <a:latin typeface="+mn-lt"/>
                <a:ea typeface="Courier New"/>
                <a:cs typeface="Courier New"/>
                <a:sym typeface="Courier New"/>
              </a:rPr>
              <a:t>for</a:t>
            </a:r>
            <a:r>
              <a:rPr lang="en" sz="2100" b="0" i="0" u="none" strike="noStrike" cap="none" dirty="0">
                <a:solidFill>
                  <a:schemeClr val="dk1"/>
                </a:solidFill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" sz="2100" b="1" i="1" u="none" strike="noStrike" cap="none" dirty="0" err="1">
                <a:solidFill>
                  <a:schemeClr val="dk1"/>
                </a:solidFill>
                <a:latin typeface="+mn-lt"/>
                <a:ea typeface="Courier New"/>
                <a:cs typeface="Courier New"/>
                <a:sym typeface="Courier New"/>
              </a:rPr>
              <a:t>variableName</a:t>
            </a:r>
            <a:r>
              <a:rPr lang="en" sz="2100" b="0" i="0" u="none" strike="noStrike" cap="none" dirty="0">
                <a:solidFill>
                  <a:schemeClr val="dk1"/>
                </a:solidFill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" sz="2100" b="1" i="0" u="none" strike="noStrike" cap="none" dirty="0">
                <a:solidFill>
                  <a:schemeClr val="dk1"/>
                </a:solidFill>
                <a:latin typeface="+mn-lt"/>
                <a:ea typeface="Courier New"/>
                <a:cs typeface="Courier New"/>
                <a:sym typeface="Courier New"/>
              </a:rPr>
              <a:t>in</a:t>
            </a:r>
            <a:r>
              <a:rPr lang="en" sz="2100" b="0" i="0" u="none" strike="noStrike" cap="none" dirty="0">
                <a:solidFill>
                  <a:schemeClr val="dk1"/>
                </a:solidFill>
                <a:latin typeface="+mn-lt"/>
                <a:ea typeface="Courier New"/>
                <a:cs typeface="Courier New"/>
                <a:sym typeface="Courier New"/>
              </a:rPr>
              <a:t> </a:t>
            </a:r>
            <a:r>
              <a:rPr lang="en" sz="2100" b="1" i="1" u="none" strike="noStrike" cap="none" dirty="0" err="1">
                <a:solidFill>
                  <a:schemeClr val="dk1"/>
                </a:solidFill>
                <a:latin typeface="+mn-lt"/>
                <a:ea typeface="Courier New"/>
                <a:cs typeface="Courier New"/>
                <a:sym typeface="Courier New"/>
              </a:rPr>
              <a:t>groupOfValues</a:t>
            </a:r>
            <a:r>
              <a:rPr lang="en" sz="2100" b="0" i="0" u="none" strike="noStrike" cap="none" dirty="0">
                <a:solidFill>
                  <a:schemeClr val="dk1"/>
                </a:solidFill>
                <a:latin typeface="+mn-lt"/>
                <a:ea typeface="Courier New"/>
                <a:cs typeface="Courier New"/>
                <a:sym typeface="Courier New"/>
              </a:rPr>
              <a:t>:</a:t>
            </a:r>
            <a:endParaRPr sz="2100" u="none" strike="noStrike" cap="none" dirty="0">
              <a:solidFill>
                <a:schemeClr val="dk1"/>
              </a:solidFill>
              <a:latin typeface="+mn-lt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100" b="1" i="1" u="none" strike="noStrike" cap="none" dirty="0">
                <a:solidFill>
                  <a:schemeClr val="dk1"/>
                </a:solidFill>
                <a:latin typeface="+mn-lt"/>
                <a:ea typeface="Courier New"/>
                <a:cs typeface="Courier New"/>
                <a:sym typeface="Courier New"/>
              </a:rPr>
              <a:t>      statements</a:t>
            </a:r>
            <a:endParaRPr sz="2100" u="none" strike="noStrike" cap="none" dirty="0">
              <a:solidFill>
                <a:schemeClr val="dk1"/>
              </a:solidFill>
              <a:latin typeface="+mn-lt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1" indent="-3619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" sz="2100" u="none" strike="noStrike" dirty="0">
                <a:solidFill>
                  <a:schemeClr val="dk1"/>
                </a:solidFill>
                <a:latin typeface="+mn-lt"/>
                <a:ea typeface="Calibri"/>
                <a:cs typeface="Arial" panose="020B0604020202020204" pitchFamily="34" charset="0"/>
                <a:sym typeface="Calibri"/>
              </a:rPr>
              <a:t>Indent the statements to be repeated</a:t>
            </a:r>
            <a:endParaRPr dirty="0">
              <a:latin typeface="+mn-lt"/>
            </a:endParaRPr>
          </a:p>
          <a:p>
            <a:pPr marL="914400" lvl="1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" sz="2100" u="none" strike="noStrike" dirty="0" err="1">
                <a:solidFill>
                  <a:schemeClr val="dk1"/>
                </a:solidFill>
                <a:latin typeface="+mn-lt"/>
                <a:ea typeface="Calibri"/>
                <a:cs typeface="Arial" panose="020B0604020202020204" pitchFamily="34" charset="0"/>
                <a:sym typeface="Calibri"/>
              </a:rPr>
              <a:t>variableName</a:t>
            </a:r>
            <a:r>
              <a:rPr lang="en" sz="2100" u="none" strike="noStrike" dirty="0">
                <a:solidFill>
                  <a:schemeClr val="dk1"/>
                </a:solidFill>
                <a:latin typeface="+mn-lt"/>
                <a:ea typeface="Calibri"/>
                <a:cs typeface="Arial" panose="020B0604020202020204" pitchFamily="34" charset="0"/>
                <a:sym typeface="Calibri"/>
              </a:rPr>
              <a:t> gives a name to each value, so you can refer to it in the statements</a:t>
            </a:r>
            <a:endParaRPr dirty="0">
              <a:latin typeface="+mn-lt"/>
            </a:endParaRPr>
          </a:p>
          <a:p>
            <a:pPr marL="914400" lvl="1" indent="-3619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n" sz="2100" u="none" strike="noStrike" dirty="0" err="1">
                <a:solidFill>
                  <a:schemeClr val="dk1"/>
                </a:solidFill>
                <a:latin typeface="+mn-lt"/>
                <a:ea typeface="Calibri"/>
                <a:cs typeface="Arial" panose="020B0604020202020204" pitchFamily="34" charset="0"/>
                <a:sym typeface="Calibri"/>
              </a:rPr>
              <a:t>groupOfValues</a:t>
            </a:r>
            <a:r>
              <a:rPr lang="en" sz="2100" u="none" strike="noStrike" dirty="0">
                <a:solidFill>
                  <a:schemeClr val="dk1"/>
                </a:solidFill>
                <a:latin typeface="+mn-lt"/>
                <a:ea typeface="Calibri"/>
                <a:cs typeface="Arial" panose="020B0604020202020204" pitchFamily="34" charset="0"/>
                <a:sym typeface="Calibri"/>
              </a:rPr>
              <a:t> can be a range of integers, specified with the range function, or it can also be </a:t>
            </a:r>
            <a:r>
              <a:rPr lang="en" sz="210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Calibri"/>
                <a:cs typeface="Arial" panose="020B0604020202020204" pitchFamily="34" charset="0"/>
                <a:sym typeface="Calibri"/>
              </a:rPr>
              <a:t>a list, string, or tuple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444" name="Google Shape;444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63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lang="en" sz="2722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722"/>
              <a:t> Loop</a:t>
            </a:r>
            <a:endParaRPr sz="2722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122842" y="690975"/>
            <a:ext cx="8815885" cy="4053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209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Programs can be written in any application that can create plain text files </a:t>
            </a:r>
            <a:endParaRPr sz="2000" dirty="0"/>
          </a:p>
          <a:p>
            <a:pPr marL="520700" lvl="1" indent="-222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r>
              <a:rPr lang="en" sz="1800" u="none" strike="noStrik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NotePad</a:t>
            </a:r>
            <a:r>
              <a:rPr lang="en" sz="18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/TextEdit, WordPad, emacs, vi, nano, Visual Studio Code</a:t>
            </a:r>
          </a:p>
          <a:p>
            <a:pPr marL="520700" lvl="1" indent="-2222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</a:pPr>
            <a:endParaRPr sz="1800" dirty="0"/>
          </a:p>
          <a:p>
            <a:pPr marL="177800" marR="0" lvl="0" indent="-209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However, most</a:t>
            </a: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programs are written in special purpose software called an Integrated Development Environment (IDE)</a:t>
            </a:r>
          </a:p>
          <a:p>
            <a:pPr marL="177800" marR="0" lvl="0" indent="-209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endParaRPr sz="2000" dirty="0"/>
          </a:p>
          <a:p>
            <a:pPr marL="177800" marR="0" lvl="0" indent="-209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IDE’s contain a program called an “Editor” that lets you create the program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endParaRPr sz="2000" dirty="0"/>
          </a:p>
          <a:p>
            <a:pPr marL="177800" marR="0" lvl="0" indent="-2095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lang="en" sz="2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IDE’s understand the program language and can provide ‘hints’ when you are writing to the code to help with how the language works</a:t>
            </a: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 I use to create a Program? (1/2)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4"/>
          <p:cNvSpPr txBox="1">
            <a:spLocks noGrp="1"/>
          </p:cNvSpPr>
          <p:nvPr>
            <p:ph type="body" idx="1"/>
          </p:nvPr>
        </p:nvSpPr>
        <p:spPr>
          <a:xfrm>
            <a:off x="292074" y="732125"/>
            <a:ext cx="8579475" cy="393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marR="0" lvl="0" indent="-331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8"/>
              <a:buChar char="●"/>
            </a:pPr>
            <a:r>
              <a:rPr lang="en" u="none" strike="noStrike" cap="none" dirty="0">
                <a:solidFill>
                  <a:schemeClr val="dk1"/>
                </a:solidFill>
                <a:latin typeface="+mn-lt"/>
                <a:ea typeface="Verdana"/>
                <a:cs typeface="Arial" panose="020B0604020202020204" pitchFamily="34" charset="0"/>
                <a:sym typeface="Verdana"/>
              </a:rPr>
              <a:t>The </a:t>
            </a:r>
            <a:r>
              <a:rPr lang="en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range</a:t>
            </a:r>
            <a:r>
              <a:rPr lang="en" u="none" strike="noStrike" cap="none" dirty="0">
                <a:solidFill>
                  <a:schemeClr val="dk1"/>
                </a:solidFill>
                <a:latin typeface="+mn-lt"/>
                <a:ea typeface="Verdana"/>
                <a:cs typeface="Arial" panose="020B0604020202020204" pitchFamily="34" charset="0"/>
                <a:sym typeface="Verdana"/>
              </a:rPr>
              <a:t> function specifies a range of integers:</a:t>
            </a:r>
            <a:endParaRPr u="none" strike="noStrike" cap="none" dirty="0">
              <a:solidFill>
                <a:schemeClr val="dk1"/>
              </a:solidFill>
              <a:latin typeface="+mn-lt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050" u="none" strike="noStrike" cap="none" dirty="0">
              <a:solidFill>
                <a:schemeClr val="dk1"/>
              </a:solidFill>
              <a:latin typeface="+mn-lt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3132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18"/>
              <a:buChar char="●"/>
            </a:pPr>
            <a:r>
              <a:rPr lang="en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range</a:t>
            </a:r>
            <a:r>
              <a:rPr lang="en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" b="1" i="1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start</a:t>
            </a:r>
            <a:r>
              <a:rPr lang="en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 </a:t>
            </a:r>
            <a:r>
              <a:rPr lang="en" b="1" i="1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stop, step</a:t>
            </a:r>
            <a:r>
              <a:rPr lang="en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 </a:t>
            </a:r>
            <a:r>
              <a:rPr lang="en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		</a:t>
            </a:r>
            <a:endParaRPr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u="none" strike="noStrike" cap="none" dirty="0">
              <a:solidFill>
                <a:schemeClr val="dk1"/>
              </a:solidFill>
              <a:latin typeface="+mn-lt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1" indent="-33132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18"/>
              <a:buFont typeface="Verdana"/>
              <a:buChar char="○"/>
            </a:pPr>
            <a:r>
              <a:rPr lang="en" sz="1800" b="1" i="1" u="none" strike="noStrike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start</a:t>
            </a:r>
            <a:r>
              <a:rPr lang="en" sz="1800" u="none" strike="noStrike" dirty="0">
                <a:solidFill>
                  <a:schemeClr val="dk1"/>
                </a:solidFill>
                <a:latin typeface="+mn-lt"/>
                <a:ea typeface="Verdana"/>
                <a:cs typeface="Arial" panose="020B0604020202020204" pitchFamily="34" charset="0"/>
                <a:sym typeface="Verdana"/>
              </a:rPr>
              <a:t> is optional, inclusive, and defaults to 0</a:t>
            </a:r>
            <a:endParaRPr sz="1800" u="none" strike="noStrike" dirty="0">
              <a:solidFill>
                <a:schemeClr val="dk1"/>
              </a:solidFill>
              <a:latin typeface="+mn-lt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1" indent="-331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8"/>
              <a:buFont typeface="Verdana"/>
              <a:buChar char="○"/>
            </a:pPr>
            <a:r>
              <a:rPr lang="en" sz="1800" b="1" i="1" u="none" strike="noStrike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stop</a:t>
            </a:r>
            <a:r>
              <a:rPr lang="en" sz="1800" u="none" strike="noStrike" dirty="0">
                <a:solidFill>
                  <a:schemeClr val="dk1"/>
                </a:solidFill>
                <a:latin typeface="+mn-lt"/>
                <a:ea typeface="Verdana"/>
                <a:cs typeface="Arial" panose="020B0604020202020204" pitchFamily="34" charset="0"/>
                <a:sym typeface="Verdana"/>
              </a:rPr>
              <a:t> is required but exclusive</a:t>
            </a:r>
            <a:endParaRPr sz="1800" u="none" strike="noStrike" dirty="0">
              <a:solidFill>
                <a:schemeClr val="dk1"/>
              </a:solidFill>
              <a:latin typeface="+mn-lt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1" indent="-331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18"/>
              <a:buFont typeface="Verdana"/>
              <a:buChar char="○"/>
            </a:pPr>
            <a:r>
              <a:rPr lang="en" sz="1800" b="1" i="1" u="none" strike="noStrike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step</a:t>
            </a:r>
            <a:r>
              <a:rPr lang="en" sz="1800" u="none" strike="noStrike" dirty="0">
                <a:solidFill>
                  <a:schemeClr val="dk1"/>
                </a:solidFill>
                <a:latin typeface="+mn-lt"/>
                <a:ea typeface="Verdana"/>
                <a:cs typeface="Arial" panose="020B0604020202020204" pitchFamily="34" charset="0"/>
                <a:sym typeface="Verdana"/>
              </a:rPr>
              <a:t> is optional and defaults to 1</a:t>
            </a:r>
            <a:endParaRPr sz="1800" u="none" strike="noStrike" dirty="0">
              <a:solidFill>
                <a:schemeClr val="dk1"/>
              </a:solidFill>
              <a:latin typeface="+mn-lt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600" u="none" strike="noStrike" cap="none" dirty="0">
              <a:solidFill>
                <a:schemeClr val="dk1"/>
              </a:solidFill>
              <a:latin typeface="+mn-lt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3132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18"/>
              <a:buFont typeface="Verdana"/>
              <a:buChar char="●"/>
            </a:pPr>
            <a:r>
              <a:rPr lang="en" b="1" i="1" u="none" strike="noStrike" cap="none" dirty="0">
                <a:solidFill>
                  <a:schemeClr val="dk1"/>
                </a:solidFill>
                <a:latin typeface="+mn-lt"/>
                <a:ea typeface="Verdana"/>
                <a:cs typeface="Arial" panose="020B0604020202020204" pitchFamily="34" charset="0"/>
                <a:sym typeface="Verdana"/>
              </a:rPr>
              <a:t>Inclusive</a:t>
            </a:r>
            <a:r>
              <a:rPr lang="en" u="none" strike="noStrike" cap="none" dirty="0">
                <a:solidFill>
                  <a:schemeClr val="dk1"/>
                </a:solidFill>
                <a:latin typeface="+mn-lt"/>
                <a:ea typeface="Verdana"/>
                <a:cs typeface="Arial" panose="020B0604020202020204" pitchFamily="34" charset="0"/>
                <a:sym typeface="Verdana"/>
              </a:rPr>
              <a:t> means that number will be part of the range. So if you start at ”1” then 1 will be the first number</a:t>
            </a:r>
            <a:endParaRPr u="none" strike="noStrike" cap="none" dirty="0">
              <a:solidFill>
                <a:schemeClr val="dk1"/>
              </a:solidFill>
              <a:latin typeface="+mn-lt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3132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18"/>
              <a:buFont typeface="Verdana"/>
              <a:buChar char="●"/>
            </a:pPr>
            <a:r>
              <a:rPr lang="en" b="1" i="1" u="none" strike="noStrike" cap="none" dirty="0">
                <a:solidFill>
                  <a:schemeClr val="dk1"/>
                </a:solidFill>
                <a:latin typeface="+mn-lt"/>
                <a:ea typeface="Verdana"/>
                <a:cs typeface="Arial" panose="020B0604020202020204" pitchFamily="34" charset="0"/>
                <a:sym typeface="Verdana"/>
              </a:rPr>
              <a:t>Exclusive</a:t>
            </a:r>
            <a:r>
              <a:rPr lang="en" u="none" strike="noStrike" cap="none" dirty="0">
                <a:solidFill>
                  <a:schemeClr val="dk1"/>
                </a:solidFill>
                <a:latin typeface="+mn-lt"/>
                <a:ea typeface="Verdana"/>
                <a:cs typeface="Arial" panose="020B0604020202020204" pitchFamily="34" charset="0"/>
                <a:sym typeface="Verdana"/>
              </a:rPr>
              <a:t> means the number will </a:t>
            </a:r>
            <a:r>
              <a:rPr lang="en" b="1" u="none" strike="noStrike" cap="none" dirty="0">
                <a:solidFill>
                  <a:schemeClr val="dk1"/>
                </a:solidFill>
                <a:latin typeface="+mn-lt"/>
                <a:ea typeface="Verdana"/>
                <a:cs typeface="Arial" panose="020B0604020202020204" pitchFamily="34" charset="0"/>
                <a:sym typeface="Verdana"/>
              </a:rPr>
              <a:t>not</a:t>
            </a:r>
            <a:r>
              <a:rPr lang="en" u="none" strike="noStrike" cap="none" dirty="0">
                <a:solidFill>
                  <a:schemeClr val="dk1"/>
                </a:solidFill>
                <a:latin typeface="+mn-lt"/>
                <a:ea typeface="Verdana"/>
                <a:cs typeface="Arial" panose="020B0604020202020204" pitchFamily="34" charset="0"/>
                <a:sym typeface="Verdana"/>
              </a:rPr>
              <a:t> be part of the range. So if use the </a:t>
            </a:r>
            <a:r>
              <a:rPr lang="en" b="1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range(0,100</a:t>
            </a:r>
            <a:r>
              <a:rPr lang="en" b="1" dirty="0"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)</a:t>
            </a:r>
            <a:r>
              <a:rPr lang="en" u="none" strike="noStrike" cap="none" dirty="0">
                <a:solidFill>
                  <a:schemeClr val="dk1"/>
                </a:solidFill>
                <a:latin typeface="+mn-lt"/>
                <a:ea typeface="Verdana"/>
                <a:cs typeface="Arial" panose="020B0604020202020204" pitchFamily="34" charset="0"/>
                <a:sym typeface="Verdana"/>
              </a:rPr>
              <a:t> the ending (</a:t>
            </a:r>
            <a:r>
              <a:rPr lang="en" b="1" u="none" strike="noStrike" cap="none" dirty="0">
                <a:solidFill>
                  <a:schemeClr val="dk1"/>
                </a:solidFill>
                <a:latin typeface="+mn-lt"/>
                <a:ea typeface="Verdana"/>
                <a:cs typeface="Arial" panose="020B0604020202020204" pitchFamily="34" charset="0"/>
                <a:sym typeface="Verdana"/>
              </a:rPr>
              <a:t>stop</a:t>
            </a:r>
            <a:r>
              <a:rPr lang="en" u="none" strike="noStrike" cap="none" dirty="0">
                <a:solidFill>
                  <a:schemeClr val="dk1"/>
                </a:solidFill>
                <a:latin typeface="+mn-lt"/>
                <a:ea typeface="Verdana"/>
                <a:cs typeface="Arial" panose="020B0604020202020204" pitchFamily="34" charset="0"/>
                <a:sym typeface="Verdana"/>
              </a:rPr>
              <a:t>) number will be 99 not 100</a:t>
            </a:r>
            <a:endParaRPr sz="1600" u="none" strike="noStrike" cap="none" dirty="0">
              <a:solidFill>
                <a:schemeClr val="dk1"/>
              </a:solidFill>
              <a:latin typeface="+mn-lt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51" name="Google Shape;451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64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408"/>
              <a:buFont typeface="Arial"/>
              <a:buNone/>
            </a:pPr>
            <a:r>
              <a:rPr lang="en" sz="2722" b="1" dirty="0"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2722" dirty="0"/>
              <a:t> Function</a:t>
            </a:r>
            <a:endParaRPr sz="2722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5"/>
          <p:cNvSpPr/>
          <p:nvPr/>
        </p:nvSpPr>
        <p:spPr>
          <a:xfrm>
            <a:off x="428490" y="863355"/>
            <a:ext cx="7819500" cy="1302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myStep</a:t>
            </a:r>
            <a:r>
              <a:rPr lang="en" sz="12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 u="none" strike="noStrike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-10</a:t>
            </a:r>
            <a:endParaRPr sz="12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startCounter</a:t>
            </a:r>
            <a:r>
              <a:rPr lang="en" sz="12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 u="none" strike="noStrike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2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endCounter</a:t>
            </a:r>
            <a:r>
              <a:rPr lang="en" sz="12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 u="none" strike="noStrike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200" b="1" u="none" strike="noStrik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u="none" strike="noStrik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2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startCounter</a:t>
            </a:r>
            <a:r>
              <a:rPr lang="en" sz="12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endCounter</a:t>
            </a:r>
            <a:r>
              <a:rPr lang="en" sz="12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00" b="1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myStep</a:t>
            </a:r>
            <a:r>
              <a:rPr lang="en" sz="12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2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print</a:t>
            </a:r>
            <a:r>
              <a:rPr lang="en" sz="12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(x,</a:t>
            </a:r>
            <a:r>
              <a:rPr lang="en" sz="1200" b="1" u="none" strike="noStrik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12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,end=</a:t>
            </a:r>
            <a:r>
              <a:rPr lang="en" sz="1200" b="1" u="none" strike="noStrik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00" b="1" u="none" strike="noStrik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00" b="1" u="none" strike="noStrik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note the use of end='' to tell print not to add a newline</a:t>
            </a:r>
            <a:endParaRPr sz="9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 dirty="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65"/>
          <p:cNvSpPr/>
          <p:nvPr/>
        </p:nvSpPr>
        <p:spPr>
          <a:xfrm>
            <a:off x="428490" y="2176635"/>
            <a:ext cx="7819500" cy="7539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 ~ % /usr/local/bin/python3 for.py</a:t>
            </a:r>
            <a:endParaRPr sz="1300" b="1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100  90  80  70  60  50  40  30  20  10  </a:t>
            </a:r>
            <a:endParaRPr sz="1300" b="1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 ~ % </a:t>
            </a:r>
            <a:endParaRPr sz="1300" b="1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65"/>
          <p:cNvSpPr/>
          <p:nvPr/>
        </p:nvSpPr>
        <p:spPr>
          <a:xfrm>
            <a:off x="428490" y="3067905"/>
            <a:ext cx="7819500" cy="890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myValues</a:t>
            </a:r>
            <a:r>
              <a:rPr lang="en" sz="1200" b="1" u="none" strike="noStrik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 u="none" strike="noStrike" dirty="0">
                <a:solidFill>
                  <a:srgbClr val="00B05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['a', 'b', 'c', 'd', 'e']</a:t>
            </a:r>
            <a:endParaRPr sz="12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200" b="1" u="none" strike="noStrik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200" b="1" u="none" strike="noStrike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200" b="1" u="none" strike="noStrik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u="none" strike="noStrik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myValues</a:t>
            </a:r>
            <a:r>
              <a:rPr lang="en" sz="1200" b="1" u="none" strike="noStrik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lang="en" sz="1200" b="1" u="none" strike="noStrike" dirty="0" err="1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x,end</a:t>
            </a:r>
            <a:r>
              <a:rPr lang="en" sz="1200" b="1" u="none" strike="noStrik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 u="none" strike="noStrike" dirty="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':'</a:t>
            </a:r>
            <a:r>
              <a:rPr lang="en" sz="1200" b="1" u="none" strike="noStrik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endParaRPr sz="12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65"/>
          <p:cNvSpPr/>
          <p:nvPr/>
        </p:nvSpPr>
        <p:spPr>
          <a:xfrm>
            <a:off x="428490" y="3968355"/>
            <a:ext cx="7819500" cy="7539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 ~ % /usr/local/bin/python3 for2.py</a:t>
            </a:r>
            <a:endParaRPr sz="1300" b="1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a:b:c:d:e:</a:t>
            </a:r>
            <a:endParaRPr sz="1300" b="1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u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 ~ % </a:t>
            </a:r>
            <a:endParaRPr sz="1300" b="1" u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65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ourier New"/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Loop Example</a:t>
            </a:r>
            <a:endParaRPr sz="24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5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6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7955010" cy="1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while</a:t>
            </a:r>
            <a:r>
              <a:rPr lang="en" sz="1800" b="1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 loop</a:t>
            </a:r>
            <a:r>
              <a:rPr lang="en" sz="1800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:</a:t>
            </a:r>
            <a:r>
              <a:rPr lang="en" sz="18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Executes a group of statements as long as a condition is </a:t>
            </a:r>
            <a:r>
              <a:rPr lang="en" sz="1800" b="1" u="none" strike="noStrike" cap="none" dirty="0">
                <a:solidFill>
                  <a:srgbClr val="548135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True</a:t>
            </a:r>
            <a:r>
              <a:rPr lang="en" sz="18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.</a:t>
            </a:r>
            <a:endParaRPr sz="18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20700" lvl="1" indent="-1905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good for indefinite loops (repeat an unknown number of times)</a:t>
            </a:r>
            <a:endParaRPr sz="18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</a:t>
            </a:r>
            <a:r>
              <a:rPr lang="en" sz="18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Syntax:</a:t>
            </a:r>
            <a:endParaRPr sz="18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while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800" b="1" i="1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condition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endParaRPr sz="1800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" sz="1800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		      </a:t>
            </a:r>
            <a:r>
              <a:rPr lang="en" sz="1800" b="1" i="1" u="none" strike="noStrike" cap="none" dirty="0">
                <a:solidFill>
                  <a:schemeClr val="dk1"/>
                </a:solidFill>
                <a:latin typeface="Courier New" panose="02070309020205020404" pitchFamily="49" charset="0"/>
                <a:ea typeface="Verdana"/>
                <a:cs typeface="Courier New" panose="02070309020205020404" pitchFamily="49" charset="0"/>
                <a:sym typeface="Verdana"/>
              </a:rPr>
              <a:t>statements</a:t>
            </a:r>
            <a:endParaRPr sz="1800" b="1" i="1" u="none" strike="noStrike" cap="none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468" name="Google Shape;468;p66"/>
          <p:cNvSpPr/>
          <p:nvPr/>
        </p:nvSpPr>
        <p:spPr>
          <a:xfrm>
            <a:off x="513810" y="2734625"/>
            <a:ext cx="7752900" cy="1028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 = </a:t>
            </a:r>
            <a:r>
              <a:rPr lang="en" sz="1100" b="1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(number &lt; </a:t>
            </a:r>
            <a:r>
              <a:rPr lang="en" sz="1100" b="1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1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1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(number,</a:t>
            </a:r>
            <a:r>
              <a:rPr lang="en" sz="1100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sz="11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,end=</a:t>
            </a:r>
            <a:r>
              <a:rPr lang="en" sz="1100" b="1" u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1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number = number * </a:t>
            </a:r>
            <a:r>
              <a:rPr lang="en" sz="1100" b="1" u="none" strike="noStrike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100"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100" b="1" u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print just a newline</a:t>
            </a:r>
            <a:endParaRPr sz="1100"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66"/>
          <p:cNvSpPr/>
          <p:nvPr/>
        </p:nvSpPr>
        <p:spPr>
          <a:xfrm>
            <a:off x="533250" y="3852909"/>
            <a:ext cx="7734900" cy="790731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</a:t>
            </a:r>
            <a:r>
              <a:rPr lang="en" sz="1200" b="1" u="none" strike="noStrik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~ % /</a:t>
            </a:r>
            <a:r>
              <a:rPr lang="en" sz="1200" b="1" u="none" strike="noStrik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" sz="1200" b="1" u="none" strike="noStrik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/local/bin/python3 /Users/</a:t>
            </a:r>
            <a:r>
              <a:rPr lang="en" sz="1200" b="1" u="none" strike="noStrik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</a:t>
            </a:r>
            <a:r>
              <a:rPr lang="en" sz="1200" b="1" u="none" strike="noStrik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/Documents/Python/</a:t>
            </a:r>
            <a:r>
              <a:rPr lang="en" sz="1200" b="1" u="none" strike="noStrik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Code_Examples</a:t>
            </a:r>
            <a:r>
              <a:rPr lang="en" sz="1200" b="1" u="none" strike="noStrik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00" b="1" u="none" strike="noStrik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while.py</a:t>
            </a:r>
            <a:endParaRPr sz="1200" b="1" u="none" strike="noStrik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1  2  4  8  16  32  64  128  </a:t>
            </a:r>
            <a:endParaRPr sz="1200" b="1" u="none" strike="noStrik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strike="noStrik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</a:t>
            </a:r>
            <a:r>
              <a:rPr lang="en" sz="1200" b="1" u="none" strike="noStrik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~ % </a:t>
            </a:r>
            <a:endParaRPr sz="1200" b="1" u="none" strike="noStrik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66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ourier New"/>
              <a:buNone/>
            </a:pPr>
            <a:r>
              <a:rPr lang="en" sz="2470" b="1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47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Loops</a:t>
            </a:r>
            <a:endParaRPr sz="247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5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7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</a:t>
            </a: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he keyword </a:t>
            </a:r>
            <a:r>
              <a:rPr lang="en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2000" u="none" strike="noStrike" cap="none" dirty="0">
                <a:solidFill>
                  <a:schemeClr val="accent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is used </a:t>
            </a: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inside a loop to leav</a:t>
            </a:r>
            <a:r>
              <a:rPr lang="en" sz="2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 the loop</a:t>
            </a: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 </a:t>
            </a:r>
            <a:endParaRPr sz="20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Works in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and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loops</a:t>
            </a:r>
            <a:endParaRPr sz="18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Char char="●"/>
            </a:pPr>
            <a:r>
              <a:rPr lang="en" sz="2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</a:t>
            </a: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he keyword </a:t>
            </a:r>
            <a:r>
              <a:rPr lang="en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2000" u="none" strike="noStrike" cap="none" dirty="0">
                <a:solidFill>
                  <a:schemeClr val="accent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is used </a:t>
            </a: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inside a loop to stop processing the current iteration of the loop and to immediately go on to the next one</a:t>
            </a:r>
            <a:r>
              <a:rPr lang="en" sz="2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(basically skips </a:t>
            </a: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endParaRPr sz="20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marR="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Works in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and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8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loops</a:t>
            </a:r>
            <a:endParaRPr sz="18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</a:t>
            </a: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keyword </a:t>
            </a:r>
            <a:r>
              <a:rPr lang="en" sz="20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is used inside a loop or if/</a:t>
            </a:r>
            <a:r>
              <a:rPr lang="en" sz="200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elif</a:t>
            </a:r>
            <a:r>
              <a:rPr lang="en" sz="20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/else statements to do nothing. Basically it skips to the next sequential statement.</a:t>
            </a:r>
            <a:endParaRPr sz="20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78" name="Google Shape;478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7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and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n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endParaRPr sz="2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8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and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r>
              <a:rPr lang="en" sz="24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examples</a:t>
            </a:r>
            <a:endParaRPr sz="2400" dirty="0"/>
          </a:p>
        </p:txBody>
      </p:sp>
      <p:sp>
        <p:nvSpPr>
          <p:cNvPr id="485" name="Google Shape;485;p68"/>
          <p:cNvSpPr txBox="1">
            <a:spLocks noGrp="1"/>
          </p:cNvSpPr>
          <p:nvPr>
            <p:ph type="body" idx="1"/>
          </p:nvPr>
        </p:nvSpPr>
        <p:spPr>
          <a:xfrm>
            <a:off x="306275" y="647300"/>
            <a:ext cx="4603800" cy="41172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795E2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" sz="1200" b="1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"break demo"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endParaRPr sz="1200" b="1">
              <a:solidFill>
                <a:srgbClr val="3B3B3B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AF00D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for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solidFill>
                  <a:srgbClr val="AF00D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solidFill>
                  <a:srgbClr val="267F99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range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" sz="1200" b="1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en" sz="1200" b="1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10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en" sz="1200" b="1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):</a:t>
            </a:r>
            <a:endParaRPr sz="1200" b="1">
              <a:solidFill>
                <a:srgbClr val="3B3B3B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AF00D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if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&gt;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5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endParaRPr sz="1200" b="1">
              <a:solidFill>
                <a:srgbClr val="3B3B3B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1200" b="1">
                <a:solidFill>
                  <a:srgbClr val="AF00D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break</a:t>
            </a:r>
            <a:endParaRPr sz="1200" b="1">
              <a:solidFill>
                <a:srgbClr val="AF00DB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795E2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" sz="1200" b="1">
                <a:solidFill>
                  <a:srgbClr val="00108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endParaRPr sz="1200" b="1">
              <a:solidFill>
                <a:srgbClr val="3B3B3B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795E2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" sz="1200" b="1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"continue demo"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endParaRPr sz="1200" b="1">
              <a:solidFill>
                <a:srgbClr val="3B3B3B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AF00D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for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solidFill>
                  <a:srgbClr val="AF00D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in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solidFill>
                  <a:srgbClr val="267F99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range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" sz="1200" b="1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en" sz="1200" b="1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10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en" sz="1200" b="1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):</a:t>
            </a:r>
            <a:endParaRPr sz="1200" b="1">
              <a:solidFill>
                <a:srgbClr val="3B3B3B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AF00D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if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%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2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==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endParaRPr sz="1200" b="1">
              <a:solidFill>
                <a:srgbClr val="3B3B3B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1200" b="1">
                <a:solidFill>
                  <a:srgbClr val="AF00D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continue</a:t>
            </a:r>
            <a:endParaRPr sz="1200" b="1">
              <a:solidFill>
                <a:srgbClr val="AF00DB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795E2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" sz="1200" b="1">
                <a:solidFill>
                  <a:srgbClr val="00108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endParaRPr sz="1200" b="1">
              <a:solidFill>
                <a:srgbClr val="3B3B3B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795E2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" sz="1200" b="1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"pass demo"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endParaRPr sz="1200" b="1">
              <a:solidFill>
                <a:srgbClr val="3B3B3B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108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</a:t>
            </a:r>
            <a:r>
              <a:rPr lang="en" sz="1200" b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en" sz="1200" b="1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endParaRPr sz="1200" b="1">
              <a:solidFill>
                <a:srgbClr val="098658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AF00D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while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&lt;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10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endParaRPr sz="1200" b="1">
              <a:solidFill>
                <a:srgbClr val="3B3B3B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AF00D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if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%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2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!=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0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endParaRPr sz="1200" b="1">
              <a:solidFill>
                <a:srgbClr val="3B3B3B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1200" b="1">
                <a:solidFill>
                  <a:srgbClr val="AF00D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pass</a:t>
            </a:r>
            <a:endParaRPr sz="1200" b="1">
              <a:solidFill>
                <a:srgbClr val="AF00DB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AF00D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else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:</a:t>
            </a:r>
            <a:endParaRPr sz="1200" b="1">
              <a:solidFill>
                <a:srgbClr val="3B3B3B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</a:t>
            </a:r>
            <a:r>
              <a:rPr lang="en" sz="1200" b="1">
                <a:solidFill>
                  <a:srgbClr val="795E2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(</a:t>
            </a:r>
            <a:r>
              <a:rPr lang="en" sz="1200" b="1">
                <a:solidFill>
                  <a:srgbClr val="00108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endParaRPr sz="1200" b="1">
              <a:solidFill>
                <a:srgbClr val="3B3B3B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00108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solidFill>
                  <a:srgbClr val="00108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i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+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200" b="1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1</a:t>
            </a:r>
            <a:endParaRPr sz="1200" b="1">
              <a:solidFill>
                <a:srgbClr val="098658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 b="1">
                <a:solidFill>
                  <a:srgbClr val="795E26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</a:t>
            </a:r>
            <a:r>
              <a:rPr lang="en" sz="1200" b="1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"end of demo"</a:t>
            </a:r>
            <a:r>
              <a:rPr lang="en" sz="1200" b="1">
                <a:solidFill>
                  <a:srgbClr val="3B3B3B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</a:t>
            </a:r>
            <a:endParaRPr sz="1300" b="1">
              <a:solidFill>
                <a:srgbClr val="795E26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endParaRPr sz="400" b="1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486" name="Google Shape;486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487" name="Google Shape;487;p68"/>
          <p:cNvSpPr txBox="1">
            <a:spLocks noGrp="1"/>
          </p:cNvSpPr>
          <p:nvPr>
            <p:ph type="body" idx="1"/>
          </p:nvPr>
        </p:nvSpPr>
        <p:spPr>
          <a:xfrm>
            <a:off x="4974725" y="690975"/>
            <a:ext cx="3552300" cy="3972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 demo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 demo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 demo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of demo</a:t>
            </a: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493" name="Google Shape;493;p69"/>
          <p:cNvSpPr/>
          <p:nvPr/>
        </p:nvSpPr>
        <p:spPr>
          <a:xfrm>
            <a:off x="146550" y="1472325"/>
            <a:ext cx="8874600" cy="1512300"/>
          </a:xfrm>
          <a:prstGeom prst="roundRect">
            <a:avLst>
              <a:gd name="adj" fmla="val 16667"/>
            </a:avLst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94" name="Google Shape;494;p69"/>
          <p:cNvSpPr txBox="1">
            <a:spLocks noGrp="1"/>
          </p:cNvSpPr>
          <p:nvPr>
            <p:ph type="title" idx="4294967295"/>
          </p:nvPr>
        </p:nvSpPr>
        <p:spPr>
          <a:xfrm>
            <a:off x="350875" y="1479775"/>
            <a:ext cx="85206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Functions (aka Methods) </a:t>
            </a:r>
            <a:endParaRPr sz="250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Code reuse is key</a:t>
            </a:r>
            <a:endParaRPr sz="250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0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70000" lnSpcReduction="20000"/>
          </a:bodyPr>
          <a:lstStyle/>
          <a:p>
            <a:pPr marL="457200" marR="0" lvl="0" indent="-35509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845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 way to group related source code so it can be reused</a:t>
            </a:r>
            <a:endParaRPr sz="2245" dirty="0"/>
          </a:p>
          <a:p>
            <a:pPr marL="457200" marR="0" lvl="0" indent="-35509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845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Functions are “called” (</a:t>
            </a:r>
            <a:r>
              <a:rPr lang="en" sz="2845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“executed”)</a:t>
            </a:r>
            <a:r>
              <a:rPr lang="en" sz="2845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from other parts of </a:t>
            </a:r>
            <a:r>
              <a:rPr lang="en" sz="2845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your</a:t>
            </a:r>
            <a:r>
              <a:rPr lang="en" sz="2845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program</a:t>
            </a:r>
            <a:endParaRPr sz="2245" dirty="0"/>
          </a:p>
          <a:p>
            <a:pPr marL="457200" marR="0" lvl="0" indent="-35509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845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Functions can call other functions</a:t>
            </a:r>
            <a:endParaRPr sz="2245" dirty="0"/>
          </a:p>
          <a:p>
            <a:pPr marL="457200" marR="0" lvl="0" indent="-355091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845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can, optionally, pass variables (called arguments) into a function so that it can use the data stored in the arguments to perform work</a:t>
            </a:r>
            <a:endParaRPr sz="2845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5509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845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Using functions is good programming practice</a:t>
            </a:r>
            <a:endParaRPr sz="2245" dirty="0"/>
          </a:p>
          <a:p>
            <a:pPr marL="457200" marR="0" lvl="0" indent="-35509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" sz="2845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Functions enable your programs to be modular which makes debugging easier </a:t>
            </a:r>
            <a:endParaRPr sz="2845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5509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" sz="2845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 some programming languages functions are called methods or procedures</a:t>
            </a: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00" name="Google Shape;500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70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Functions</a:t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71"/>
          <p:cNvGrpSpPr/>
          <p:nvPr/>
        </p:nvGrpSpPr>
        <p:grpSpPr>
          <a:xfrm>
            <a:off x="413640" y="2412000"/>
            <a:ext cx="3262950" cy="1911510"/>
            <a:chOff x="551520" y="3216000"/>
            <a:chExt cx="4350600" cy="2548680"/>
          </a:xfrm>
        </p:grpSpPr>
        <p:sp>
          <p:nvSpPr>
            <p:cNvPr id="508" name="Google Shape;508;p71"/>
            <p:cNvSpPr/>
            <p:nvPr/>
          </p:nvSpPr>
          <p:spPr>
            <a:xfrm>
              <a:off x="551520" y="4452480"/>
              <a:ext cx="4350600" cy="131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125" tIns="34550" rIns="69125" bIns="345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u="none" strike="noStrike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The indentation matters…</a:t>
              </a:r>
              <a:endParaRPr sz="1500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u="none" strike="noStrike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The first line with less indentation is considered to be outside of the function definition.</a:t>
              </a:r>
              <a:endParaRPr sz="1500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9" name="Google Shape;509;p71"/>
            <p:cNvCxnSpPr/>
            <p:nvPr/>
          </p:nvCxnSpPr>
          <p:spPr>
            <a:xfrm rot="10800000" flipH="1">
              <a:off x="1814040" y="3216000"/>
              <a:ext cx="2773800" cy="1242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lg" len="lg"/>
            </a:ln>
          </p:spPr>
        </p:cxnSp>
      </p:grpSp>
      <p:sp>
        <p:nvSpPr>
          <p:cNvPr id="510" name="Google Shape;510;p71"/>
          <p:cNvSpPr txBox="1">
            <a:spLocks noGrp="1"/>
          </p:cNvSpPr>
          <p:nvPr>
            <p:ph type="body" idx="1"/>
          </p:nvPr>
        </p:nvSpPr>
        <p:spPr>
          <a:xfrm>
            <a:off x="311700" y="690975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marR="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 declaration of </a:t>
            </a:r>
            <a:r>
              <a:rPr lang="en" sz="2100" u="sng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types</a:t>
            </a: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of function or arguments is required.</a:t>
            </a: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11" name="Google Shape;511;p71"/>
          <p:cNvSpPr/>
          <p:nvPr/>
        </p:nvSpPr>
        <p:spPr>
          <a:xfrm>
            <a:off x="2629800" y="1677240"/>
            <a:ext cx="4856100" cy="13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125" tIns="34550" rIns="69125" bIns="34550" anchor="t" anchorCtr="0">
            <a:noAutofit/>
          </a:bodyPr>
          <a:lstStyle/>
          <a:p>
            <a:pPr marL="8636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500" b="1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 b="1" u="none" strike="noStrike">
                <a:solidFill>
                  <a:srgbClr val="0C0C0C"/>
                </a:solidFill>
                <a:latin typeface="Courier New"/>
                <a:ea typeface="Courier New"/>
                <a:cs typeface="Courier New"/>
                <a:sym typeface="Courier New"/>
              </a:rPr>
              <a:t>get_final_answer</a:t>
            </a:r>
            <a:r>
              <a:rPr lang="en" sz="1500" b="1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(a,b)</a:t>
            </a:r>
            <a:r>
              <a:rPr lang="en" sz="15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500"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36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 b="1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" sz="1500" b="1" u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“““Documentation String”””</a:t>
            </a:r>
            <a:b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 b="1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5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500" b="1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sz="1500"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36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 b="1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" sz="15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500" b="1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(b)</a:t>
            </a:r>
            <a:endParaRPr sz="1500"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3600" marR="0" lvl="0" indent="-177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 b="1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</a:t>
            </a:r>
            <a:r>
              <a:rPr lang="en" sz="1500" b="1" u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500" b="1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(a*b/</a:t>
            </a:r>
            <a:r>
              <a:rPr lang="en" sz="1500" b="1" u="none" strike="noStrike">
                <a:solidFill>
                  <a:srgbClr val="548135"/>
                </a:solidFill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r>
              <a:rPr lang="en" sz="1500" b="1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500"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2" name="Google Shape;512;p71"/>
          <p:cNvGrpSpPr/>
          <p:nvPr/>
        </p:nvGrpSpPr>
        <p:grpSpPr>
          <a:xfrm>
            <a:off x="1432350" y="1023570"/>
            <a:ext cx="3028275" cy="747585"/>
            <a:chOff x="1909800" y="1364760"/>
            <a:chExt cx="4037700" cy="996780"/>
          </a:xfrm>
        </p:grpSpPr>
        <p:sp>
          <p:nvSpPr>
            <p:cNvPr id="513" name="Google Shape;513;p71"/>
            <p:cNvSpPr/>
            <p:nvPr/>
          </p:nvSpPr>
          <p:spPr>
            <a:xfrm>
              <a:off x="1909800" y="1364760"/>
              <a:ext cx="40377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125" tIns="34550" rIns="69125" bIns="345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u="none" strike="noStrike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Function definition begins with “</a:t>
              </a:r>
              <a:r>
                <a:rPr lang="en" sz="1500" u="none" strike="noStrike" dirty="0">
                  <a:solidFill>
                    <a:srgbClr val="0070C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def</a:t>
              </a:r>
              <a:r>
                <a:rPr lang="en" sz="1500" u="none" strike="noStrike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.”</a:t>
              </a:r>
              <a:endParaRPr sz="1500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4" name="Google Shape;514;p71"/>
            <p:cNvCxnSpPr/>
            <p:nvPr/>
          </p:nvCxnSpPr>
          <p:spPr>
            <a:xfrm>
              <a:off x="3352320" y="1828440"/>
              <a:ext cx="914100" cy="533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lg" len="lg"/>
            </a:ln>
          </p:spPr>
        </p:cxnSp>
      </p:grpSp>
      <p:grpSp>
        <p:nvGrpSpPr>
          <p:cNvPr id="515" name="Google Shape;515;p71"/>
          <p:cNvGrpSpPr/>
          <p:nvPr/>
        </p:nvGrpSpPr>
        <p:grpSpPr>
          <a:xfrm>
            <a:off x="5030370" y="1023570"/>
            <a:ext cx="2779875" cy="690570"/>
            <a:chOff x="6707160" y="1364760"/>
            <a:chExt cx="3706500" cy="920760"/>
          </a:xfrm>
        </p:grpSpPr>
        <p:sp>
          <p:nvSpPr>
            <p:cNvPr id="516" name="Google Shape;516;p71"/>
            <p:cNvSpPr/>
            <p:nvPr/>
          </p:nvSpPr>
          <p:spPr>
            <a:xfrm>
              <a:off x="6707160" y="1364760"/>
              <a:ext cx="37065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125" tIns="34550" rIns="69125" bIns="345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u="none" strike="noStrike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Function name and its arguments.</a:t>
              </a:r>
              <a:endParaRPr sz="1500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7" name="Google Shape;517;p71"/>
            <p:cNvCxnSpPr/>
            <p:nvPr/>
          </p:nvCxnSpPr>
          <p:spPr>
            <a:xfrm flipH="1">
              <a:off x="7527540" y="1752120"/>
              <a:ext cx="152700" cy="457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lg" len="lg"/>
            </a:ln>
          </p:spPr>
        </p:cxnSp>
        <p:cxnSp>
          <p:nvCxnSpPr>
            <p:cNvPr id="518" name="Google Shape;518;p71"/>
            <p:cNvCxnSpPr/>
            <p:nvPr/>
          </p:nvCxnSpPr>
          <p:spPr>
            <a:xfrm flipH="1">
              <a:off x="8747040" y="1752120"/>
              <a:ext cx="304800" cy="533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lg" len="lg"/>
            </a:ln>
          </p:spPr>
        </p:cxnSp>
      </p:grpSp>
      <p:grpSp>
        <p:nvGrpSpPr>
          <p:cNvPr id="519" name="Google Shape;519;p71"/>
          <p:cNvGrpSpPr/>
          <p:nvPr/>
        </p:nvGrpSpPr>
        <p:grpSpPr>
          <a:xfrm>
            <a:off x="4228380" y="2971350"/>
            <a:ext cx="4179780" cy="1150965"/>
            <a:chOff x="5637840" y="3961800"/>
            <a:chExt cx="5573040" cy="1534620"/>
          </a:xfrm>
        </p:grpSpPr>
        <p:sp>
          <p:nvSpPr>
            <p:cNvPr id="520" name="Google Shape;520;p71"/>
            <p:cNvSpPr/>
            <p:nvPr/>
          </p:nvSpPr>
          <p:spPr>
            <a:xfrm>
              <a:off x="6043680" y="4794120"/>
              <a:ext cx="5167200" cy="70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125" tIns="34550" rIns="69125" bIns="345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u="none" strike="noStrike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The keyword ‘</a:t>
              </a:r>
              <a:r>
                <a:rPr lang="en" sz="1500" u="none" strike="noStrike" dirty="0">
                  <a:solidFill>
                    <a:srgbClr val="0070C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return</a:t>
              </a:r>
              <a:r>
                <a:rPr lang="en" sz="1500" u="none" strike="noStrike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’ indicates the  value to be sent back to the caller of the function.</a:t>
              </a:r>
              <a:endParaRPr sz="1500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1" name="Google Shape;521;p71"/>
            <p:cNvCxnSpPr/>
            <p:nvPr/>
          </p:nvCxnSpPr>
          <p:spPr>
            <a:xfrm rot="10800000">
              <a:off x="5637840" y="3961800"/>
              <a:ext cx="2128800" cy="9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lg" len="lg"/>
            </a:ln>
          </p:spPr>
        </p:cxnSp>
      </p:grpSp>
      <p:grpSp>
        <p:nvGrpSpPr>
          <p:cNvPr id="522" name="Google Shape;522;p71"/>
          <p:cNvGrpSpPr/>
          <p:nvPr/>
        </p:nvGrpSpPr>
        <p:grpSpPr>
          <a:xfrm>
            <a:off x="6676830" y="1954530"/>
            <a:ext cx="1271925" cy="755505"/>
            <a:chOff x="8902440" y="2606040"/>
            <a:chExt cx="1695900" cy="1007340"/>
          </a:xfrm>
        </p:grpSpPr>
        <p:sp>
          <p:nvSpPr>
            <p:cNvPr id="523" name="Google Shape;523;p71"/>
            <p:cNvSpPr/>
            <p:nvPr/>
          </p:nvSpPr>
          <p:spPr>
            <a:xfrm>
              <a:off x="8902440" y="3215880"/>
              <a:ext cx="1695900" cy="39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125" tIns="34550" rIns="69125" bIns="345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u="none" strike="noStrike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	Colon</a:t>
              </a:r>
              <a:endParaRPr sz="1500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4" name="Google Shape;524;p71"/>
            <p:cNvCxnSpPr/>
            <p:nvPr/>
          </p:nvCxnSpPr>
          <p:spPr>
            <a:xfrm rot="10800000">
              <a:off x="9189420" y="2606040"/>
              <a:ext cx="990300" cy="685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lg" len="lg"/>
            </a:ln>
          </p:spPr>
        </p:cxnSp>
      </p:grpSp>
      <p:sp>
        <p:nvSpPr>
          <p:cNvPr id="525" name="Google Shape;525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71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/>
              <a:t>Defining Functions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>
            <a:spLocks noGrp="1"/>
          </p:cNvSpPr>
          <p:nvPr>
            <p:ph type="body" idx="1"/>
          </p:nvPr>
        </p:nvSpPr>
        <p:spPr>
          <a:xfrm>
            <a:off x="311700" y="853849"/>
            <a:ext cx="8520600" cy="38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9250">
              <a:lnSpc>
                <a:spcPct val="90000"/>
              </a:lnSpc>
              <a:buClr>
                <a:srgbClr val="000000"/>
              </a:buClr>
              <a:buSzPts val="2100"/>
            </a:pP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Functions can optionally return a value (e.g., the result of a calculation or whether an action was successful)</a:t>
            </a: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800100">
              <a:lnSpc>
                <a:spcPct val="90000"/>
              </a:lnSpc>
            </a:pPr>
            <a:endParaRPr sz="21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9250">
              <a:lnSpc>
                <a:spcPct val="90000"/>
              </a:lnSpc>
              <a:buSzPts val="2100"/>
            </a:pPr>
            <a:r>
              <a:rPr lang="en" sz="21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Use the </a:t>
            </a:r>
            <a:r>
              <a:rPr lang="en" sz="2100" b="1" dirty="0"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1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command to return a value from a function</a:t>
            </a:r>
            <a:endParaRPr sz="21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>
              <a:lnSpc>
                <a:spcPct val="90000"/>
              </a:lnSpc>
            </a:pPr>
            <a:endParaRPr sz="21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925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ts val="2100"/>
            </a:pP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All functions in Python have a return value, even if no return line is present</a:t>
            </a: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800100">
              <a:lnSpc>
                <a:spcPct val="90000"/>
              </a:lnSpc>
              <a:spcBef>
                <a:spcPts val="800"/>
              </a:spcBef>
            </a:pPr>
            <a:endParaRPr sz="21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9250">
              <a:lnSpc>
                <a:spcPct val="90000"/>
              </a:lnSpc>
              <a:spcBef>
                <a:spcPts val="800"/>
              </a:spcBef>
              <a:buClr>
                <a:srgbClr val="000000"/>
              </a:buClr>
              <a:buSzPts val="2100"/>
            </a:pP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Functions without a </a:t>
            </a:r>
            <a:r>
              <a:rPr lang="en" sz="2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return the special value </a:t>
            </a:r>
            <a:r>
              <a:rPr lang="en" sz="2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654050" lvl="1" indent="-285750">
              <a:lnSpc>
                <a:spcPct val="90000"/>
              </a:lnSpc>
              <a:spcBef>
                <a:spcPts val="400"/>
              </a:spcBef>
              <a:buClr>
                <a:srgbClr val="0D0D0D"/>
              </a:buClr>
              <a:buSzPts val="1800"/>
            </a:pPr>
            <a:r>
              <a:rPr lang="en" sz="1800" u="none" strike="noStrik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" sz="1800" b="1" u="none" strike="noStrik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8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is a special constant in the language </a:t>
            </a:r>
            <a:endParaRPr sz="18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654050" lvl="1" indent="-285750">
              <a:lnSpc>
                <a:spcPct val="90000"/>
              </a:lnSpc>
              <a:spcBef>
                <a:spcPts val="400"/>
              </a:spcBef>
              <a:buClr>
                <a:srgbClr val="0D0D0D"/>
              </a:buClr>
              <a:buSzPts val="1800"/>
            </a:pPr>
            <a:r>
              <a:rPr lang="en" sz="1800" u="none" strike="noStrik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" sz="1800" b="1" u="none" strike="noStrik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8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is used </a:t>
            </a:r>
            <a:r>
              <a:rPr lang="en" sz="1800" u="none" strike="noStrik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like NULL, void, or nil </a:t>
            </a:r>
            <a:r>
              <a:rPr lang="en" sz="18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 other languages </a:t>
            </a:r>
            <a:endParaRPr sz="1800" u="none" strike="noStrik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654050" lvl="1" indent="-285750">
              <a:lnSpc>
                <a:spcPct val="90000"/>
              </a:lnSpc>
              <a:spcBef>
                <a:spcPts val="400"/>
              </a:spcBef>
              <a:buClr>
                <a:srgbClr val="0D0D0D"/>
              </a:buClr>
              <a:buSzPts val="1800"/>
            </a:pPr>
            <a:r>
              <a:rPr lang="en" sz="1800" u="none" strike="noStrik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" sz="1800" b="1" u="none" strike="noStrik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8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is also logically equivalent to </a:t>
            </a:r>
            <a:r>
              <a:rPr lang="en" sz="1800" b="1" u="none" strike="noStrike" dirty="0">
                <a:solidFill>
                  <a:srgbClr val="548135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False</a:t>
            </a:r>
            <a:endParaRPr sz="1800" b="1" u="none" strike="noStrike" dirty="0">
              <a:solidFill>
                <a:schemeClr val="dk1"/>
              </a:solidFill>
              <a:latin typeface="Courier New" panose="02070309020205020404" pitchFamily="49" charset="0"/>
              <a:ea typeface="Calibri"/>
              <a:cs typeface="Courier New" panose="02070309020205020404" pitchFamily="49" charset="0"/>
              <a:sym typeface="Calibri"/>
            </a:endParaRPr>
          </a:p>
        </p:txBody>
      </p:sp>
      <p:sp>
        <p:nvSpPr>
          <p:cNvPr id="533" name="Google Shape;533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72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" sz="2650"/>
              <a:t>Functions and Return Values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>
            <a:spLocks noGrp="1"/>
          </p:cNvSpPr>
          <p:nvPr>
            <p:ph type="body" idx="1"/>
          </p:nvPr>
        </p:nvSpPr>
        <p:spPr>
          <a:xfrm>
            <a:off x="311700" y="745326"/>
            <a:ext cx="8520600" cy="3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613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90"/>
              <a:buFont typeface="Calibri"/>
              <a:buChar char="●"/>
            </a:pPr>
            <a:r>
              <a:rPr lang="en" sz="209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Variables defined in a function are local to the function and can only be used in the function</a:t>
            </a:r>
            <a:endParaRPr sz="2090" dirty="0"/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90" dirty="0"/>
          </a:p>
          <a:p>
            <a:pPr marL="457200" marR="0" lvl="0" indent="-3613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90"/>
              <a:buFont typeface="Calibri"/>
              <a:buChar char="●"/>
            </a:pPr>
            <a:r>
              <a:rPr lang="en" sz="209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Variables defined outside of functions are called global variables and can be used within the function</a:t>
            </a:r>
            <a:endParaRPr sz="209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9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-36131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90"/>
              <a:buFont typeface="Calibri"/>
              <a:buChar char="●"/>
            </a:pPr>
            <a:r>
              <a:rPr lang="en" sz="209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If a global variable is changed inside a function the change stays local to the function</a:t>
            </a:r>
            <a:endParaRPr sz="2090" dirty="0"/>
          </a:p>
          <a:p>
            <a:pPr marL="914400" marR="0" lvl="1" indent="-36131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90"/>
              <a:buFont typeface="Calibri"/>
              <a:buChar char="○"/>
            </a:pPr>
            <a:r>
              <a:rPr lang="en" sz="1925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Unless the word </a:t>
            </a:r>
            <a:r>
              <a:rPr lang="en" sz="1925" b="1" u="none" strike="noStrik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</a:t>
            </a:r>
            <a:r>
              <a:rPr lang="en" sz="1925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is used to mark the variable as a global variable in the function</a:t>
            </a:r>
            <a:endParaRPr sz="209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40" name="Google Shape;54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3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/>
              <a:t>Variables and Functions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7096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42"/>
              <a:buChar char="●"/>
            </a:pPr>
            <a:r>
              <a:rPr lang="en" sz="2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IDEs can either compile the program you are writing or execute it in an interpreter </a:t>
            </a:r>
            <a:endParaRPr sz="2400" dirty="0"/>
          </a:p>
          <a:p>
            <a:pPr marL="457200" lvl="0" indent="-37096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42"/>
              <a:buChar char="●"/>
            </a:pPr>
            <a:r>
              <a:rPr lang="en" sz="2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Examples of IDEs include Lego Spike Prime, Pybricks Code, NetBeans, Eclipse, Visual Studio, Xcode</a:t>
            </a:r>
            <a:endParaRPr sz="20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lvl="0" indent="-37096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42"/>
              <a:buChar char="●"/>
            </a:pPr>
            <a:r>
              <a:rPr lang="en" sz="20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Most IDEs append a file extension to the end of the file to signify, the programming language used:</a:t>
            </a:r>
            <a:endParaRPr sz="2000" dirty="0"/>
          </a:p>
          <a:p>
            <a:pPr marL="914400" lvl="1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○"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py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is used for python programs</a:t>
            </a:r>
            <a:endParaRPr sz="1600" dirty="0"/>
          </a:p>
          <a:p>
            <a:pPr marL="914400" lvl="1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○"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.java </a:t>
            </a:r>
            <a:r>
              <a:rPr lang="en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is used for Java,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.c</a:t>
            </a:r>
            <a:r>
              <a:rPr lang="en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is used for C,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cpp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for C++, 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 dirty="0" err="1">
                <a:latin typeface="Courier New"/>
                <a:ea typeface="Courier New"/>
                <a:cs typeface="Courier New"/>
                <a:sym typeface="Courier New"/>
              </a:rPr>
              <a:t>js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is used for JavaScript</a:t>
            </a:r>
            <a:endParaRPr sz="20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500" dirty="0"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I use to create a Program? (2/2)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828800" y="3922050"/>
            <a:ext cx="7227300" cy="529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7500" tIns="33750" rIns="67500" bIns="337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FLL, the Python we create will be in the Pybricks Web App that is running in the Chrome Web Browser 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4"/>
          <p:cNvSpPr/>
          <p:nvPr/>
        </p:nvSpPr>
        <p:spPr>
          <a:xfrm>
            <a:off x="122842" y="798990"/>
            <a:ext cx="4529057" cy="386422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temp=</a:t>
            </a:r>
            <a:r>
              <a:rPr lang="en" sz="1100" b="1" u="none" strike="noStrike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29</a:t>
            </a:r>
            <a:endParaRPr sz="1100" b="1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def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100" b="1" u="none" strike="noStrik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WearJacketToday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(te</a:t>
            </a:r>
            <a:r>
              <a:rPr lang="en" sz="1100" b="1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mp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):</a:t>
            </a:r>
            <a:endParaRPr sz="1100" b="1" dirty="0"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print(</a:t>
            </a:r>
            <a:r>
              <a:rPr lang="en" sz="1100" b="1" u="none" strike="noStrike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'temperature in </a:t>
            </a:r>
            <a:r>
              <a:rPr lang="en" sz="1100" b="1" u="none" strike="noStrike" dirty="0" err="1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func</a:t>
            </a:r>
            <a:r>
              <a:rPr lang="en" sz="1100" b="1" u="none" strike="noStrike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Jacket='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,temp)</a:t>
            </a:r>
            <a:endParaRPr sz="1100" b="1" u="none" strike="noStrike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if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(temp &lt; </a:t>
            </a:r>
            <a:r>
              <a:rPr lang="en" sz="1100" b="1" u="none" strike="noStrike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40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):</a:t>
            </a:r>
            <a:endParaRPr sz="1100" b="1" u="none" strike="noStrike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return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100" b="1" u="none" strike="noStrik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True</a:t>
            </a:r>
            <a:endParaRPr sz="1100" b="1" u="none" strike="noStrike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return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100" b="1" u="none" strike="noStrik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False</a:t>
            </a:r>
            <a:endParaRPr sz="1100" b="1" u="none" strike="noStrike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</a:br>
            <a:r>
              <a:rPr lang="en" sz="1100" b="1" u="none" strike="noStrik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def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100" b="1" u="none" strike="noStrik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WearHatToday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():</a:t>
            </a:r>
            <a:endParaRPr sz="1100" b="1" u="none" strike="noStrike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global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temp</a:t>
            </a:r>
            <a:endParaRPr sz="1100" b="1" u="none" strike="noStrike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temp = -</a:t>
            </a:r>
            <a:r>
              <a:rPr lang="en" sz="1100" b="1" u="none" strike="noStrike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5</a:t>
            </a:r>
            <a:endParaRPr sz="1100" b="1" u="none" strike="noStrike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print(</a:t>
            </a:r>
            <a:r>
              <a:rPr lang="en" sz="1100" b="1" u="none" strike="noStrike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'temperature in </a:t>
            </a:r>
            <a:r>
              <a:rPr lang="en" sz="1100" b="1" u="none" strike="noStrike" dirty="0" err="1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func</a:t>
            </a:r>
            <a:r>
              <a:rPr lang="en" sz="1100" b="1" u="none" strike="noStrike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Hat='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,temp)</a:t>
            </a:r>
            <a:endParaRPr sz="1100" b="1" u="none" strike="noStrike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if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(temp &lt; </a:t>
            </a:r>
            <a:r>
              <a:rPr lang="en" sz="1100" b="1" u="none" strike="noStrike" dirty="0">
                <a:solidFill>
                  <a:srgbClr val="098658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40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):</a:t>
            </a:r>
            <a:endParaRPr sz="1100" b="1" u="none" strike="noStrike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   return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100" b="1" u="none" strike="noStrik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True</a:t>
            </a:r>
            <a:endParaRPr sz="1100" b="1" u="none" strike="noStrike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 return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100" b="1" u="none" strike="noStrike" dirty="0">
                <a:solidFill>
                  <a:srgbClr val="0000FF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False</a:t>
            </a:r>
            <a:endParaRPr sz="1100" b="1" u="none" strike="noStrike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 b="1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</a:b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print(</a:t>
            </a:r>
            <a:r>
              <a:rPr lang="en" sz="1100" b="1" u="none" strike="noStrike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'temperature before </a:t>
            </a:r>
            <a:r>
              <a:rPr lang="en" sz="1100" b="1" u="none" strike="noStrike" dirty="0" err="1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func</a:t>
            </a:r>
            <a:r>
              <a:rPr lang="en" sz="1100" b="1" u="none" strike="noStrike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='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,temp)</a:t>
            </a:r>
            <a:endParaRPr sz="1100" b="1" u="none" strike="noStrike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print(</a:t>
            </a:r>
            <a:r>
              <a:rPr lang="en" sz="1100" b="1" u="none" strike="noStrike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"Wear a Jacket Today? "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en" sz="1100" b="1" u="none" strike="noStrik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WearJacketToday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(80))</a:t>
            </a:r>
            <a:endParaRPr sz="1100" b="1" u="none" strike="noStrike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print(</a:t>
            </a:r>
            <a:r>
              <a:rPr lang="en" sz="1100" b="1" u="none" strike="noStrike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'temperature after </a:t>
            </a:r>
            <a:r>
              <a:rPr lang="en" sz="1100" b="1" u="none" strike="noStrike" dirty="0" err="1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func</a:t>
            </a:r>
            <a:r>
              <a:rPr lang="en" sz="1100" b="1" u="none" strike="noStrike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='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,temp)</a:t>
            </a:r>
            <a:endParaRPr sz="1100" b="1" u="none" strike="noStrike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print(</a:t>
            </a:r>
            <a:r>
              <a:rPr lang="en" sz="1100" b="1" u="none" strike="noStrike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"Wear a Hat Today?"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</a:t>
            </a:r>
            <a:r>
              <a:rPr lang="en" sz="1100" b="1" u="none" strike="noStrike" dirty="0" err="1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WearHatToday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())</a:t>
            </a:r>
            <a:endParaRPr sz="1100" b="1" u="none" strike="noStrike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print(</a:t>
            </a:r>
            <a:r>
              <a:rPr lang="en" sz="1100" b="1" u="none" strike="noStrike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'temperature after </a:t>
            </a:r>
            <a:r>
              <a:rPr lang="en" sz="1100" b="1" u="none" strike="noStrike" dirty="0" err="1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func</a:t>
            </a:r>
            <a:r>
              <a:rPr lang="en" sz="1100" b="1" u="none" strike="noStrike" dirty="0">
                <a:solidFill>
                  <a:srgbClr val="A31515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='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,temp)</a:t>
            </a:r>
            <a:endParaRPr sz="1100" b="1" u="none" strike="noStrike" dirty="0">
              <a:solidFill>
                <a:srgbClr val="000000"/>
              </a:solidFill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547" name="Google Shape;547;p74"/>
          <p:cNvSpPr/>
          <p:nvPr/>
        </p:nvSpPr>
        <p:spPr>
          <a:xfrm>
            <a:off x="4811697" y="971776"/>
            <a:ext cx="4296792" cy="319994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none" strike="noStrike" dirty="0" err="1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boyd@bigsky</a:t>
            </a:r>
            <a:r>
              <a:rPr lang="en" sz="1400" b="1" u="none" strike="noStrike" dirty="0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~ % /</a:t>
            </a:r>
            <a:r>
              <a:rPr lang="en" sz="1400" b="1" u="none" strike="noStrike" dirty="0" err="1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usr</a:t>
            </a:r>
            <a:r>
              <a:rPr lang="en" sz="1400" b="1" u="none" strike="noStrike" dirty="0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/local/bin/python3 </a:t>
            </a:r>
            <a:r>
              <a:rPr lang="en" sz="1400" b="1" u="none" strike="noStrike" dirty="0" err="1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var_test.py</a:t>
            </a:r>
            <a:endParaRPr sz="1400" b="1" u="none" strike="noStrike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none" strike="noStrike" dirty="0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temperature before </a:t>
            </a:r>
            <a:r>
              <a:rPr lang="en" sz="1400" b="1" u="none" strike="noStrike" dirty="0" err="1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func</a:t>
            </a:r>
            <a:r>
              <a:rPr lang="en" sz="1400" b="1" u="none" strike="noStrike" dirty="0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= 29</a:t>
            </a:r>
            <a:endParaRPr sz="1400" b="1" u="none" strike="noStrike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none" strike="noStrike" dirty="0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temperature in </a:t>
            </a:r>
            <a:r>
              <a:rPr lang="en" sz="1400" b="1" u="none" strike="noStrike" dirty="0" err="1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func</a:t>
            </a:r>
            <a:r>
              <a:rPr lang="en" sz="1400" b="1" u="none" strike="noStrike" dirty="0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Jacket= 80</a:t>
            </a:r>
            <a:endParaRPr sz="1400" b="1" u="none" strike="noStrike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none" strike="noStrike" dirty="0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Wear a Jacket Today?  False</a:t>
            </a:r>
            <a:endParaRPr sz="1400" b="1" u="none" strike="noStrike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none" strike="noStrike" dirty="0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temperature after </a:t>
            </a:r>
            <a:r>
              <a:rPr lang="en" sz="1400" b="1" u="none" strike="noStrike" dirty="0" err="1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func</a:t>
            </a:r>
            <a:r>
              <a:rPr lang="en" sz="1400" b="1" u="none" strike="noStrike" dirty="0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= 29</a:t>
            </a:r>
            <a:endParaRPr sz="1400" b="1" u="none" strike="noStrike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none" strike="noStrike" dirty="0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temperature in </a:t>
            </a:r>
            <a:r>
              <a:rPr lang="en" sz="1400" b="1" u="none" strike="noStrike" dirty="0" err="1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func</a:t>
            </a:r>
            <a:r>
              <a:rPr lang="en" sz="1400" b="1" u="none" strike="noStrike" dirty="0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Hat= -5</a:t>
            </a:r>
            <a:endParaRPr sz="1400" b="1" u="none" strike="noStrike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none" strike="noStrike" dirty="0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Wear a Hat Today? True</a:t>
            </a:r>
            <a:endParaRPr sz="1400" b="1" u="none" strike="noStrike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none" strike="noStrike" dirty="0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temperature after </a:t>
            </a:r>
            <a:r>
              <a:rPr lang="en" sz="1400" b="1" u="none" strike="noStrike" dirty="0" err="1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func</a:t>
            </a:r>
            <a:r>
              <a:rPr lang="en" sz="1400" b="1" u="none" strike="noStrike" dirty="0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= -5</a:t>
            </a:r>
            <a:endParaRPr sz="1400" b="1" u="none" strike="noStrike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none" strike="noStrike" dirty="0" err="1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boyd@bigsky</a:t>
            </a:r>
            <a:r>
              <a:rPr lang="en" sz="1400" b="1" u="none" strike="noStrike" dirty="0">
                <a:solidFill>
                  <a:schemeClr val="lt1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  <a:sym typeface="Calibri"/>
              </a:rPr>
              <a:t> ~ % </a:t>
            </a:r>
            <a:endParaRPr sz="1400" b="1" u="none" strike="noStrike" dirty="0">
              <a:solidFill>
                <a:srgbClr val="FFFFFF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548" name="Google Shape;548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74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 dirty="0"/>
              <a:t>Variables and Functions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555" name="Google Shape;555;p75"/>
          <p:cNvSpPr/>
          <p:nvPr/>
        </p:nvSpPr>
        <p:spPr>
          <a:xfrm>
            <a:off x="146550" y="1472325"/>
            <a:ext cx="8874600" cy="1512300"/>
          </a:xfrm>
          <a:prstGeom prst="roundRect">
            <a:avLst>
              <a:gd name="adj" fmla="val 16667"/>
            </a:avLst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56" name="Google Shape;556;p75"/>
          <p:cNvSpPr txBox="1">
            <a:spLocks noGrp="1"/>
          </p:cNvSpPr>
          <p:nvPr>
            <p:ph type="title" idx="4294967295"/>
          </p:nvPr>
        </p:nvSpPr>
        <p:spPr>
          <a:xfrm>
            <a:off x="350875" y="1479775"/>
            <a:ext cx="85206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Importing Modules, Functions, &amp; Variables</a:t>
            </a:r>
            <a:endParaRPr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lt1"/>
                </a:solidFill>
              </a:rPr>
              <a:t>How to package and share your code</a:t>
            </a:r>
            <a:endParaRPr b="1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6"/>
          <p:cNvSpPr txBox="1">
            <a:spLocks noGrp="1"/>
          </p:cNvSpPr>
          <p:nvPr>
            <p:ph type="body" idx="1"/>
          </p:nvPr>
        </p:nvSpPr>
        <p:spPr>
          <a:xfrm>
            <a:off x="167575" y="781763"/>
            <a:ext cx="8709600" cy="18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62500" lnSpcReduction="20000"/>
          </a:bodyPr>
          <a:lstStyle/>
          <a:p>
            <a:pPr marL="177800" marR="0" lvl="0" indent="-17114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lang="en" sz="2392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Many programming languages group related functions, classes, and objects into a module</a:t>
            </a:r>
            <a:endParaRPr sz="2392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7114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lang="en" sz="2392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use modules to break up your program into individual files</a:t>
            </a:r>
            <a:endParaRPr sz="2392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177800" marR="0" lvl="0" indent="-17114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lang="en" sz="2392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If you want to use functions and variables/objects from a module, you have explicitly request them using the </a:t>
            </a:r>
            <a:r>
              <a:rPr lang="en" sz="2392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392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and </a:t>
            </a:r>
            <a:r>
              <a:rPr lang="en" sz="2392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2392" u="none" strike="noStrike" cap="none" dirty="0">
                <a:solidFill>
                  <a:srgbClr val="0C0C0C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commands</a:t>
            </a:r>
            <a:endParaRPr sz="2392" dirty="0">
              <a:solidFill>
                <a:srgbClr val="0C0C0C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3411"/>
              <a:buFont typeface="Courier New"/>
              <a:buNone/>
            </a:pPr>
            <a:r>
              <a:rPr lang="en" sz="1892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[module]      </a:t>
            </a:r>
            <a:r>
              <a:rPr lang="en" sz="1792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          </a:t>
            </a:r>
            <a:r>
              <a:rPr lang="en" sz="1792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792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# imports an entire module</a:t>
            </a:r>
            <a:endParaRPr sz="2492" dirty="0"/>
          </a:p>
          <a:p>
            <a:pPr marL="34290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61370"/>
              <a:buFont typeface="Courier New"/>
              <a:buNone/>
            </a:pPr>
            <a:r>
              <a:rPr lang="en" sz="1792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[module] import [function or variable] </a:t>
            </a:r>
            <a:r>
              <a:rPr lang="en" sz="1692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# imports specific functions or variables from a module, separated by commas</a:t>
            </a:r>
            <a:endParaRPr sz="2492" dirty="0"/>
          </a:p>
          <a:p>
            <a:pPr marL="177800" marR="0" lvl="0" indent="-171941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092" b="0" i="0" u="none" strike="noStrike" cap="none" dirty="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The </a:t>
            </a:r>
            <a:r>
              <a:rPr lang="en" sz="2092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2092" b="0" i="0" u="none" strike="noStrike" cap="none" dirty="0">
                <a:solidFill>
                  <a:schemeClr val="dk1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keyword can be used to override the default name of the module</a:t>
            </a:r>
            <a:endParaRPr sz="24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62" name="Google Shape;562;p76"/>
          <p:cNvSpPr/>
          <p:nvPr/>
        </p:nvSpPr>
        <p:spPr>
          <a:xfrm>
            <a:off x="425800" y="2638125"/>
            <a:ext cx="7710000" cy="757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none" strike="noStrik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math                  </a:t>
            </a:r>
            <a:r>
              <a:rPr lang="en" sz="1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import the math module, but you have to put the module </a:t>
            </a:r>
            <a:endParaRPr sz="1000" b="1" dirty="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# name and a period (math. In this example)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# in front of all functions from that module</a:t>
            </a:r>
            <a:endParaRPr sz="10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 </a:t>
            </a:r>
            <a:r>
              <a:rPr lang="en" sz="1000" b="1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math.sin</a:t>
            </a:r>
            <a:r>
              <a:rPr lang="en" sz="10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 b="1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math.pi</a:t>
            </a:r>
            <a:r>
              <a:rPr lang="en" sz="10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76"/>
          <p:cNvSpPr/>
          <p:nvPr/>
        </p:nvSpPr>
        <p:spPr>
          <a:xfrm>
            <a:off x="425790" y="3438720"/>
            <a:ext cx="7710000" cy="34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math </a:t>
            </a:r>
            <a:r>
              <a:rPr lang="en" sz="1000" b="1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       	</a:t>
            </a:r>
            <a:r>
              <a:rPr lang="en" sz="1000" b="1" u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import the math module, but assign a name of m</a:t>
            </a:r>
            <a:endParaRPr sz="1000"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 m.sin (m.pi )</a:t>
            </a:r>
            <a:endParaRPr sz="1000"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p76"/>
          <p:cNvSpPr/>
          <p:nvPr/>
        </p:nvSpPr>
        <p:spPr>
          <a:xfrm>
            <a:off x="425790" y="3894750"/>
            <a:ext cx="7710000" cy="34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math </a:t>
            </a:r>
            <a:r>
              <a:rPr lang="en" sz="1000" b="1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pi </a:t>
            </a:r>
            <a:r>
              <a:rPr lang="en" sz="1000" b="1" u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PI , sin</a:t>
            </a:r>
            <a:endParaRPr sz="1000"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 sin ( PI )</a:t>
            </a:r>
            <a:endParaRPr sz="1000"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76"/>
          <p:cNvSpPr/>
          <p:nvPr/>
        </p:nvSpPr>
        <p:spPr>
          <a:xfrm>
            <a:off x="425790" y="4347270"/>
            <a:ext cx="7710000" cy="342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none" strike="noStrik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math </a:t>
            </a:r>
            <a:r>
              <a:rPr lang="en" sz="1000" b="1" u="none" strike="noStrik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	</a:t>
            </a:r>
            <a:r>
              <a:rPr lang="en" sz="1000" b="1" u="none" strike="noStrik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import all the functions, object, and classes from math</a:t>
            </a:r>
            <a:endParaRPr sz="10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 = sin ( pi )</a:t>
            </a:r>
            <a:endParaRPr sz="10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62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76"/>
          <p:cNvSpPr txBox="1">
            <a:spLocks noGrp="1"/>
          </p:cNvSpPr>
          <p:nvPr>
            <p:ph type="title"/>
          </p:nvPr>
        </p:nvSpPr>
        <p:spPr>
          <a:xfrm>
            <a:off x="311700" y="175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/>
              <a:t>Importing Modules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153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177800" marR="0" lvl="0" indent="-184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Create one or more functions and save them in a file (e.g., </a:t>
            </a:r>
            <a:r>
              <a:rPr lang="en" sz="2100" u="none" strike="noStrike" cap="none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mymodule.py</a:t>
            </a: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</a:t>
            </a:r>
            <a:endParaRPr dirty="0"/>
          </a:p>
          <a:p>
            <a:pPr marL="177800" marR="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Breaking up a program into multiple files is good software engineering </a:t>
            </a:r>
            <a:endParaRPr dirty="0"/>
          </a:p>
          <a:p>
            <a:pPr marL="177800" marR="0" lvl="0" indent="-1841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lang="en" sz="21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Create a new program and use the import command load the module you just created</a:t>
            </a:r>
            <a:endParaRPr sz="210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1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73" name="Google Shape;573;p77"/>
          <p:cNvSpPr/>
          <p:nvPr/>
        </p:nvSpPr>
        <p:spPr>
          <a:xfrm>
            <a:off x="350950" y="2587026"/>
            <a:ext cx="2897843" cy="127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my print functions</a:t>
            </a:r>
            <a:endParaRPr sz="11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 u="none" strike="noStrik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PrettyPrint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(message):</a:t>
            </a:r>
            <a:endParaRPr sz="11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print(</a:t>
            </a:r>
            <a:r>
              <a:rPr lang="en" sz="1100" b="1" u="none" strike="noStrik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"&lt;***&gt;"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,message,</a:t>
            </a:r>
            <a:r>
              <a:rPr lang="en" sz="1100" b="1" u="none" strike="noStrik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"&lt;***&gt;"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 u="none" strike="noStrik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SimplePrint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(message):</a:t>
            </a:r>
            <a:endParaRPr sz="11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print(</a:t>
            </a:r>
            <a:r>
              <a:rPr lang="en" sz="1100" b="1" u="none" strike="noStrik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"=="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message,</a:t>
            </a:r>
            <a:r>
              <a:rPr lang="en" sz="1100" b="1" u="none" strike="noStrik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"=="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4" name="Google Shape;574;p77"/>
          <p:cNvSpPr/>
          <p:nvPr/>
        </p:nvSpPr>
        <p:spPr>
          <a:xfrm>
            <a:off x="3437650" y="2574300"/>
            <a:ext cx="3250550" cy="127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myPrintFunctions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u="none" strike="noStrik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mypf</a:t>
            </a:r>
            <a:endParaRPr sz="11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mypf.PrettyPrint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u="none" strike="noStrik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"isn't this pretty"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 u="none" strike="noStrik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mypf.SimplePrint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u="none" strike="noStrike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"this is plain"</a:t>
            </a:r>
            <a:r>
              <a:rPr lang="en" sz="1100" b="1" u="none" strike="noStrik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1" u="none" strike="noStrik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5" name="Google Shape;575;p77"/>
          <p:cNvSpPr/>
          <p:nvPr/>
        </p:nvSpPr>
        <p:spPr>
          <a:xfrm>
            <a:off x="517850" y="2273800"/>
            <a:ext cx="24639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myPrintFunctions.py</a:t>
            </a:r>
            <a:endParaRPr sz="1400"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Google Shape;576;p77"/>
          <p:cNvSpPr/>
          <p:nvPr/>
        </p:nvSpPr>
        <p:spPr>
          <a:xfrm>
            <a:off x="3386350" y="2273800"/>
            <a:ext cx="1874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myPrintImport.py</a:t>
            </a:r>
            <a:endParaRPr sz="1400" b="1" u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Google Shape;577;p77"/>
          <p:cNvSpPr/>
          <p:nvPr/>
        </p:nvSpPr>
        <p:spPr>
          <a:xfrm>
            <a:off x="571325" y="3916838"/>
            <a:ext cx="6051300" cy="7761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</a:t>
            </a:r>
            <a:r>
              <a:rPr lang="en" sz="1100" b="1" u="none" strike="noStrik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~ % /</a:t>
            </a:r>
            <a:r>
              <a:rPr lang="en" sz="1100" b="1" u="none" strike="noStrik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" sz="1100" b="1" u="none" strike="noStrik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/local/bin/python3 </a:t>
            </a:r>
            <a:r>
              <a:rPr lang="en" sz="1100" b="1" u="none" strike="noStrik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myPrintImport.py</a:t>
            </a:r>
            <a:endParaRPr sz="1100" b="1" u="none" strike="noStrik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&lt;***&gt; isn't this pretty &lt;***&gt;</a:t>
            </a:r>
            <a:endParaRPr sz="1100" b="1" u="none" strike="noStrik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== this is plain ==</a:t>
            </a:r>
            <a:endParaRPr sz="1100" b="1" u="none" strike="noStrik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u="none" strike="noStrik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boyd@bigsky</a:t>
            </a:r>
            <a:r>
              <a:rPr lang="en" sz="1100" b="1" u="none" strike="noStrik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~ % </a:t>
            </a:r>
            <a:endParaRPr sz="1100" b="1" u="none" strike="noStrike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8" name="Google Shape;578;p77"/>
          <p:cNvSpPr/>
          <p:nvPr/>
        </p:nvSpPr>
        <p:spPr>
          <a:xfrm>
            <a:off x="6877058" y="2096872"/>
            <a:ext cx="2144100" cy="23887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Best Practice:</a:t>
            </a:r>
            <a:endParaRPr sz="1400" b="1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Breaking your program up into modules improves software maintainability and allows different developers to work on the same project at the same time!</a:t>
            </a:r>
            <a:endParaRPr sz="1400" b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77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"/>
              <a:t>Creating a Module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sp>
        <p:nvSpPr>
          <p:cNvPr id="586" name="Google Shape;586;p78"/>
          <p:cNvSpPr/>
          <p:nvPr/>
        </p:nvSpPr>
        <p:spPr>
          <a:xfrm>
            <a:off x="146550" y="1472325"/>
            <a:ext cx="8874600" cy="1512300"/>
          </a:xfrm>
          <a:prstGeom prst="roundRect">
            <a:avLst>
              <a:gd name="adj" fmla="val 16667"/>
            </a:avLst>
          </a:prstGeom>
          <a:solidFill>
            <a:srgbClr val="ED1C2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87" name="Google Shape;587;p78"/>
          <p:cNvSpPr txBox="1">
            <a:spLocks noGrp="1"/>
          </p:cNvSpPr>
          <p:nvPr>
            <p:ph type="title" idx="4294967295"/>
          </p:nvPr>
        </p:nvSpPr>
        <p:spPr>
          <a:xfrm>
            <a:off x="350875" y="1479775"/>
            <a:ext cx="8520600" cy="15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Debugging Code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593" name="Google Shape;593;p79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Debugging?</a:t>
            </a:r>
            <a:endParaRPr/>
          </a:p>
        </p:txBody>
      </p:sp>
      <p:sp>
        <p:nvSpPr>
          <p:cNvPr id="594" name="Google Shape;594;p79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Testing is the process of finding bugs in your code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Debugging is the process of identifying where the bugs are in your code and fixing them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 bug is a flaw in your code:</a:t>
            </a:r>
            <a:endParaRPr sz="21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It can be as simple as a typo that causes the code not to execute/run or fail during execution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It can be logic flaw 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It can be a mistake an expression used in </a:t>
            </a: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if/elif/else</a:t>
            </a:r>
            <a:r>
              <a:rPr lang="en" sz="1700"/>
              <a:t> statements, </a:t>
            </a: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700"/>
              <a:t> statements, or </a:t>
            </a: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700"/>
              <a:t> statements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And many other things…</a:t>
            </a:r>
            <a:endParaRPr sz="17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0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Tricks to help with Debugging</a:t>
            </a:r>
            <a:endParaRPr/>
          </a:p>
        </p:txBody>
      </p:sp>
      <p:sp>
        <p:nvSpPr>
          <p:cNvPr id="600" name="Google Shape;600;p80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/>
              <a:t>Put comments in your code</a:t>
            </a:r>
            <a:endParaRPr sz="2800"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000" dirty="0"/>
              <a:t>Comments is how you document what your code is doing</a:t>
            </a:r>
            <a:endParaRPr sz="2000"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000" dirty="0"/>
              <a:t>The more robust your comments, the better the chance you (or some else on your team) will understand the intent behind what the code is supposed to do - even if it is not working correct</a:t>
            </a:r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/>
              <a:t>Use </a:t>
            </a:r>
            <a:r>
              <a:rPr lang="en" sz="2800" b="1" dirty="0"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800" dirty="0"/>
              <a:t> statements</a:t>
            </a:r>
            <a:endParaRPr sz="2800"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000" dirty="0"/>
              <a:t>In your code print where you are in your program</a:t>
            </a:r>
            <a:endParaRPr sz="2000"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000" dirty="0"/>
              <a:t>To print out the content of variables </a:t>
            </a:r>
            <a:endParaRPr sz="2000" dirty="0"/>
          </a:p>
        </p:txBody>
      </p:sp>
      <p:sp>
        <p:nvSpPr>
          <p:cNvPr id="601" name="Google Shape;601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>
          <a:extLst>
            <a:ext uri="{FF2B5EF4-FFF2-40B4-BE49-F238E27FC236}">
              <a16:creationId xmlns:a16="http://schemas.microsoft.com/office/drawing/2014/main" id="{E6386981-2C6D-A9E5-82F1-B3373F71F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80">
            <a:extLst>
              <a:ext uri="{FF2B5EF4-FFF2-40B4-BE49-F238E27FC236}">
                <a16:creationId xmlns:a16="http://schemas.microsoft.com/office/drawing/2014/main" id="{A7731739-7DB7-5655-48D5-C2744B253E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Tricks to help with Debugging</a:t>
            </a:r>
            <a:endParaRPr/>
          </a:p>
        </p:txBody>
      </p:sp>
      <p:sp>
        <p:nvSpPr>
          <p:cNvPr id="600" name="Google Shape;600;p80">
            <a:extLst>
              <a:ext uri="{FF2B5EF4-FFF2-40B4-BE49-F238E27FC236}">
                <a16:creationId xmlns:a16="http://schemas.microsoft.com/office/drawing/2014/main" id="{A3F8E5B5-107A-626D-162A-352D2F7FB7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Use “</a:t>
            </a: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if debug: print(“</a:t>
            </a:r>
            <a:r>
              <a:rPr lang="en" sz="2000" b="1" i="1" dirty="0">
                <a:latin typeface="Courier New"/>
                <a:ea typeface="Courier New"/>
                <a:cs typeface="Courier New"/>
                <a:sym typeface="Courier New"/>
              </a:rPr>
              <a:t>your message here</a:t>
            </a:r>
            <a:r>
              <a:rPr lang="en" sz="2000" b="1" dirty="0">
                <a:latin typeface="Courier New"/>
                <a:ea typeface="Courier New"/>
                <a:cs typeface="Courier New"/>
                <a:sym typeface="Courier New"/>
              </a:rPr>
              <a:t>”)</a:t>
            </a:r>
            <a:r>
              <a:rPr lang="en" sz="2400" dirty="0"/>
              <a:t>” statements as a way to turn on or off debug statements by simply setting the variable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n" sz="2400" dirty="0"/>
              <a:t> to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400" dirty="0"/>
              <a:t> (on) or </a:t>
            </a:r>
            <a:r>
              <a:rPr lang="en" sz="2400" b="1" dirty="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2400" dirty="0"/>
              <a:t> (off)</a:t>
            </a:r>
            <a:endParaRPr sz="2400"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/>
              <a:t>NOTE: 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lang="en" sz="1800" dirty="0"/>
              <a:t> is this just a variable name, you called it anything you want</a:t>
            </a:r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Some developers will have multiple debug “levels” so they can increase the amount of information displayed</a:t>
            </a:r>
            <a:endParaRPr sz="2400" dirty="0"/>
          </a:p>
        </p:txBody>
      </p:sp>
      <p:sp>
        <p:nvSpPr>
          <p:cNvPr id="601" name="Google Shape;601;p80">
            <a:extLst>
              <a:ext uri="{FF2B5EF4-FFF2-40B4-BE49-F238E27FC236}">
                <a16:creationId xmlns:a16="http://schemas.microsoft.com/office/drawing/2014/main" id="{D0A2443A-4453-8C9D-208B-7167771EB4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20551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Example Part 1</a:t>
            </a:r>
            <a:endParaRPr/>
          </a:p>
        </p:txBody>
      </p:sp>
      <p:sp>
        <p:nvSpPr>
          <p:cNvPr id="607" name="Google Shape;607;p81"/>
          <p:cNvSpPr txBox="1">
            <a:spLocks noGrp="1"/>
          </p:cNvSpPr>
          <p:nvPr>
            <p:ph type="body" idx="1"/>
          </p:nvPr>
        </p:nvSpPr>
        <p:spPr>
          <a:xfrm>
            <a:off x="126118" y="744500"/>
            <a:ext cx="4999358" cy="38652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2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debug example 1</a:t>
            </a:r>
            <a:endParaRPr sz="1200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2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"**** debug example 1 ****"</a:t>
            </a:r>
            <a:r>
              <a:rPr lang="en" sz="12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2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this program has one debug level</a:t>
            </a:r>
            <a:endParaRPr sz="1200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2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2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2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initialize the counter and sum variables</a:t>
            </a:r>
            <a:endParaRPr sz="1200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2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2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2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2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"This program prints the summation of all integers between 1 and 10"</a:t>
            </a:r>
            <a:r>
              <a:rPr lang="en" sz="12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200" b="1" dirty="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2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2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2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2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2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2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2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2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2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2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200" b="1" dirty="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2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 dirty="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"counter="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 sum="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0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2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"Sum equals="</a:t>
            </a:r>
            <a:r>
              <a:rPr lang="en" sz="12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2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2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190" b="1" dirty="0"/>
          </a:p>
        </p:txBody>
      </p:sp>
      <p:sp>
        <p:nvSpPr>
          <p:cNvPr id="608" name="Google Shape;608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sp>
        <p:nvSpPr>
          <p:cNvPr id="609" name="Google Shape;609;p81"/>
          <p:cNvSpPr txBox="1">
            <a:spLocks noGrp="1"/>
          </p:cNvSpPr>
          <p:nvPr>
            <p:ph type="body" idx="1"/>
          </p:nvPr>
        </p:nvSpPr>
        <p:spPr>
          <a:xfrm>
            <a:off x="5143231" y="853850"/>
            <a:ext cx="3818400" cy="3646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 err="1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boyd@mac</a:t>
            </a:r>
            <a:r>
              <a:rPr lang="en" sz="105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% python3 debug_level_1.py</a:t>
            </a:r>
            <a:endParaRPr sz="105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**** debug example 1 ****</a:t>
            </a:r>
            <a:endParaRPr sz="105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This program prints the summation of all integers between 1 and 10</a:t>
            </a:r>
            <a:endParaRPr sz="105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dirty="0">
                <a:solidFill>
                  <a:schemeClr val="lt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Sum equals= 10</a:t>
            </a:r>
            <a:endParaRPr sz="1050" b="1" dirty="0">
              <a:solidFill>
                <a:schemeClr val="lt1"/>
              </a:solidFill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 dirty="0" err="1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boyd@mac</a:t>
            </a:r>
            <a:r>
              <a:rPr lang="en" sz="105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%</a:t>
            </a:r>
            <a:endParaRPr sz="105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2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Example Part 2</a:t>
            </a:r>
            <a:endParaRPr/>
          </a:p>
        </p:txBody>
      </p:sp>
      <p:sp>
        <p:nvSpPr>
          <p:cNvPr id="615" name="Google Shape;615;p82"/>
          <p:cNvSpPr txBox="1">
            <a:spLocks noGrp="1"/>
          </p:cNvSpPr>
          <p:nvPr>
            <p:ph type="body" idx="1"/>
          </p:nvPr>
        </p:nvSpPr>
        <p:spPr>
          <a:xfrm>
            <a:off x="108100" y="684225"/>
            <a:ext cx="5089500" cy="4019400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debug example 2</a:t>
            </a:r>
            <a:endParaRPr sz="1100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"**** debug example 2 ****"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this program has one debug level</a:t>
            </a:r>
            <a:endParaRPr sz="1100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1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initialize the counter and sum variables</a:t>
            </a:r>
            <a:endParaRPr sz="1100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"This program prints the summation of all integers between 1 and 10"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"start counter="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 dirty="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"counter="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 sum="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100" b="1" dirty="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b="1" dirty="0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sz="1100" b="1" dirty="0" err="1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100" b="1" dirty="0" err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counter="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"Sum equals="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90" b="1" dirty="0"/>
          </a:p>
        </p:txBody>
      </p:sp>
      <p:sp>
        <p:nvSpPr>
          <p:cNvPr id="616" name="Google Shape;616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sp>
        <p:nvSpPr>
          <p:cNvPr id="617" name="Google Shape;617;p82"/>
          <p:cNvSpPr txBox="1">
            <a:spLocks noGrp="1"/>
          </p:cNvSpPr>
          <p:nvPr>
            <p:ph type="body" idx="1"/>
          </p:nvPr>
        </p:nvSpPr>
        <p:spPr>
          <a:xfrm>
            <a:off x="5197600" y="836975"/>
            <a:ext cx="3773500" cy="3646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boyd@mac</a:t>
            </a:r>
            <a:r>
              <a:rPr lang="en" sz="1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% python3 </a:t>
            </a:r>
            <a:r>
              <a:rPr lang="en" sz="1100" b="1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debug_example.py</a:t>
            </a:r>
            <a:endParaRPr sz="11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**** debug example 2 ****</a:t>
            </a:r>
            <a:endParaRPr sz="11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This program prints the summation of all integers between 1 and 10</a:t>
            </a:r>
            <a:endParaRPr sz="11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start counter= 0</a:t>
            </a:r>
            <a:endParaRPr sz="11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1  sum= 1</a:t>
            </a:r>
            <a:endParaRPr sz="11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2  sum= 2</a:t>
            </a:r>
            <a:endParaRPr sz="11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3  sum= 3</a:t>
            </a:r>
            <a:endParaRPr sz="11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4  sum= 4</a:t>
            </a:r>
            <a:endParaRPr sz="11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5  sum= 5</a:t>
            </a:r>
            <a:endParaRPr sz="11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6  sum= 6</a:t>
            </a:r>
            <a:endParaRPr sz="11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7  sum= 7</a:t>
            </a:r>
            <a:endParaRPr sz="11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8  sum= 8</a:t>
            </a:r>
            <a:endParaRPr sz="11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9  sum= 9</a:t>
            </a:r>
            <a:endParaRPr sz="11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counter= 10  sum= 10</a:t>
            </a:r>
            <a:endParaRPr sz="11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final counter= 10</a:t>
            </a:r>
            <a:endParaRPr sz="11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Sum equals= 10</a:t>
            </a:r>
            <a:endParaRPr sz="1100" b="1" dirty="0">
              <a:solidFill>
                <a:schemeClr val="lt1"/>
              </a:solidFill>
              <a:highlight>
                <a:srgbClr val="FF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 err="1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boyd@mac</a:t>
            </a:r>
            <a:r>
              <a:rPr lang="en" sz="110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%</a:t>
            </a:r>
            <a:endParaRPr sz="11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rPr lang="en" sz="26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Compiled programs are created in an editor and compiled using a compiler into an executable (e.g., a binary, a .exe file)</a:t>
            </a:r>
            <a:endParaRPr sz="1700" dirty="0"/>
          </a:p>
          <a:p>
            <a:pPr marL="914400" lvl="0" indent="-37465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" sz="23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Most programs running on a PC, Mac, iPhone, iPad, Switch, Xbox, PlayStation are compiled</a:t>
            </a:r>
            <a:endParaRPr sz="1300" dirty="0"/>
          </a:p>
          <a:p>
            <a:pPr marL="9144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lang="en" sz="23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Programming languages like C, C++, C#, Java, and Rust are compiled</a:t>
            </a:r>
            <a:endParaRPr sz="1300" dirty="0"/>
          </a:p>
          <a:p>
            <a:pPr marL="9144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" sz="23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Compiled programs are also called binaries </a:t>
            </a:r>
            <a:endParaRPr sz="23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" sz="2300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Compiled programs cannot be edited in an IDE</a:t>
            </a:r>
            <a:endParaRPr sz="230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vs. Interpreted Programs (1/2)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3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 Example Part 3</a:t>
            </a:r>
            <a:endParaRPr/>
          </a:p>
        </p:txBody>
      </p:sp>
      <p:sp>
        <p:nvSpPr>
          <p:cNvPr id="623" name="Google Shape;623;p83"/>
          <p:cNvSpPr txBox="1">
            <a:spLocks noGrp="1"/>
          </p:cNvSpPr>
          <p:nvPr>
            <p:ph type="body" idx="1"/>
          </p:nvPr>
        </p:nvSpPr>
        <p:spPr>
          <a:xfrm>
            <a:off x="108075" y="690974"/>
            <a:ext cx="5056200" cy="4002193"/>
          </a:xfrm>
          <a:prstGeom prst="rect">
            <a:avLst/>
          </a:prstGeom>
          <a:solidFill>
            <a:srgbClr val="F3F3F3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1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debug example 3</a:t>
            </a:r>
            <a:endParaRPr sz="1100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1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"**** debug example 3 ****"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1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this program has one debug level</a:t>
            </a:r>
            <a:endParaRPr sz="1100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1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100" b="1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initialize the counter and sum variables</a:t>
            </a:r>
            <a:endParaRPr sz="1100" b="1" dirty="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1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"This program prints the summation of all integers between 1 and 10"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100" b="1" dirty="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"start counter="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100" b="1" dirty="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9865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 b="1" dirty="0">
              <a:solidFill>
                <a:srgbClr val="09865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 dirty="0">
                <a:solidFill>
                  <a:srgbClr val="001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1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 b="1" dirty="0" err="1">
                <a:solidFill>
                  <a:srgbClr val="001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100" b="1" dirty="0" err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 b="1" dirty="0" err="1">
                <a:solidFill>
                  <a:srgbClr val="00108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endParaRPr sz="1100" b="1" dirty="0">
              <a:solidFill>
                <a:srgbClr val="00108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 dirty="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"counter="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 sum="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endParaRPr lang="en" sz="1100" b="1" dirty="0">
              <a:solidFill>
                <a:srgbClr val="AF00D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100" b="1" dirty="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debugLevel1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1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b="1" dirty="0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sz="1100" b="1" dirty="0" err="1">
                <a:solidFill>
                  <a:srgbClr val="EE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100" b="1" dirty="0" err="1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counter="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counter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1" dirty="0">
              <a:solidFill>
                <a:srgbClr val="3B3B3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SzPts val="1100"/>
              <a:buNone/>
            </a:pPr>
            <a:r>
              <a:rPr lang="en" sz="1100" b="1" dirty="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 b="1" dirty="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"Sum equals="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 b="1" dirty="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1100" b="1" dirty="0">
                <a:solidFill>
                  <a:srgbClr val="3B3B3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90" b="1" dirty="0"/>
          </a:p>
        </p:txBody>
      </p:sp>
      <p:sp>
        <p:nvSpPr>
          <p:cNvPr id="624" name="Google Shape;624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625" name="Google Shape;625;p83"/>
          <p:cNvSpPr txBox="1">
            <a:spLocks noGrp="1"/>
          </p:cNvSpPr>
          <p:nvPr>
            <p:ph type="body" idx="1"/>
          </p:nvPr>
        </p:nvSpPr>
        <p:spPr>
          <a:xfrm>
            <a:off x="5164275" y="853850"/>
            <a:ext cx="3857100" cy="3646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 err="1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boyd@mac</a:t>
            </a:r>
            <a:r>
              <a:rPr lang="en" sz="110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% python3 </a:t>
            </a:r>
            <a:r>
              <a:rPr lang="en" sz="1100" b="1" dirty="0" err="1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debug_example.py</a:t>
            </a:r>
            <a:endParaRPr sz="110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**** debug example 3 ****</a:t>
            </a:r>
            <a:endParaRPr sz="110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This program print the summation of all integers between 1 and 10</a:t>
            </a:r>
            <a:endParaRPr sz="110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start counter= 0</a:t>
            </a:r>
            <a:endParaRPr sz="110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1  sum= 1</a:t>
            </a:r>
            <a:endParaRPr sz="110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2  sum= 3</a:t>
            </a:r>
            <a:endParaRPr sz="110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3  sum= 6</a:t>
            </a:r>
            <a:endParaRPr sz="110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4  sum= 10</a:t>
            </a:r>
            <a:endParaRPr sz="110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5  sum= 15</a:t>
            </a:r>
            <a:endParaRPr sz="110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6  sum= 21</a:t>
            </a:r>
            <a:endParaRPr sz="110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7  sum= 28</a:t>
            </a:r>
            <a:endParaRPr sz="110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8  sum= 36</a:t>
            </a:r>
            <a:endParaRPr sz="110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9  sum= 45</a:t>
            </a:r>
            <a:endParaRPr sz="110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counter= 10  sum= 55</a:t>
            </a:r>
            <a:endParaRPr sz="110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final counter= 10</a:t>
            </a:r>
            <a:endParaRPr sz="1100" b="1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lt1"/>
                </a:solidFill>
                <a:highlight>
                  <a:srgbClr val="00B050"/>
                </a:highlight>
                <a:latin typeface="Courier New"/>
                <a:ea typeface="Courier New"/>
                <a:cs typeface="Courier New"/>
                <a:sym typeface="Courier New"/>
              </a:rPr>
              <a:t>Sum equals= 55</a:t>
            </a:r>
            <a:endParaRPr sz="1100" b="1" dirty="0">
              <a:solidFill>
                <a:schemeClr val="lt1"/>
              </a:solidFill>
              <a:highlight>
                <a:srgbClr val="00B05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err="1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boyd@mac</a:t>
            </a:r>
            <a:r>
              <a:rPr lang="en" sz="1100" b="1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endParaRPr sz="1100"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0" marR="0" lvl="0" indent="0" algn="l" rtl="0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30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Interpreted programs are created in an editor and but are run (e.g., executed) inside of the interpreter</a:t>
            </a:r>
            <a:endParaRPr sz="2000" dirty="0"/>
          </a:p>
          <a:p>
            <a:pPr marL="520700" lvl="1" indent="-165100" algn="l" rtl="0">
              <a:lnSpc>
                <a:spcPct val="110001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" sz="20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Easy to make changes</a:t>
            </a:r>
            <a:endParaRPr sz="1700" dirty="0"/>
          </a:p>
          <a:p>
            <a:pPr marL="520700" lvl="1" indent="-165100" algn="l" rtl="0">
              <a:lnSpc>
                <a:spcPct val="110001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" sz="20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Programming languages like Python, Perl, PowerShell, JavaScript, and Scratch</a:t>
            </a:r>
            <a:endParaRPr sz="1700" dirty="0"/>
          </a:p>
          <a:p>
            <a:pPr marL="863600" lvl="2" indent="-171450" algn="l" rtl="0">
              <a:lnSpc>
                <a:spcPct val="110001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en" sz="17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 Web Browser (e.g., Chrome) has an interpreter for JavaScript</a:t>
            </a:r>
            <a:endParaRPr sz="1400" dirty="0"/>
          </a:p>
          <a:p>
            <a:pPr marL="520700" lvl="1" indent="-165100" algn="l" rtl="0">
              <a:lnSpc>
                <a:spcPct val="110001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" sz="20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Interpreted languages are generally faster to develop with but slower in performance</a:t>
            </a:r>
            <a:endParaRPr sz="1700" dirty="0"/>
          </a:p>
          <a:p>
            <a:pPr marL="520700" lvl="1" indent="-165100" algn="l" rtl="0">
              <a:lnSpc>
                <a:spcPct val="110001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" sz="2000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If you share an interpreted language-based program, people can see how you did it and change it</a:t>
            </a:r>
            <a:endParaRPr sz="1700" dirty="0"/>
          </a:p>
        </p:txBody>
      </p:sp>
      <p:sp>
        <p:nvSpPr>
          <p:cNvPr id="114" name="Google Shape;114;p20"/>
          <p:cNvSpPr txBox="1"/>
          <p:nvPr/>
        </p:nvSpPr>
        <p:spPr>
          <a:xfrm>
            <a:off x="829662" y="4416000"/>
            <a:ext cx="7385400" cy="560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67500" tIns="33750" rIns="67500" bIns="337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FLL, the Python </a:t>
            </a:r>
            <a:r>
              <a:rPr lang="en" sz="1600" b="1"/>
              <a:t>programs </a:t>
            </a: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create will be interpreted by the Pybrick’s MicroPython interpreter running on the robot!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 vs. Interpreted Programs (2/2)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853850"/>
            <a:ext cx="8520600" cy="37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When creating your program, you will:</a:t>
            </a:r>
            <a:endParaRPr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0" indent="-33932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44"/>
              <a:buFont typeface="Calibri"/>
              <a:buChar char="●"/>
            </a:pPr>
            <a:r>
              <a:rPr lang="en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Have new ideas to try: some will work and some will not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23"/>
              <a:buNone/>
            </a:pPr>
            <a:endParaRPr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0" indent="-33932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44"/>
              <a:buFont typeface="Calibri"/>
              <a:buChar char="●"/>
            </a:pPr>
            <a:r>
              <a:rPr lang="en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Add more capabilities to your programs over time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23"/>
              <a:buNone/>
            </a:pPr>
            <a:endParaRPr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0" indent="-33932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44"/>
              <a:buFont typeface="Calibri"/>
              <a:buChar char="●"/>
            </a:pPr>
            <a:r>
              <a:rPr lang="en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Make mistakes implementing those new ideas and capabilities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23"/>
              <a:buNone/>
            </a:pP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0" indent="-33932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44"/>
              <a:buFont typeface="Calibri"/>
              <a:buChar char="●"/>
            </a:pPr>
            <a:r>
              <a:rPr lang="en" u="none" strike="noStrik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Want to “return” to a previously working version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23"/>
              <a:buNone/>
            </a:pP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914400" lvl="0" indent="-33932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44"/>
              <a:buFont typeface="Calibri"/>
              <a:buChar char="●"/>
            </a:pPr>
            <a:r>
              <a:rPr lang="en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If you always use the same filename for your code, you can’t go back in time to a previous version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523"/>
              <a:buNone/>
            </a:pPr>
            <a:endParaRPr sz="1140"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350950" y="118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" dirty="0"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Version/Revision Control </a:t>
            </a:r>
            <a:r>
              <a:rPr lang="en" dirty="0"/>
              <a:t>(1/2)</a:t>
            </a:r>
            <a:endParaRPr dirty="0"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2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7057</Words>
  <Application>Microsoft Macintosh PowerPoint</Application>
  <PresentationFormat>On-screen Show (16:9)</PresentationFormat>
  <Paragraphs>991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Calibri</vt:lpstr>
      <vt:lpstr>Merriweather Sans</vt:lpstr>
      <vt:lpstr>Courier New</vt:lpstr>
      <vt:lpstr>Verdana</vt:lpstr>
      <vt:lpstr>Noto Sans Symbols</vt:lpstr>
      <vt:lpstr>Arial</vt:lpstr>
      <vt:lpstr>Times New Roman</vt:lpstr>
      <vt:lpstr>Simple Light</vt:lpstr>
      <vt:lpstr>Python for FLL Teams: Core   MD FLL Mentors Group 21 September 2025 Rev 28  Boyd Fletcher fllcoachboyd@gmail.com</vt:lpstr>
      <vt:lpstr>Why Python?</vt:lpstr>
      <vt:lpstr>Sources for Slides </vt:lpstr>
      <vt:lpstr> A Quick Introduction to Programming Concepts</vt:lpstr>
      <vt:lpstr>What do I use to create a Program? (1/2)</vt:lpstr>
      <vt:lpstr>What do I use to create a Program? (2/2)</vt:lpstr>
      <vt:lpstr>Compiled vs. Interpreted Programs (1/2)</vt:lpstr>
      <vt:lpstr>Compiled vs. Interpreted Programs (2/2)</vt:lpstr>
      <vt:lpstr>Version/Revision Control (1/2) </vt:lpstr>
      <vt:lpstr>Version/Revision Control (2/2)</vt:lpstr>
      <vt:lpstr>Debugging your Program </vt:lpstr>
      <vt:lpstr>Programming Language vs. Application Programming Interface (API) (1/2)</vt:lpstr>
      <vt:lpstr>Programming Language vs. Application Programming Interface (API) (2/2)</vt:lpstr>
      <vt:lpstr> Introduction to Python</vt:lpstr>
      <vt:lpstr>Disclaimer</vt:lpstr>
      <vt:lpstr>References</vt:lpstr>
      <vt:lpstr>How to ”read” the slides </vt:lpstr>
      <vt:lpstr>Creating and Running the Example Code</vt:lpstr>
      <vt:lpstr>A Code Example (intro1.py)</vt:lpstr>
      <vt:lpstr>Another Code Example but using the Python Interpreter </vt:lpstr>
      <vt:lpstr>Python Language “Rules” 1/2 (abbreviated) </vt:lpstr>
      <vt:lpstr>Python Language “Rules” 2/2 (abbreviated)</vt:lpstr>
      <vt:lpstr>Camels and Underscores</vt:lpstr>
      <vt:lpstr>Identifying Blocks of Code </vt:lpstr>
      <vt:lpstr>print Function </vt:lpstr>
      <vt:lpstr>Comments</vt:lpstr>
      <vt:lpstr> Data Types &amp; Variables  Storing your data</vt:lpstr>
      <vt:lpstr>What is a Variable?  </vt:lpstr>
      <vt:lpstr>Example Data Types </vt:lpstr>
      <vt:lpstr>Miscellaneous Variable Facts</vt:lpstr>
      <vt:lpstr>Data Typing  </vt:lpstr>
      <vt:lpstr>Global vs. Local Variables  </vt:lpstr>
      <vt:lpstr>Local vs. Global Variable Example</vt:lpstr>
      <vt:lpstr> Math in Python  Calculate This!</vt:lpstr>
      <vt:lpstr>Mathematical Expressions </vt:lpstr>
      <vt:lpstr>Order of Operations (also called precedence) </vt:lpstr>
      <vt:lpstr>Other Functions on Numbers</vt:lpstr>
      <vt:lpstr>Some Math Examples</vt:lpstr>
      <vt:lpstr> Boolean Logic Expressions (aka Conditions)  Are you being “Truthful”?</vt:lpstr>
      <vt:lpstr>Boolean Logic Expressions</vt:lpstr>
      <vt:lpstr>Boolean Values</vt:lpstr>
      <vt:lpstr>Boolean Truth Table </vt:lpstr>
      <vt:lpstr>Comparison Operators</vt:lpstr>
      <vt:lpstr>Boolean Logic Expression Examples  </vt:lpstr>
      <vt:lpstr> Program Flow Control  Or how to make a program do something useful</vt:lpstr>
      <vt:lpstr>The Infamous “If..Then” Statement</vt:lpstr>
      <vt:lpstr>if/elif/else Statements  </vt:lpstr>
      <vt:lpstr>if/elif/else Examples  </vt:lpstr>
      <vt:lpstr>for Loop  </vt:lpstr>
      <vt:lpstr>range Function</vt:lpstr>
      <vt:lpstr>for Loop Example </vt:lpstr>
      <vt:lpstr>while Loops </vt:lpstr>
      <vt:lpstr>break, continue, and pass </vt:lpstr>
      <vt:lpstr>break, continue, and pass examples</vt:lpstr>
      <vt:lpstr>Functions (aka Methods)   Code reuse is key</vt:lpstr>
      <vt:lpstr>Functions</vt:lpstr>
      <vt:lpstr>Defining Functions  </vt:lpstr>
      <vt:lpstr>Functions and Return Values </vt:lpstr>
      <vt:lpstr>Variables and Functions </vt:lpstr>
      <vt:lpstr>Variables and Functions  </vt:lpstr>
      <vt:lpstr>Importing Modules, Functions, &amp; Variables  How to package and share your code</vt:lpstr>
      <vt:lpstr>Importing Modules   </vt:lpstr>
      <vt:lpstr>Creating a Module  </vt:lpstr>
      <vt:lpstr> Debugging Code</vt:lpstr>
      <vt:lpstr>What is Debugging?</vt:lpstr>
      <vt:lpstr>Tricks to help with Debugging</vt:lpstr>
      <vt:lpstr>Tricks to help with Debugging</vt:lpstr>
      <vt:lpstr>Debugging Example Part 1</vt:lpstr>
      <vt:lpstr>Debugging Example Part 2</vt:lpstr>
      <vt:lpstr>Debugging Example Part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Boyd Fletcher</cp:lastModifiedBy>
  <cp:revision>17</cp:revision>
  <dcterms:modified xsi:type="dcterms:W3CDTF">2025-09-21T22:06:07Z</dcterms:modified>
</cp:coreProperties>
</file>