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8" r:id="rId2"/>
  </p:sldIdLst>
  <p:sldSz cx="365760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1538" userDrawn="1">
          <p15:clr>
            <a:srgbClr val="A4A3A4"/>
          </p15:clr>
        </p15:guide>
        <p15:guide id="3" pos="4463" userDrawn="1">
          <p15:clr>
            <a:srgbClr val="A4A3A4"/>
          </p15:clr>
        </p15:guide>
        <p15:guide id="4" pos="196" userDrawn="1">
          <p15:clr>
            <a:srgbClr val="A4A3A4"/>
          </p15:clr>
        </p15:guide>
        <p15:guide id="5" pos="551" userDrawn="1">
          <p15:clr>
            <a:srgbClr val="A4A3A4"/>
          </p15:clr>
        </p15:guide>
        <p15:guide id="6" orient="horz" pos="9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C4"/>
    <a:srgbClr val="FFD54F"/>
    <a:srgbClr val="263238"/>
    <a:srgbClr val="311B92"/>
    <a:srgbClr val="8B1616"/>
    <a:srgbClr val="8C1616"/>
    <a:srgbClr val="B71C1C"/>
    <a:srgbClr val="FFB300"/>
    <a:srgbClr val="FFEB3B"/>
    <a:srgbClr val="D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86" autoAdjust="0"/>
    <p:restoredTop sz="97137" autoAdjust="0"/>
  </p:normalViewPr>
  <p:slideViewPr>
    <p:cSldViewPr snapToGrid="0" showGuides="1">
      <p:cViewPr>
        <p:scale>
          <a:sx n="36" d="100"/>
          <a:sy n="36" d="100"/>
        </p:scale>
        <p:origin x="2248" y="-208"/>
      </p:cViewPr>
      <p:guideLst>
        <p:guide pos="11538"/>
        <p:guide pos="4463"/>
        <p:guide pos="196"/>
        <p:guide pos="551"/>
        <p:guide orient="horz"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6/9/19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788749"/>
            <a:ext cx="31089600" cy="10187093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5368695"/>
            <a:ext cx="27432000" cy="7064585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6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5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557867"/>
            <a:ext cx="7886700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557867"/>
            <a:ext cx="23202900" cy="2479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0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7294888"/>
            <a:ext cx="31546800" cy="1217167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9581715"/>
            <a:ext cx="31546800" cy="640079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6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789333"/>
            <a:ext cx="155448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789333"/>
            <a:ext cx="155448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557873"/>
            <a:ext cx="3154680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7172962"/>
            <a:ext cx="15473360" cy="351535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688320"/>
            <a:ext cx="15473360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7172962"/>
            <a:ext cx="15549564" cy="351535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688320"/>
            <a:ext cx="15549564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4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50720"/>
            <a:ext cx="11796712" cy="682752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4213020"/>
            <a:ext cx="18516600" cy="2079413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778240"/>
            <a:ext cx="11796712" cy="16262775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5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50720"/>
            <a:ext cx="11796712" cy="682752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4213020"/>
            <a:ext cx="18516600" cy="20794133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778240"/>
            <a:ext cx="11796712" cy="16262775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557873"/>
            <a:ext cx="3154680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789333"/>
            <a:ext cx="3154680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7120433"/>
            <a:ext cx="82296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7120433"/>
            <a:ext cx="123444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7120433"/>
            <a:ext cx="82296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6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-2" y="5558972"/>
            <a:ext cx="11887202" cy="2278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4800" tIns="533400" rIns="304800" rtlCol="0" anchor="t" anchorCtr="0"/>
          <a:lstStyle/>
          <a:p>
            <a:pPr>
              <a:spcAft>
                <a:spcPts val="1000"/>
              </a:spcAft>
            </a:pP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2462" y="8832541"/>
            <a:ext cx="11928888" cy="11223398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200" dirty="0">
                <a:solidFill>
                  <a:schemeClr val="bg1"/>
                </a:solidFill>
                <a:latin typeface="Palatino Linotype" panose="02040502050505030304" pitchFamily="18" charset="0"/>
                <a:ea typeface="Roboto" panose="02000000000000000000" pitchFamily="2" charset="0"/>
                <a:cs typeface="Arial" panose="020B0604020202020204" pitchFamily="34" charset="0"/>
              </a:rPr>
              <a:t>By integrating a set of </a:t>
            </a:r>
            <a:r>
              <a:rPr lang="en-US" sz="7200" b="1" dirty="0">
                <a:solidFill>
                  <a:schemeClr val="bg1"/>
                </a:solidFill>
                <a:latin typeface="Palatino Linotype" panose="02040502050505030304" pitchFamily="18" charset="0"/>
                <a:ea typeface="Roboto" panose="02000000000000000000" pitchFamily="2" charset="0"/>
                <a:cs typeface="Arial" panose="020B0604020202020204" pitchFamily="34" charset="0"/>
              </a:rPr>
              <a:t>interactive filters </a:t>
            </a:r>
            <a:r>
              <a:rPr lang="en-US" sz="7200" dirty="0">
                <a:solidFill>
                  <a:schemeClr val="bg1"/>
                </a:solidFill>
                <a:latin typeface="Palatino Linotype" panose="02040502050505030304" pitchFamily="18" charset="0"/>
                <a:ea typeface="Roboto" panose="02000000000000000000" pitchFamily="2" charset="0"/>
                <a:cs typeface="Arial" panose="020B0604020202020204" pitchFamily="34" charset="0"/>
              </a:rPr>
              <a:t>for exploratory data analysis with a </a:t>
            </a:r>
            <a:r>
              <a:rPr lang="en-US" sz="7200" b="1" dirty="0">
                <a:solidFill>
                  <a:schemeClr val="bg1"/>
                </a:solidFill>
                <a:latin typeface="Palatino Linotype" panose="02040502050505030304" pitchFamily="18" charset="0"/>
                <a:ea typeface="Roboto" panose="02000000000000000000" pitchFamily="2" charset="0"/>
                <a:cs typeface="Arial" panose="020B0604020202020204" pitchFamily="34" charset="0"/>
              </a:rPr>
              <a:t>cartographic visualization</a:t>
            </a:r>
            <a:r>
              <a:rPr lang="en-US" sz="7200" dirty="0">
                <a:solidFill>
                  <a:schemeClr val="bg1"/>
                </a:solidFill>
                <a:latin typeface="Palatino Linotype" panose="02040502050505030304" pitchFamily="18" charset="0"/>
                <a:ea typeface="Roboto" panose="02000000000000000000" pitchFamily="2" charset="0"/>
                <a:cs typeface="Arial" panose="020B0604020202020204" pitchFamily="34" charset="0"/>
              </a:rPr>
              <a:t>, we create a tool for documentary archaeologists to </a:t>
            </a:r>
            <a:r>
              <a:rPr lang="en-US" sz="7200" b="1" dirty="0">
                <a:solidFill>
                  <a:schemeClr val="bg1"/>
                </a:solidFill>
                <a:latin typeface="Palatino Linotype" panose="02040502050505030304" pitchFamily="18" charset="0"/>
                <a:ea typeface="Roboto" panose="02000000000000000000" pitchFamily="2" charset="0"/>
                <a:cs typeface="Arial" panose="020B0604020202020204" pitchFamily="34" charset="0"/>
              </a:rPr>
              <a:t>understand a large corpus of household inventories </a:t>
            </a:r>
            <a:r>
              <a:rPr lang="en-US" sz="7200" dirty="0">
                <a:solidFill>
                  <a:schemeClr val="bg1"/>
                </a:solidFill>
                <a:latin typeface="Palatino Linotype" panose="02040502050505030304" pitchFamily="18" charset="0"/>
                <a:ea typeface="Roboto" panose="02000000000000000000" pitchFamily="2" charset="0"/>
                <a:cs typeface="Arial" panose="020B0604020202020204" pitchFamily="34" charset="0"/>
              </a:rPr>
              <a:t>from late medieval Italy.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5B857-0E51-4898-BAEF-B471D5E63813}"/>
              </a:ext>
            </a:extLst>
          </p:cNvPr>
          <p:cNvSpPr/>
          <p:nvPr/>
        </p:nvSpPr>
        <p:spPr>
          <a:xfrm>
            <a:off x="24688800" y="5558971"/>
            <a:ext cx="11887200" cy="2278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4800" tIns="533400" rIns="304800" rtlCol="0" anchor="t" anchorCtr="0"/>
          <a:lstStyle/>
          <a:p>
            <a:pPr>
              <a:spcAft>
                <a:spcPts val="1000"/>
              </a:spcAft>
            </a:pP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0" y="535768"/>
            <a:ext cx="36576000" cy="4644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11887199" y="23708140"/>
            <a:ext cx="12801601" cy="4638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648200" rtlCol="0" anchor="ctr"/>
          <a:lstStyle/>
          <a:p>
            <a:pPr algn="r"/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916" y="6035532"/>
            <a:ext cx="11655282" cy="4914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  <a:t>Documentary Archaeology of Late Medieval Europe (DALME) </a:t>
            </a:r>
          </a:p>
          <a:p>
            <a:pPr marL="571477" indent="-571477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667" dirty="0">
                <a:latin typeface="Palatino Linotype" panose="02040502050505030304" pitchFamily="18" charset="0"/>
                <a:cs typeface="Arial" panose="020B0604020202020204" pitchFamily="34" charset="0"/>
              </a:rPr>
              <a:t>Online database focused on a corpus of household inventories – lists of objects identified during legal proceedings</a:t>
            </a:r>
          </a:p>
          <a:p>
            <a:pPr marL="571477" indent="-571477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667" dirty="0">
                <a:latin typeface="Palatino Linotype" panose="02040502050505030304" pitchFamily="18" charset="0"/>
                <a:cs typeface="Arial" panose="020B0604020202020204" pitchFamily="34" charset="0"/>
              </a:rPr>
              <a:t>No specialized standards exist for documentary archaeologies – </a:t>
            </a:r>
            <a:r>
              <a:rPr lang="en-US" sz="2667" i="1" dirty="0">
                <a:latin typeface="Palatino Linotype" panose="02040502050505030304" pitchFamily="18" charset="0"/>
                <a:cs typeface="Arial" panose="020B0604020202020204" pitchFamily="34" charset="0"/>
              </a:rPr>
              <a:t>documents often published without tools necessary for their systematic study </a:t>
            </a:r>
          </a:p>
          <a:p>
            <a:pPr marL="571477" indent="-571477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667" dirty="0">
                <a:latin typeface="Palatino Linotype" panose="02040502050505030304" pitchFamily="18" charset="0"/>
                <a:cs typeface="Arial" panose="020B0604020202020204" pitchFamily="34" charset="0"/>
              </a:rPr>
              <a:t>Our particular dataset focuses on records of legal plunder in late medieval Lucca, Italy</a:t>
            </a:r>
          </a:p>
          <a:p>
            <a:pPr>
              <a:spcAft>
                <a:spcPts val="1000"/>
              </a:spcAft>
            </a:pPr>
            <a:endParaRPr lang="en-US" sz="4000" b="1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01094" y="1121098"/>
            <a:ext cx="36576000" cy="337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000" b="1" dirty="0">
                <a:solidFill>
                  <a:prstClr val="black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Mapping Legal Plunder in Late Medieval Italy</a:t>
            </a:r>
          </a:p>
          <a:p>
            <a:pPr lvl="0" algn="ctr"/>
            <a:endParaRPr lang="en-US" sz="3667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6000" u="sng" dirty="0">
                <a:solidFill>
                  <a:prstClr val="black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Timothy Akintilo</a:t>
            </a:r>
            <a:r>
              <a:rPr lang="en-US" sz="6000" baseline="30000" dirty="0">
                <a:solidFill>
                  <a:prstClr val="black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1</a:t>
            </a:r>
            <a:r>
              <a:rPr lang="en-US" sz="6000" dirty="0">
                <a:solidFill>
                  <a:prstClr val="black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</a:t>
            </a:r>
            <a:r>
              <a:rPr lang="en-US" sz="6000" u="sng" dirty="0">
                <a:solidFill>
                  <a:prstClr val="black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Ashrujit Ghoshal</a:t>
            </a:r>
            <a:r>
              <a:rPr lang="en-US" sz="6000" baseline="30000" dirty="0">
                <a:solidFill>
                  <a:prstClr val="black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1</a:t>
            </a:r>
            <a:r>
              <a:rPr lang="en-US" sz="6000" dirty="0">
                <a:solidFill>
                  <a:prstClr val="black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</a:t>
            </a:r>
            <a:r>
              <a:rPr lang="en-US" sz="6000" u="sng" dirty="0">
                <a:solidFill>
                  <a:prstClr val="black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Joseph Janizek</a:t>
            </a:r>
            <a:r>
              <a:rPr lang="en-US" sz="6000" baseline="30000" dirty="0">
                <a:solidFill>
                  <a:prstClr val="black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1</a:t>
            </a:r>
            <a:r>
              <a:rPr lang="en-US" sz="6000" dirty="0">
                <a:solidFill>
                  <a:prstClr val="black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</a:t>
            </a:r>
            <a:r>
              <a:rPr lang="en-US" sz="6000" u="sng" dirty="0">
                <a:solidFill>
                  <a:prstClr val="black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Benjamin Lee</a:t>
            </a:r>
            <a:r>
              <a:rPr lang="en-US" sz="6000" baseline="30000" dirty="0">
                <a:solidFill>
                  <a:prstClr val="black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1</a:t>
            </a:r>
            <a:r>
              <a:rPr lang="en-US" sz="6000" dirty="0">
                <a:solidFill>
                  <a:prstClr val="black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Gabriel Pizzorno</a:t>
            </a:r>
            <a:r>
              <a:rPr lang="en-US" sz="6000" baseline="30000" dirty="0">
                <a:solidFill>
                  <a:prstClr val="black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2</a:t>
            </a:r>
            <a:br>
              <a:rPr lang="en-US" sz="6000" baseline="30000" dirty="0">
                <a:solidFill>
                  <a:prstClr val="black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</a:br>
            <a:r>
              <a:rPr lang="en-US" sz="3667" baseline="30000" dirty="0">
                <a:solidFill>
                  <a:prstClr val="black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1 </a:t>
            </a:r>
            <a:r>
              <a:rPr lang="en-US" sz="3667" dirty="0">
                <a:solidFill>
                  <a:prstClr val="black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Paul G. Allen School of Computer Science &amp; Engineering, </a:t>
            </a:r>
            <a:r>
              <a:rPr lang="en-US" sz="3667" baseline="30000" dirty="0">
                <a:solidFill>
                  <a:prstClr val="black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2</a:t>
            </a:r>
            <a:r>
              <a:rPr lang="en-US" sz="3667" dirty="0">
                <a:solidFill>
                  <a:prstClr val="black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Documentary Archaeology of Late Medieval Europe, Harvard University</a:t>
            </a:r>
            <a:endParaRPr lang="en-US" sz="6000" dirty="0">
              <a:solidFill>
                <a:prstClr val="black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B91AA0-4991-8A48-9D1C-FDB851910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6" y="2213296"/>
            <a:ext cx="2816084" cy="28160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785C9A-678F-3F4B-AA8A-33C85EE6C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7454" y="1476962"/>
            <a:ext cx="1810516" cy="21400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522011-8EF9-8F4A-ABC6-94F6F8F19F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090" y="3152941"/>
            <a:ext cx="2082800" cy="184339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F70FF9D-573C-D04B-8E15-9426D95126B5}"/>
              </a:ext>
            </a:extLst>
          </p:cNvPr>
          <p:cNvSpPr/>
          <p:nvPr/>
        </p:nvSpPr>
        <p:spPr>
          <a:xfrm>
            <a:off x="231916" y="10172717"/>
            <a:ext cx="11655282" cy="10788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  <a:t>Map visualization</a:t>
            </a:r>
            <a:b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b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b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b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b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b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b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endParaRPr lang="en-US" sz="4000" b="1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571477" indent="-571477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667" dirty="0">
                <a:latin typeface="Palatino Linotype" panose="02040502050505030304" pitchFamily="18" charset="0"/>
                <a:cs typeface="Arial" panose="020B0604020202020204" pitchFamily="34" charset="0"/>
              </a:rPr>
              <a:t>Since each record in the database contains geographical coordinates, we wanted to mark all of the records on a map of the region</a:t>
            </a:r>
          </a:p>
          <a:p>
            <a:pPr marL="571477" indent="-571477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667" dirty="0">
                <a:latin typeface="Palatino Linotype" panose="02040502050505030304" pitchFamily="18" charset="0"/>
                <a:cs typeface="Arial" panose="020B0604020202020204" pitchFamily="34" charset="0"/>
              </a:rPr>
              <a:t>Each </a:t>
            </a:r>
            <a:r>
              <a:rPr lang="en-US" sz="2667" i="1" dirty="0">
                <a:latin typeface="Palatino Linotype" panose="02040502050505030304" pitchFamily="18" charset="0"/>
                <a:cs typeface="Arial" panose="020B0604020202020204" pitchFamily="34" charset="0"/>
              </a:rPr>
              <a:t>town</a:t>
            </a:r>
            <a:r>
              <a:rPr lang="en-US" sz="2667" dirty="0">
                <a:latin typeface="Palatino Linotype" panose="02040502050505030304" pitchFamily="18" charset="0"/>
                <a:cs typeface="Arial" panose="020B0604020202020204" pitchFamily="34" charset="0"/>
              </a:rPr>
              <a:t> is marked first as a grey circle, where the radius is proportional to the square root of the total number of records collected from that town in the entire dataset</a:t>
            </a:r>
          </a:p>
          <a:p>
            <a:pPr marL="571477" indent="-571477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667" dirty="0">
                <a:latin typeface="Palatino Linotype" panose="02040502050505030304" pitchFamily="18" charset="0"/>
                <a:cs typeface="Arial" panose="020B0604020202020204" pitchFamily="34" charset="0"/>
              </a:rPr>
              <a:t>Each </a:t>
            </a:r>
            <a:r>
              <a:rPr lang="en-US" sz="2667" i="1" dirty="0">
                <a:latin typeface="Palatino Linotype" panose="02040502050505030304" pitchFamily="18" charset="0"/>
                <a:cs typeface="Arial" panose="020B0604020202020204" pitchFamily="34" charset="0"/>
              </a:rPr>
              <a:t>town</a:t>
            </a:r>
            <a:r>
              <a:rPr lang="en-US" sz="2667" dirty="0">
                <a:latin typeface="Palatino Linotype" panose="02040502050505030304" pitchFamily="18" charset="0"/>
                <a:cs typeface="Arial" panose="020B0604020202020204" pitchFamily="34" charset="0"/>
              </a:rPr>
              <a:t> is then marked again as a green circle, where the radius of the green circle is proportional to the square root of the number of records present in the current filtered selection (see interactive cross-filtering and filtering subsections)</a:t>
            </a:r>
          </a:p>
          <a:p>
            <a:pPr marL="571477" indent="-571477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667" dirty="0">
                <a:latin typeface="Palatino Linotype" panose="02040502050505030304" pitchFamily="18" charset="0"/>
                <a:cs typeface="Arial" panose="020B0604020202020204" pitchFamily="34" charset="0"/>
              </a:rPr>
              <a:t>Tool tip provides </a:t>
            </a:r>
            <a:r>
              <a:rPr lang="en-US" sz="2667" i="1" dirty="0">
                <a:latin typeface="Palatino Linotype" panose="02040502050505030304" pitchFamily="18" charset="0"/>
                <a:cs typeface="Arial" panose="020B0604020202020204" pitchFamily="34" charset="0"/>
              </a:rPr>
              <a:t>town name, number of total records</a:t>
            </a:r>
            <a:r>
              <a:rPr lang="en-US" sz="2667" dirty="0">
                <a:latin typeface="Palatino Linotype" panose="02040502050505030304" pitchFamily="18" charset="0"/>
                <a:cs typeface="Arial" panose="020B0604020202020204" pitchFamily="34" charset="0"/>
              </a:rPr>
              <a:t>, and </a:t>
            </a:r>
            <a:r>
              <a:rPr lang="en-US" sz="2667" i="1" dirty="0">
                <a:latin typeface="Palatino Linotype" panose="02040502050505030304" pitchFamily="18" charset="0"/>
                <a:cs typeface="Arial" panose="020B0604020202020204" pitchFamily="34" charset="0"/>
              </a:rPr>
              <a:t>number of actively selected records</a:t>
            </a:r>
            <a:endParaRPr lang="en-US" sz="2667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endParaRPr lang="en-US" sz="4000" b="1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F00F31-F14D-9949-B75F-815B322F0C85}"/>
              </a:ext>
            </a:extLst>
          </p:cNvPr>
          <p:cNvSpPr/>
          <p:nvPr/>
        </p:nvSpPr>
        <p:spPr>
          <a:xfrm>
            <a:off x="151878" y="20011734"/>
            <a:ext cx="11655282" cy="817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477" indent="-571477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  <a:t>Interactive cross-filtering</a:t>
            </a:r>
            <a:b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b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b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b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b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b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b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endParaRPr lang="en-US" sz="4000" b="1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571477" indent="-571477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333" dirty="0">
                <a:latin typeface="Palatino Linotype" panose="02040502050505030304" pitchFamily="18" charset="0"/>
                <a:cs typeface="Arial" panose="020B0604020202020204" pitchFamily="34" charset="0"/>
              </a:rPr>
              <a:t>Working with our collaborator, identified three separate ways we would want to be able to filter records: (1) by town, (2) by data, (3) by item category</a:t>
            </a:r>
          </a:p>
          <a:p>
            <a:pPr marL="571477" indent="-571477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333" dirty="0">
                <a:latin typeface="Palatino Linotype" panose="02040502050505030304" pitchFamily="18" charset="0"/>
                <a:cs typeface="Arial" panose="020B0604020202020204" pitchFamily="34" charset="0"/>
              </a:rPr>
              <a:t>Importantly, might want to filter in multiple ways </a:t>
            </a:r>
            <a:r>
              <a:rPr lang="en-US" sz="2333" i="1" dirty="0">
                <a:latin typeface="Palatino Linotype" panose="02040502050505030304" pitchFamily="18" charset="0"/>
                <a:cs typeface="Arial" panose="020B0604020202020204" pitchFamily="34" charset="0"/>
              </a:rPr>
              <a:t>simultaneously</a:t>
            </a:r>
          </a:p>
          <a:p>
            <a:pPr marL="571477" indent="-571477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333" dirty="0">
                <a:latin typeface="Palatino Linotype" panose="02040502050505030304" pitchFamily="18" charset="0"/>
                <a:cs typeface="Arial" panose="020B0604020202020204" pitchFamily="34" charset="0"/>
              </a:rPr>
              <a:t>Thus, we implemented </a:t>
            </a:r>
            <a:r>
              <a:rPr lang="en-US" sz="2333" i="1" dirty="0">
                <a:latin typeface="Palatino Linotype" panose="02040502050505030304" pitchFamily="18" charset="0"/>
                <a:cs typeface="Arial" panose="020B0604020202020204" pitchFamily="34" charset="0"/>
              </a:rPr>
              <a:t>interactive cross-filtering</a:t>
            </a:r>
          </a:p>
          <a:p>
            <a:pPr marL="571477" indent="-571477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333" dirty="0">
                <a:latin typeface="Palatino Linotype" panose="02040502050505030304" pitchFamily="18" charset="0"/>
                <a:cs typeface="Arial" panose="020B0604020202020204" pitchFamily="34" charset="0"/>
              </a:rPr>
              <a:t>When we change the selection according to one field, we want to interactively display how this changes the selection in other fields</a:t>
            </a:r>
          </a:p>
          <a:p>
            <a:pPr marL="571477" indent="-571477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333" dirty="0">
                <a:latin typeface="Palatino Linotype" panose="02040502050505030304" pitchFamily="18" charset="0"/>
                <a:cs typeface="Arial" panose="020B0604020202020204" pitchFamily="34" charset="0"/>
              </a:rPr>
              <a:t>Brushing and clicking to select on multiple sub-plots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B8D177-5EFC-3D44-BC49-B8A800BB9264}"/>
              </a:ext>
            </a:extLst>
          </p:cNvPr>
          <p:cNvSpPr/>
          <p:nvPr/>
        </p:nvSpPr>
        <p:spPr>
          <a:xfrm>
            <a:off x="25092359" y="6035532"/>
            <a:ext cx="998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  <a:t>Filtering by town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186E6E-A2A7-8543-A3E2-53F478299996}"/>
              </a:ext>
            </a:extLst>
          </p:cNvPr>
          <p:cNvSpPr/>
          <p:nvPr/>
        </p:nvSpPr>
        <p:spPr>
          <a:xfrm>
            <a:off x="25092359" y="9746071"/>
            <a:ext cx="998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  <a:t>Filtering by timeline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85FF7B-6FB0-C347-8414-547CC6F9136B}"/>
              </a:ext>
            </a:extLst>
          </p:cNvPr>
          <p:cNvSpPr/>
          <p:nvPr/>
        </p:nvSpPr>
        <p:spPr>
          <a:xfrm>
            <a:off x="25077427" y="16017212"/>
            <a:ext cx="998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  <a:t>Filtering by object category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929198-8973-E249-BC46-B8F53C9F1DE8}"/>
              </a:ext>
            </a:extLst>
          </p:cNvPr>
          <p:cNvSpPr txBox="1"/>
          <p:nvPr/>
        </p:nvSpPr>
        <p:spPr>
          <a:xfrm>
            <a:off x="-9339391" y="6035532"/>
            <a:ext cx="8423331" cy="660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Problem:</a:t>
            </a:r>
            <a:r>
              <a:rPr lang="en-US" sz="4000" dirty="0"/>
              <a:t> A clear statement of the problem your project addresses.</a:t>
            </a:r>
          </a:p>
          <a:p>
            <a:r>
              <a:rPr lang="en-US" sz="4000" b="1" dirty="0"/>
              <a:t>Motivation:</a:t>
            </a:r>
            <a:r>
              <a:rPr lang="en-US" sz="4000" dirty="0"/>
              <a:t> An explanation of why the problem is interesting and important.</a:t>
            </a:r>
          </a:p>
          <a:p>
            <a:r>
              <a:rPr lang="en-US" sz="4000" b="1" dirty="0"/>
              <a:t>Approach:</a:t>
            </a:r>
            <a:r>
              <a:rPr lang="en-US" sz="4000" dirty="0"/>
              <a:t> A description of the techniques or algorithms you used to solve the problem.</a:t>
            </a:r>
          </a:p>
          <a:p>
            <a:r>
              <a:rPr lang="en-US" sz="4000" b="1" dirty="0"/>
              <a:t>Results:</a:t>
            </a:r>
            <a:r>
              <a:rPr lang="en-US" sz="4000" dirty="0"/>
              <a:t> Screenshots and a working demo, and an indication of how they effectively address your problem.</a:t>
            </a:r>
          </a:p>
          <a:p>
            <a:endParaRPr lang="en-US" sz="2333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A36DEA-B89F-5949-8082-AF5900A1B305}"/>
              </a:ext>
            </a:extLst>
          </p:cNvPr>
          <p:cNvSpPr/>
          <p:nvPr/>
        </p:nvSpPr>
        <p:spPr>
          <a:xfrm>
            <a:off x="24956042" y="21529345"/>
            <a:ext cx="11418863" cy="6426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  <a:t>Animating flow of wealth</a:t>
            </a:r>
            <a:b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b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b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b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br>
              <a:rPr lang="en-US" sz="4000" b="1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endParaRPr lang="en-US" sz="4000" b="1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380985" indent="-380985">
              <a:lnSpc>
                <a:spcPts val="3283"/>
              </a:lnSpc>
              <a:buFont typeface="Arial" panose="020B0604020202020204" pitchFamily="34" charset="0"/>
              <a:buChar char="•"/>
            </a:pPr>
            <a:r>
              <a:rPr lang="en-US" sz="2333" dirty="0">
                <a:latin typeface="Palatino Linotype" panose="02040502050505030304" pitchFamily="18" charset="0"/>
                <a:cs typeface="Arial" panose="020B0604020202020204" pitchFamily="34" charset="0"/>
              </a:rPr>
              <a:t>Every 50 ms we </a:t>
            </a:r>
            <a:r>
              <a:rPr lang="en-US" sz="2333" i="1" dirty="0">
                <a:latin typeface="Palatino Linotype" panose="02040502050505030304" pitchFamily="18" charset="0"/>
                <a:cs typeface="Arial" panose="020B0604020202020204" pitchFamily="34" charset="0"/>
              </a:rPr>
              <a:t>pull a new legal plunder record </a:t>
            </a:r>
            <a:r>
              <a:rPr lang="en-US" sz="2333" dirty="0">
                <a:latin typeface="Palatino Linotype" panose="02040502050505030304" pitchFamily="18" charset="0"/>
                <a:cs typeface="Arial" panose="020B0604020202020204" pitchFamily="34" charset="0"/>
              </a:rPr>
              <a:t>sequentially from the dataset, </a:t>
            </a:r>
            <a:r>
              <a:rPr lang="en-US" sz="2333" i="1" dirty="0">
                <a:latin typeface="Palatino Linotype" panose="02040502050505030304" pitchFamily="18" charset="0"/>
                <a:cs typeface="Arial" panose="020B0604020202020204" pitchFamily="34" charset="0"/>
              </a:rPr>
              <a:t>create a circle </a:t>
            </a:r>
            <a:r>
              <a:rPr lang="en-US" sz="2333" dirty="0">
                <a:latin typeface="Palatino Linotype" panose="02040502050505030304" pitchFamily="18" charset="0"/>
                <a:cs typeface="Arial" panose="020B0604020202020204" pitchFamily="34" charset="0"/>
              </a:rPr>
              <a:t>at the geographic location of the former owner, </a:t>
            </a:r>
            <a:r>
              <a:rPr lang="en-US" sz="2333" i="1" dirty="0">
                <a:latin typeface="Palatino Linotype" panose="02040502050505030304" pitchFamily="18" charset="0"/>
                <a:cs typeface="Arial" panose="020B0604020202020204" pitchFamily="34" charset="0"/>
              </a:rPr>
              <a:t>linearly interpolate </a:t>
            </a:r>
            <a:r>
              <a:rPr lang="en-US" sz="2333" dirty="0">
                <a:latin typeface="Palatino Linotype" panose="02040502050505030304" pitchFamily="18" charset="0"/>
                <a:cs typeface="Arial" panose="020B0604020202020204" pitchFamily="34" charset="0"/>
              </a:rPr>
              <a:t>the circle between this location and the location of the new owner, then</a:t>
            </a:r>
            <a:r>
              <a:rPr lang="en-US" sz="2333" i="1" dirty="0">
                <a:latin typeface="Palatino Linotype" panose="02040502050505030304" pitchFamily="18" charset="0"/>
                <a:cs typeface="Arial" panose="020B0604020202020204" pitchFamily="34" charset="0"/>
              </a:rPr>
              <a:t> remove </a:t>
            </a:r>
            <a:r>
              <a:rPr lang="en-US" sz="2333" dirty="0">
                <a:latin typeface="Palatino Linotype" panose="02040502050505030304" pitchFamily="18" charset="0"/>
                <a:cs typeface="Arial" panose="020B0604020202020204" pitchFamily="34" charset="0"/>
              </a:rPr>
              <a:t>the circle</a:t>
            </a:r>
          </a:p>
          <a:p>
            <a:pPr marL="380985" indent="-380985">
              <a:lnSpc>
                <a:spcPts val="3283"/>
              </a:lnSpc>
              <a:buFont typeface="Arial" panose="020B0604020202020204" pitchFamily="34" charset="0"/>
              <a:buChar char="•"/>
            </a:pPr>
            <a:r>
              <a:rPr lang="en-US" sz="2333" dirty="0">
                <a:latin typeface="Palatino Linotype" panose="02040502050505030304" pitchFamily="18" charset="0"/>
                <a:cs typeface="Arial" panose="020B0604020202020204" pitchFamily="34" charset="0"/>
              </a:rPr>
              <a:t>Large directed graphs tend to be hard to visualize statically</a:t>
            </a:r>
          </a:p>
          <a:p>
            <a:pPr marL="380985" indent="-380985">
              <a:lnSpc>
                <a:spcPts val="3283"/>
              </a:lnSpc>
              <a:buFont typeface="Arial" panose="020B0604020202020204" pitchFamily="34" charset="0"/>
              <a:buChar char="•"/>
            </a:pPr>
            <a:r>
              <a:rPr lang="en-US" sz="2333" dirty="0">
                <a:latin typeface="Palatino Linotype" panose="02040502050505030304" pitchFamily="18" charset="0"/>
                <a:cs typeface="Arial" panose="020B0604020202020204" pitchFamily="34" charset="0"/>
              </a:rPr>
              <a:t>By animating, we can easily see that plundered wealth tends to flow </a:t>
            </a:r>
            <a:r>
              <a:rPr lang="en-US" sz="2333" i="1" dirty="0">
                <a:latin typeface="Palatino Linotype" panose="02040502050505030304" pitchFamily="18" charset="0"/>
                <a:cs typeface="Arial" panose="020B0604020202020204" pitchFamily="34" charset="0"/>
              </a:rPr>
              <a:t>into Lucca from the surrounding towns</a:t>
            </a:r>
            <a:endParaRPr lang="en-US" sz="2333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89B6D68-1D36-4B4B-98F3-A57EDD7CEC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303" y="22423196"/>
            <a:ext cx="7262584" cy="29132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1B79BB4-4A84-664B-94BE-71318D255B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008" y="24237510"/>
            <a:ext cx="3690820" cy="369082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D3A0EF1-E0A8-F141-9CB0-242009BCA1B3}"/>
              </a:ext>
            </a:extLst>
          </p:cNvPr>
          <p:cNvSpPr/>
          <p:nvPr/>
        </p:nvSpPr>
        <p:spPr>
          <a:xfrm>
            <a:off x="12189456" y="24632472"/>
            <a:ext cx="9988472" cy="1082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3200" b="1" dirty="0">
                <a:latin typeface="Palatino Linotype" panose="02040502050505030304" pitchFamily="18" charset="0"/>
                <a:cs typeface="Arial" panose="020B0604020202020204" pitchFamily="34" charset="0"/>
              </a:rPr>
              <a:t>QR Code links to our project page: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latin typeface="Palatino Linotype" panose="02040502050505030304" pitchFamily="18" charset="0"/>
                <a:cs typeface="Arial" panose="020B0604020202020204" pitchFamily="34" charset="0"/>
              </a:rPr>
              <a:t>https://cse512-19s.github.io/FP-Mapping-Legal-Plunder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8D7700-B77E-664E-9F46-590B3047D238}"/>
              </a:ext>
            </a:extLst>
          </p:cNvPr>
          <p:cNvSpPr/>
          <p:nvPr/>
        </p:nvSpPr>
        <p:spPr>
          <a:xfrm>
            <a:off x="12269132" y="26392969"/>
            <a:ext cx="9988472" cy="1082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3200" b="1" dirty="0">
                <a:latin typeface="Palatino Linotype" panose="02040502050505030304" pitchFamily="18" charset="0"/>
                <a:cs typeface="Arial" panose="020B0604020202020204" pitchFamily="34" charset="0"/>
              </a:rPr>
              <a:t>Code repository: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latin typeface="Palatino Linotype" panose="02040502050505030304" pitchFamily="18" charset="0"/>
                <a:cs typeface="Arial" panose="020B0604020202020204" pitchFamily="34" charset="0"/>
              </a:rPr>
              <a:t>https://github.com/cse512-19s/FP-Mapping-Legal-Plunder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7EF427-DC1E-5449-8A08-F104FB3732B0}"/>
              </a:ext>
            </a:extLst>
          </p:cNvPr>
          <p:cNvSpPr txBox="1"/>
          <p:nvPr/>
        </p:nvSpPr>
        <p:spPr>
          <a:xfrm>
            <a:off x="24956042" y="19684930"/>
            <a:ext cx="9812946" cy="17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sz="2667" dirty="0">
                <a:latin typeface="Palatino Linotype" panose="02040502050505030304" pitchFamily="18" charset="0"/>
              </a:rPr>
              <a:t>Specific object categories can be selected/deselected by clicking directly on the bars in the object category histogram</a:t>
            </a:r>
          </a:p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sz="2667" dirty="0">
                <a:latin typeface="Palatino Linotype" panose="02040502050505030304" pitchFamily="18" charset="0"/>
              </a:rPr>
              <a:t>Selected bars outlined in red, deselected outlined in gray</a:t>
            </a:r>
          </a:p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sz="2667" dirty="0">
                <a:latin typeface="Palatino Linotype" panose="02040502050505030304" pitchFamily="18" charset="0"/>
              </a:rPr>
              <a:t>We see that the </a:t>
            </a:r>
            <a:r>
              <a:rPr lang="en-US" sz="2667" i="1" dirty="0">
                <a:latin typeface="Palatino Linotype" panose="02040502050505030304" pitchFamily="18" charset="0"/>
              </a:rPr>
              <a:t>vast majority</a:t>
            </a:r>
            <a:r>
              <a:rPr lang="en-US" sz="2667" dirty="0">
                <a:latin typeface="Palatino Linotype" panose="02040502050505030304" pitchFamily="18" charset="0"/>
              </a:rPr>
              <a:t> of plundered objects were food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E4A231D-7ECF-534F-B79B-6448DAB581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48" y="10722516"/>
            <a:ext cx="11453843" cy="290478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9508319-51C9-D549-A1F3-6EE50A3189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504" y="6740644"/>
            <a:ext cx="1355563" cy="30054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7448F82-38E0-2344-97AD-13BAD5D24A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68" y="10962988"/>
            <a:ext cx="6831461" cy="414258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144FBDD-8CB1-D34D-A0C7-689FA87140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2" y="20812765"/>
            <a:ext cx="11502834" cy="40493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D0E28934-F1B8-634C-B783-601E7D833F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7100" y="16912893"/>
            <a:ext cx="9295612" cy="269329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7DD673E-71ED-F240-A24A-7E781CFB1883}"/>
              </a:ext>
            </a:extLst>
          </p:cNvPr>
          <p:cNvSpPr txBox="1"/>
          <p:nvPr/>
        </p:nvSpPr>
        <p:spPr>
          <a:xfrm>
            <a:off x="25092359" y="13882658"/>
            <a:ext cx="11483641" cy="21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sz="2667" dirty="0">
                <a:latin typeface="Palatino Linotype" panose="02040502050505030304" pitchFamily="18" charset="0"/>
              </a:rPr>
              <a:t>Histogram displays number of records per month over time range of data</a:t>
            </a:r>
          </a:p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sz="2667" dirty="0">
                <a:latin typeface="Palatino Linotype" panose="02040502050505030304" pitchFamily="18" charset="0"/>
              </a:rPr>
              <a:t>Brushing on timeline highlights only records from relevant time range on this sub-visualization, as well as on map and object category histogram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D4B749E-DB33-7A44-B97B-4D56FA505751}"/>
              </a:ext>
            </a:extLst>
          </p:cNvPr>
          <p:cNvSpPr txBox="1"/>
          <p:nvPr/>
        </p:nvSpPr>
        <p:spPr>
          <a:xfrm>
            <a:off x="27004282" y="6918814"/>
            <a:ext cx="9423687" cy="255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sz="2667" dirty="0">
                <a:latin typeface="Palatino Linotype" panose="02040502050505030304" pitchFamily="18" charset="0"/>
              </a:rPr>
              <a:t>List of names of all towns in database</a:t>
            </a:r>
          </a:p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sz="2667" dirty="0">
                <a:latin typeface="Palatino Linotype" panose="02040502050505030304" pitchFamily="18" charset="0"/>
              </a:rPr>
              <a:t>Highlighted (blue) when selected</a:t>
            </a:r>
          </a:p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sz="2667" dirty="0">
                <a:latin typeface="Palatino Linotype" panose="02040502050505030304" pitchFamily="18" charset="0"/>
              </a:rPr>
              <a:t>No highlighting when deselecting</a:t>
            </a:r>
          </a:p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sz="2667" dirty="0">
                <a:latin typeface="Palatino Linotype" panose="02040502050505030304" pitchFamily="18" charset="0"/>
              </a:rPr>
              <a:t>Upon selection, only records in the active set will be highlighted in the other data views (i.e. colored green on the two histograms and on the map)</a:t>
            </a:r>
          </a:p>
        </p:txBody>
      </p:sp>
    </p:spTree>
    <p:extLst>
      <p:ext uri="{BB962C8B-B14F-4D97-AF65-F5344CB8AC3E}">
        <p14:creationId xmlns:p14="http://schemas.microsoft.com/office/powerpoint/2010/main" val="126385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5314</TotalTime>
  <Words>292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By integrating a set of interactive filters for exploratory data analysis with a cartographic visualization, we create a tool for documentary archaeologists to understand a large corpus of household inventories from late medieval Italy.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Joseph Janizek</cp:lastModifiedBy>
  <cp:revision>160</cp:revision>
  <dcterms:created xsi:type="dcterms:W3CDTF">2018-09-16T19:13:41Z</dcterms:created>
  <dcterms:modified xsi:type="dcterms:W3CDTF">2019-06-09T23:48:25Z</dcterms:modified>
</cp:coreProperties>
</file>