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4" r:id="rId4"/>
    <p:sldId id="260" r:id="rId5"/>
    <p:sldId id="261" r:id="rId6"/>
    <p:sldId id="265" r:id="rId7"/>
    <p:sldId id="262" r:id="rId8"/>
    <p:sldId id="263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767171"/>
    <a:srgbClr val="119ADF"/>
    <a:srgbClr val="4BC7E9"/>
    <a:srgbClr val="66F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6462" autoAdjust="0"/>
  </p:normalViewPr>
  <p:slideViewPr>
    <p:cSldViewPr snapToGrid="0">
      <p:cViewPr>
        <p:scale>
          <a:sx n="80" d="100"/>
          <a:sy n="80" d="100"/>
        </p:scale>
        <p:origin x="1794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9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4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48B02C-491C-46BA-ADF5-5DCD65DBD404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E4A1EB7-514C-491F-980C-426A0315FD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3276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Corp Plan serves as an excellent tool to help satisfy employees’ desire (2016 Work Environment Survey) for clarity on our vision and mission. </a:t>
            </a:r>
          </a:p>
          <a:p>
            <a:r>
              <a:rPr lang="en-US" dirty="0"/>
              <a:t>But not if it’s published and sits on a shelf.</a:t>
            </a:r>
          </a:p>
          <a:p>
            <a:r>
              <a:rPr lang="en-US" b="1" dirty="0"/>
              <a:t>It’s by keeping the story alive that </a:t>
            </a:r>
            <a:r>
              <a:rPr lang="en-US" dirty="0"/>
              <a:t>we make it real, and get an even stronger commitment to achieve the goals. </a:t>
            </a:r>
          </a:p>
          <a:p>
            <a:r>
              <a:rPr lang="en-US" dirty="0"/>
              <a:t>This strategy works to make this happen – and I’m here to seek your approval to move forward.</a:t>
            </a:r>
          </a:p>
          <a:p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4A1EB7-514C-491F-980C-426A0315FDD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198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06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2pPr>
            <a:lvl3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3pPr>
            <a:lvl4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4pPr>
            <a:lvl5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536-3760-44F5-92EB-B4CDF3A2747D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DF25A-45BA-4E30-A76B-F9F8339395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0185"/>
            <a:ext cx="12192000" cy="9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6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B0F0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2pPr>
            <a:lvl3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3pPr>
            <a:lvl4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4pPr>
            <a:lvl5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536-3760-44F5-92EB-B4CDF3A2747D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12EC3-20F2-43DD-8308-B0FA189DCE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0185"/>
            <a:ext cx="12192000" cy="9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8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2pPr>
            <a:lvl3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3pPr>
            <a:lvl4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4pPr>
            <a:lvl5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536-3760-44F5-92EB-B4CDF3A2747D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ACEBCA-E9E8-4D89-BDE6-DECC14B500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0185"/>
            <a:ext cx="12192000" cy="9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00B0F0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536-3760-44F5-92EB-B4CDF3A2747D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E61218-1927-45E4-A38F-1562F6F393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0185"/>
            <a:ext cx="12192000" cy="9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2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2pPr>
            <a:lvl3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3pPr>
            <a:lvl4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4pPr>
            <a:lvl5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2pPr>
            <a:lvl3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3pPr>
            <a:lvl4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4pPr>
            <a:lvl5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536-3760-44F5-92EB-B4CDF3A2747D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DA9DA8-3EFF-4D2D-B72C-410BE14879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0185"/>
            <a:ext cx="12192000" cy="9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B0F0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2pPr>
            <a:lvl3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3pPr>
            <a:lvl4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4pPr>
            <a:lvl5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2pPr>
            <a:lvl3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3pPr>
            <a:lvl4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4pPr>
            <a:lvl5pPr>
              <a:defRPr>
                <a:solidFill>
                  <a:srgbClr val="767171"/>
                </a:solidFill>
                <a:latin typeface="Myriad Pro" panose="020B0503030403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536-3760-44F5-92EB-B4CDF3A2747D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DA7717-DDDF-46B7-A526-8A595DE0B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0185"/>
            <a:ext cx="12192000" cy="9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9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536-3760-44F5-92EB-B4CDF3A2747D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5D104C-A202-4E22-815B-87EE1CB420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0185"/>
            <a:ext cx="12192000" cy="9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536-3760-44F5-92EB-B4CDF3A2747D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367BFD-7C78-4FD7-9768-8F2DDDBB63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0185"/>
            <a:ext cx="12192000" cy="9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7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>
              <a:defRPr sz="2800">
                <a:solidFill>
                  <a:srgbClr val="767171"/>
                </a:solidFill>
                <a:latin typeface="Myriad Pro" panose="020B0503030403020204" pitchFamily="34" charset="0"/>
              </a:defRPr>
            </a:lvl2pPr>
            <a:lvl3pPr>
              <a:defRPr sz="2400">
                <a:solidFill>
                  <a:srgbClr val="767171"/>
                </a:solidFill>
                <a:latin typeface="Myriad Pro" panose="020B0503030403020204" pitchFamily="34" charset="0"/>
              </a:defRPr>
            </a:lvl3pPr>
            <a:lvl4pPr>
              <a:defRPr sz="2000">
                <a:solidFill>
                  <a:srgbClr val="767171"/>
                </a:solidFill>
                <a:latin typeface="Myriad Pro" panose="020B0503030403020204" pitchFamily="34" charset="0"/>
              </a:defRPr>
            </a:lvl4pPr>
            <a:lvl5pPr>
              <a:defRPr sz="2000">
                <a:solidFill>
                  <a:srgbClr val="767171"/>
                </a:solidFill>
                <a:latin typeface="Myriad Pro" panose="020B0503030403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536-3760-44F5-92EB-B4CDF3A2747D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B54D1A-FE3B-4DA0-835C-2A08F092CB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0185"/>
            <a:ext cx="12192000" cy="9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8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Myriad Pro Light" panose="020B04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767171"/>
                </a:solidFill>
                <a:latin typeface="Myriad Pro" panose="020B0503030403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61536-3760-44F5-92EB-B4CDF3A2747D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BF2701-407D-4EB8-ACE5-575CE8040C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0185"/>
            <a:ext cx="12192000" cy="95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1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61536-3760-44F5-92EB-B4CDF3A2747D}" type="datetimeFigureOut">
              <a:rPr lang="en-CA" smtClean="0"/>
              <a:t>2020-02-19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F502-8AA5-49E9-82D5-9BE83E10E1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51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r.wikipedia.org/wiki/Post-i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r.wikipedia.org/wiki/Post-i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image002.jpg@01D5E195.23524AB0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371" y="642072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CA" sz="72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Assets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71" y="3121747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CA" sz="3600" dirty="0">
                <a:solidFill>
                  <a:schemeClr val="accent5">
                    <a:lumMod val="75000"/>
                  </a:schemeClr>
                </a:solidFill>
                <a:latin typeface="Myriad Pro" panose="020B0503030403020204" pitchFamily="34" charset="0"/>
              </a:rPr>
              <a:t>Stakeholder Engagement Approach </a:t>
            </a:r>
            <a:r>
              <a:rPr lang="en-CA" sz="3600" b="1" dirty="0">
                <a:solidFill>
                  <a:schemeClr val="bg1"/>
                </a:solidFill>
                <a:latin typeface="Myriad Pro" panose="020B0503030403020204" pitchFamily="34" charset="0"/>
              </a:rPr>
              <a:t>2020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6" y="5471638"/>
            <a:ext cx="3359439" cy="113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1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FFEC-372F-41D8-BC08-8FB80A7E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What We’re Focused 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0010B-8B81-4445-9063-AC382DAED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49829" y="1815826"/>
            <a:ext cx="3092843" cy="3226348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3D8A771-8C70-40B1-B4D8-B6C4501A99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23014" y="1815826"/>
            <a:ext cx="3092843" cy="32263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23342E-8961-40C2-8810-95022D75FA00}"/>
              </a:ext>
            </a:extLst>
          </p:cNvPr>
          <p:cNvSpPr txBox="1"/>
          <p:nvPr/>
        </p:nvSpPr>
        <p:spPr>
          <a:xfrm>
            <a:off x="1645920" y="2312127"/>
            <a:ext cx="22729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Ink Free" panose="03080402000500000000" pitchFamily="66" charset="0"/>
                <a:cs typeface="JasmineUPC" panose="020B0502040204020203" pitchFamily="18" charset="-34"/>
              </a:rPr>
              <a:t>Modernize the PPR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FA01F-FE04-49EF-A633-DACB32DD1F35}"/>
              </a:ext>
            </a:extLst>
          </p:cNvPr>
          <p:cNvSpPr txBox="1"/>
          <p:nvPr/>
        </p:nvSpPr>
        <p:spPr>
          <a:xfrm>
            <a:off x="6823166" y="2312127"/>
            <a:ext cx="22729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Ink Free" panose="03080402000500000000" pitchFamily="66" charset="0"/>
                <a:cs typeface="JasmineUPC" panose="020B0502040204020203" pitchFamily="18" charset="-34"/>
              </a:rPr>
              <a:t>Enable Private Sector Value Addition</a:t>
            </a:r>
          </a:p>
        </p:txBody>
      </p:sp>
    </p:spTree>
    <p:extLst>
      <p:ext uri="{BB962C8B-B14F-4D97-AF65-F5344CB8AC3E}">
        <p14:creationId xmlns:p14="http://schemas.microsoft.com/office/powerpoint/2010/main" val="7230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FFEC-372F-41D8-BC08-8FB80A7E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/>
              <a:t>What We’re Working Towards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0010B-8B81-4445-9063-AC382DAED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9723" y="1815826"/>
            <a:ext cx="3092843" cy="322634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23342E-8961-40C2-8810-95022D75FA00}"/>
              </a:ext>
            </a:extLst>
          </p:cNvPr>
          <p:cNvSpPr txBox="1"/>
          <p:nvPr/>
        </p:nvSpPr>
        <p:spPr>
          <a:xfrm>
            <a:off x="1349829" y="2325189"/>
            <a:ext cx="22729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Ink Free" panose="03080402000500000000" pitchFamily="66" charset="0"/>
                <a:cs typeface="JasmineUPC" panose="020B0502040204020203" pitchFamily="18" charset="-34"/>
              </a:rPr>
              <a:t>Discourage Fraud &amp; Misuse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AFD8F3-FAE4-443E-A491-3DA5C9ED2537}"/>
              </a:ext>
            </a:extLst>
          </p:cNvPr>
          <p:cNvGrpSpPr/>
          <p:nvPr/>
        </p:nvGrpSpPr>
        <p:grpSpPr>
          <a:xfrm>
            <a:off x="4311037" y="1815826"/>
            <a:ext cx="3092843" cy="3226348"/>
            <a:chOff x="4311037" y="1815826"/>
            <a:chExt cx="3092843" cy="3226348"/>
          </a:xfrm>
        </p:grpSpPr>
        <p:pic>
          <p:nvPicPr>
            <p:cNvPr id="7" name="Content Placeholder 4">
              <a:extLst>
                <a:ext uri="{FF2B5EF4-FFF2-40B4-BE49-F238E27FC236}">
                  <a16:creationId xmlns:a16="http://schemas.microsoft.com/office/drawing/2014/main" id="{23D8A771-8C70-40B1-B4D8-B6C4501A9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311037" y="1815826"/>
              <a:ext cx="3092843" cy="32263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5FA01F-FE04-49EF-A633-DACB32DD1F35}"/>
                </a:ext>
              </a:extLst>
            </p:cNvPr>
            <p:cNvSpPr txBox="1"/>
            <p:nvPr/>
          </p:nvSpPr>
          <p:spPr>
            <a:xfrm>
              <a:off x="4628606" y="2294711"/>
              <a:ext cx="22729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Ink Free" panose="03080402000500000000" pitchFamily="66" charset="0"/>
                  <a:cs typeface="JasmineUPC" panose="020B0502040204020203" pitchFamily="18" charset="-34"/>
                </a:rPr>
                <a:t>Data Integrity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AF523AD-FFE3-4321-8ECC-E739C774D83A}"/>
              </a:ext>
            </a:extLst>
          </p:cNvPr>
          <p:cNvGrpSpPr/>
          <p:nvPr/>
        </p:nvGrpSpPr>
        <p:grpSpPr>
          <a:xfrm>
            <a:off x="7721449" y="1815826"/>
            <a:ext cx="3092843" cy="3226348"/>
            <a:chOff x="7721449" y="1815826"/>
            <a:chExt cx="3092843" cy="3226348"/>
          </a:xfrm>
        </p:grpSpPr>
        <p:pic>
          <p:nvPicPr>
            <p:cNvPr id="11" name="Content Placeholder 4">
              <a:extLst>
                <a:ext uri="{FF2B5EF4-FFF2-40B4-BE49-F238E27FC236}">
                  <a16:creationId xmlns:a16="http://schemas.microsoft.com/office/drawing/2014/main" id="{D39AA58D-9C75-497A-B47F-F544502E6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721449" y="1815826"/>
              <a:ext cx="3092843" cy="322634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15F03D6-6F39-4CD5-9F96-FD8BDBE9F060}"/>
                </a:ext>
              </a:extLst>
            </p:cNvPr>
            <p:cNvSpPr txBox="1"/>
            <p:nvPr/>
          </p:nvSpPr>
          <p:spPr>
            <a:xfrm>
              <a:off x="7981407" y="2207625"/>
              <a:ext cx="2416628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Ink Free" panose="03080402000500000000" pitchFamily="66" charset="0"/>
                  <a:cs typeface="JasmineUPC" panose="020B0502040204020203" pitchFamily="18" charset="-34"/>
                </a:rPr>
                <a:t>Being More Accountable &amp; Continuous Improvement Oriented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499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FC15-5153-4F8E-9273-4CC1B009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Stakeholder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4C5A-6983-41BD-9CCC-DE2C173C0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94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Internal Stakeholders: Operations, Help Desk</a:t>
            </a:r>
          </a:p>
          <a:p>
            <a:pPr marL="0" indent="0">
              <a:buNone/>
            </a:pPr>
            <a:r>
              <a:rPr lang="en-US" dirty="0"/>
              <a:t>External Stakeholders: </a:t>
            </a:r>
          </a:p>
          <a:p>
            <a:pPr marL="0" indent="0">
              <a:buNone/>
            </a:pPr>
            <a:r>
              <a:rPr lang="en-US" dirty="0"/>
              <a:t>New Private Partners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87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8C93-864A-4CD5-9FB7-4D875B78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Working Group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5971-0A6B-4AEE-B909-46E77FF39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Working Group 1: Internal Stakeholders</a:t>
            </a:r>
          </a:p>
          <a:p>
            <a:r>
              <a:rPr lang="en-US" sz="1800" dirty="0"/>
              <a:t>Registries staff, Service BC staff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400" dirty="0"/>
              <a:t>Working Group 2: External Stakeholders</a:t>
            </a:r>
          </a:p>
          <a:p>
            <a:r>
              <a:rPr lang="en-US" sz="1800" dirty="0"/>
              <a:t>Registries staff, Service BC staff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400" dirty="0"/>
              <a:t>Working Group 3: Pro-Data / B2G</a:t>
            </a:r>
          </a:p>
          <a:p>
            <a:r>
              <a:rPr lang="en-US" sz="1800" dirty="0"/>
              <a:t>To be formed after the official introduction to the </a:t>
            </a:r>
            <a:br>
              <a:rPr lang="en-US" sz="1800" dirty="0"/>
            </a:br>
            <a:r>
              <a:rPr lang="en-US" sz="1800" dirty="0"/>
              <a:t>target B2G stakeholders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FD58FE-C13B-4F2D-8158-AE8DE39DC24B}"/>
              </a:ext>
            </a:extLst>
          </p:cNvPr>
          <p:cNvGrpSpPr/>
          <p:nvPr/>
        </p:nvGrpSpPr>
        <p:grpSpPr>
          <a:xfrm>
            <a:off x="8120743" y="2140131"/>
            <a:ext cx="2821577" cy="2577738"/>
            <a:chOff x="7141029" y="2551611"/>
            <a:chExt cx="2821577" cy="25777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6AC277-FE38-4CC9-A45C-1BAC8AC42A27}"/>
                </a:ext>
              </a:extLst>
            </p:cNvPr>
            <p:cNvGrpSpPr/>
            <p:nvPr/>
          </p:nvGrpSpPr>
          <p:grpSpPr>
            <a:xfrm>
              <a:off x="7141029" y="2551611"/>
              <a:ext cx="2821577" cy="2577738"/>
              <a:chOff x="7141029" y="2551611"/>
              <a:chExt cx="2821577" cy="2577738"/>
            </a:xfrm>
          </p:grpSpPr>
          <p:sp>
            <p:nvSpPr>
              <p:cNvPr id="6" name="Flowchart: Connector 5">
                <a:extLst>
                  <a:ext uri="{FF2B5EF4-FFF2-40B4-BE49-F238E27FC236}">
                    <a16:creationId xmlns:a16="http://schemas.microsoft.com/office/drawing/2014/main" id="{55BDA068-FCC6-4041-88E5-464EEA5FFCB4}"/>
                  </a:ext>
                </a:extLst>
              </p:cNvPr>
              <p:cNvSpPr/>
              <p:nvPr/>
            </p:nvSpPr>
            <p:spPr>
              <a:xfrm>
                <a:off x="7141029" y="2551611"/>
                <a:ext cx="2821577" cy="2577738"/>
              </a:xfrm>
              <a:prstGeom prst="flowChartConnector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lowchart: Connector 6">
                <a:extLst>
                  <a:ext uri="{FF2B5EF4-FFF2-40B4-BE49-F238E27FC236}">
                    <a16:creationId xmlns:a16="http://schemas.microsoft.com/office/drawing/2014/main" id="{9D433CC9-61C9-44BF-AE99-290FD2570F93}"/>
                  </a:ext>
                </a:extLst>
              </p:cNvPr>
              <p:cNvSpPr/>
              <p:nvPr/>
            </p:nvSpPr>
            <p:spPr>
              <a:xfrm>
                <a:off x="7556862" y="2952206"/>
                <a:ext cx="1979024" cy="1844040"/>
              </a:xfrm>
              <a:prstGeom prst="flowChartConnector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lowchart: Connector 7">
                <a:extLst>
                  <a:ext uri="{FF2B5EF4-FFF2-40B4-BE49-F238E27FC236}">
                    <a16:creationId xmlns:a16="http://schemas.microsoft.com/office/drawing/2014/main" id="{3671C697-3134-44BC-A6D2-2B2FBD172893}"/>
                  </a:ext>
                </a:extLst>
              </p:cNvPr>
              <p:cNvSpPr/>
              <p:nvPr/>
            </p:nvSpPr>
            <p:spPr>
              <a:xfrm>
                <a:off x="8032568" y="3399609"/>
                <a:ext cx="1027612" cy="949234"/>
              </a:xfrm>
              <a:prstGeom prst="flowChartConnector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B8C9DE-18EF-4B27-8592-509AC5DCCC48}"/>
                </a:ext>
              </a:extLst>
            </p:cNvPr>
            <p:cNvSpPr txBox="1"/>
            <p:nvPr/>
          </p:nvSpPr>
          <p:spPr>
            <a:xfrm>
              <a:off x="8211094" y="3666477"/>
              <a:ext cx="6705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</a:rPr>
                <a:t>Working Group 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8B87658-9D6F-4B53-BE79-22296A21BAB7}"/>
                </a:ext>
              </a:extLst>
            </p:cNvPr>
            <p:cNvSpPr txBox="1"/>
            <p:nvPr/>
          </p:nvSpPr>
          <p:spPr>
            <a:xfrm>
              <a:off x="8003722" y="3145693"/>
              <a:ext cx="11636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Working Group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5308E5-5056-42AB-85FD-8D15C2B4F5AB}"/>
                </a:ext>
              </a:extLst>
            </p:cNvPr>
            <p:cNvSpPr txBox="1"/>
            <p:nvPr/>
          </p:nvSpPr>
          <p:spPr>
            <a:xfrm>
              <a:off x="8000999" y="2683566"/>
              <a:ext cx="116368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Working Group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12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A1BD-CFEE-4AF6-943D-D7B1F61A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37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FY 19/20 Q4 Engagement Activities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8C87599-B924-4A59-AC99-9C5F278DA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982" y="1016579"/>
            <a:ext cx="10050148" cy="38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7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A1BD-CFEE-4AF6-943D-D7B1F61A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37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Assets Q4 User Research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8C87599-B924-4A59-AC99-9C5F278DA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982" y="1016579"/>
            <a:ext cx="10050148" cy="38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82C90270-0EDD-4A81-9162-7BDBF151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397" y="1016579"/>
            <a:ext cx="4589990" cy="43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654E324-AB4A-450E-B675-C980415B25E1}"/>
              </a:ext>
            </a:extLst>
          </p:cNvPr>
          <p:cNvGrpSpPr/>
          <p:nvPr/>
        </p:nvGrpSpPr>
        <p:grpSpPr>
          <a:xfrm>
            <a:off x="970547" y="1406525"/>
            <a:ext cx="5040728" cy="2122118"/>
            <a:chOff x="1227725" y="1406525"/>
            <a:chExt cx="5040728" cy="21221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1110679-3CDA-447A-9E18-E4594C6574D6}"/>
                </a:ext>
              </a:extLst>
            </p:cNvPr>
            <p:cNvSpPr txBox="1"/>
            <p:nvPr/>
          </p:nvSpPr>
          <p:spPr>
            <a:xfrm>
              <a:off x="1227725" y="1406525"/>
              <a:ext cx="5040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 out for study participants - Feb 21</a:t>
              </a:r>
              <a:r>
                <a:rPr lang="en-US" baseline="30000" dirty="0"/>
                <a:t>st</a:t>
              </a:r>
              <a:r>
                <a:rPr lang="en-US" dirty="0"/>
                <a:t> -   Feb 28</a:t>
              </a:r>
              <a:r>
                <a:rPr lang="en-US" baseline="30000" dirty="0"/>
                <a:t>th</a:t>
              </a:r>
              <a:r>
                <a:rPr lang="en-US" dirty="0"/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AD7C93-64E2-43F2-9686-B26CE4F2C297}"/>
                </a:ext>
              </a:extLst>
            </p:cNvPr>
            <p:cNvSpPr txBox="1"/>
            <p:nvPr/>
          </p:nvSpPr>
          <p:spPr>
            <a:xfrm>
              <a:off x="1227725" y="1898454"/>
              <a:ext cx="5040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Collect Survey Information &amp;  - Feb 21</a:t>
              </a:r>
              <a:r>
                <a:rPr lang="en-US" baseline="30000" dirty="0"/>
                <a:t>st</a:t>
              </a:r>
              <a:r>
                <a:rPr lang="en-US" dirty="0"/>
                <a:t> -   Feb 28</a:t>
              </a:r>
              <a:r>
                <a:rPr lang="en-US" baseline="30000" dirty="0"/>
                <a:t>th</a:t>
              </a:r>
              <a:r>
                <a:rPr lang="en-US" dirty="0"/>
                <a:t>  </a:t>
              </a:r>
              <a:br>
                <a:rPr lang="en-US" dirty="0"/>
              </a:br>
              <a:r>
                <a:rPr lang="en-US" dirty="0"/>
                <a:t>Screen Respondents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70C3F9-1F61-425B-959E-2A7ABEC564C9}"/>
                </a:ext>
              </a:extLst>
            </p:cNvPr>
            <p:cNvSpPr txBox="1"/>
            <p:nvPr/>
          </p:nvSpPr>
          <p:spPr>
            <a:xfrm>
              <a:off x="1227725" y="2667382"/>
              <a:ext cx="5040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Conduct Virtual Interviews      - Mar 2</a:t>
              </a:r>
              <a:r>
                <a:rPr lang="en-US" baseline="30000" dirty="0"/>
                <a:t>nd</a:t>
              </a:r>
              <a:r>
                <a:rPr lang="en-US" dirty="0"/>
                <a:t> -   Mar 13</a:t>
              </a:r>
              <a:r>
                <a:rPr lang="en-US" baseline="30000" dirty="0"/>
                <a:t>th</a:t>
              </a:r>
              <a:r>
                <a:rPr lang="en-US" dirty="0"/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90355E-7C6F-463C-8945-C5365B6BF2DA}"/>
                </a:ext>
              </a:extLst>
            </p:cNvPr>
            <p:cNvSpPr txBox="1"/>
            <p:nvPr/>
          </p:nvSpPr>
          <p:spPr>
            <a:xfrm>
              <a:off x="1227725" y="3159311"/>
              <a:ext cx="5040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Finalize &amp; Present Report Out - Mar 16</a:t>
              </a:r>
              <a:r>
                <a:rPr lang="en-US" baseline="30000" dirty="0"/>
                <a:t>th</a:t>
              </a:r>
              <a:r>
                <a:rPr lang="en-US" dirty="0"/>
                <a:t> - Mar 25</a:t>
              </a:r>
              <a:r>
                <a:rPr lang="en-US" baseline="30000" dirty="0"/>
                <a:t>th</a:t>
              </a:r>
              <a:r>
                <a:rPr lang="en-US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812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5A07-667F-4154-A459-9EFEE8DD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F8289-CF53-43EB-9FCB-7722F7132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88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24F7854B39C40A513AA9B1868C21D" ma:contentTypeVersion="11" ma:contentTypeDescription="Create a new document." ma:contentTypeScope="" ma:versionID="509c9965d2d1ee8781c238aba5689703">
  <xsd:schema xmlns:xsd="http://www.w3.org/2001/XMLSchema" xmlns:xs="http://www.w3.org/2001/XMLSchema" xmlns:p="http://schemas.microsoft.com/office/2006/metadata/properties" xmlns:ns2="838521c4-0de8-4f8b-b443-ebeaf5a1e3ea" targetNamespace="http://schemas.microsoft.com/office/2006/metadata/properties" ma:root="true" ma:fieldsID="cf1f591da91eba45fe378f302a584c3d" ns2:_="">
    <xsd:import namespace="838521c4-0de8-4f8b-b443-ebeaf5a1e3e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521c4-0de8-4f8b-b443-ebeaf5a1e3e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38521c4-0de8-4f8b-b443-ebeaf5a1e3ea">S52QENDTEJAE-1724982671-2452</_dlc_DocId>
    <_dlc_DocIdUrl xmlns="838521c4-0de8-4f8b-b443-ebeaf5a1e3ea">
      <Url>https://citz.sp.gov.bc.ca/sites/SBC/REG/Projects/MVSM/_layouts/15/DocIdRedir.aspx?ID=S52QENDTEJAE-1724982671-2452</Url>
      <Description>S52QENDTEJAE-1724982671-2452</Description>
    </_dlc_DocIdUrl>
  </documentManagement>
</p:properties>
</file>

<file path=customXml/itemProps1.xml><?xml version="1.0" encoding="utf-8"?>
<ds:datastoreItem xmlns:ds="http://schemas.openxmlformats.org/officeDocument/2006/customXml" ds:itemID="{AD5DA656-BCA9-47AB-B6CF-48767AD05BD1}"/>
</file>

<file path=customXml/itemProps2.xml><?xml version="1.0" encoding="utf-8"?>
<ds:datastoreItem xmlns:ds="http://schemas.openxmlformats.org/officeDocument/2006/customXml" ds:itemID="{9EA031EF-FFEE-42AA-90B5-7C8532EEE346}"/>
</file>

<file path=customXml/itemProps3.xml><?xml version="1.0" encoding="utf-8"?>
<ds:datastoreItem xmlns:ds="http://schemas.openxmlformats.org/officeDocument/2006/customXml" ds:itemID="{98E60F87-5DB3-4EF8-8FA6-69246BE60A02}"/>
</file>

<file path=customXml/itemProps4.xml><?xml version="1.0" encoding="utf-8"?>
<ds:datastoreItem xmlns:ds="http://schemas.openxmlformats.org/officeDocument/2006/customXml" ds:itemID="{C600C20F-6135-4933-8C0A-F60014A57A1D}"/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235</Words>
  <Application>Microsoft Office PowerPoint</Application>
  <PresentationFormat>Widescreen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Ink Free</vt:lpstr>
      <vt:lpstr>Myriad Pro</vt:lpstr>
      <vt:lpstr>Myriad Pro Light</vt:lpstr>
      <vt:lpstr>Office Theme</vt:lpstr>
      <vt:lpstr>Assets Team</vt:lpstr>
      <vt:lpstr>What We’re Focused On</vt:lpstr>
      <vt:lpstr>What We’re Working Towards</vt:lpstr>
      <vt:lpstr>Stakeholder Overview</vt:lpstr>
      <vt:lpstr>Working Group Structures</vt:lpstr>
      <vt:lpstr>FY 19/20 Q4 Engagement Activities </vt:lpstr>
      <vt:lpstr>Assets Q4 User Research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Cole</dc:creator>
  <cp:lastModifiedBy>Allison Gatey</cp:lastModifiedBy>
  <cp:revision>85</cp:revision>
  <cp:lastPrinted>2018-12-14T01:14:39Z</cp:lastPrinted>
  <dcterms:created xsi:type="dcterms:W3CDTF">2018-12-11T21:15:27Z</dcterms:created>
  <dcterms:modified xsi:type="dcterms:W3CDTF">2020-02-19T19:15:39Z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0x01010046324F7854B39C40A513AA9B1868C21D</vt:lpwstr>
  </property>
  <property fmtid="{D5CDD505-2E9C-101B-9397-08002B2CF9AE}" pid="3" name="_dlc_DocIdItemGuid">
    <vt:lpwstr>157e048b-39c5-47fc-903f-c8a7e7f13a66</vt:lpwstr>
  </property>
</Properties>
</file>