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695" autoAdjust="0"/>
    <p:restoredTop sz="94660" autoAdjust="0"/>
  </p:normalViewPr>
  <p:slideViewPr>
    <p:cSldViewPr snapToGrid="0">
      <p:cViewPr>
        <p:scale>
          <a:sx n="100" d="100"/>
          <a:sy n="100" d="100"/>
        </p:scale>
        <p:origin x="144" y="15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8" d="100"/>
          <a:sy n="98" d="100"/>
        </p:scale>
        <p:origin x="2952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C3B15E-0FC9-426C-9992-B1604D3D55A7}" type="datetimeFigureOut">
              <a:rPr lang="en-CA" smtClean="0"/>
              <a:t>2025-10-24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77B299-865E-44B2-804E-AF6B9AD8A36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210097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77B299-865E-44B2-804E-AF6B9AD8A36A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693132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FEAFB-2457-43CF-B7F2-9A237683BC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58FA02-8E50-445E-B874-5101015722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78" indent="0" algn="ctr">
              <a:buNone/>
              <a:defRPr sz="2000"/>
            </a:lvl2pPr>
            <a:lvl3pPr marL="914355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4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3C4255-8CBB-46D5-A3C5-98609D46C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8C037-0CDA-4AFF-9401-E8C27D0BCF5A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9CB544-2974-4A1E-B269-B19DA2062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E01FBB-79B3-4EE2-A0B6-C2108ED36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3DACD-EC68-485E-A686-4D0505FDB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172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F563A-465D-4F46-A5FD-6B0F64FD3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B9EC77-1EF2-421B-91C7-B3534FDA32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668229-54AD-4CAC-BD89-CE4211521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8C037-0CDA-4AFF-9401-E8C27D0BCF5A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0659A9-71CE-4508-9268-9375FCB4A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283F01-7D53-434B-ADA4-76EEFED5F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3DACD-EC68-485E-A686-4D0505FDB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933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03CB6B-09AF-4A70-A689-ED7BAB78A2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899" y="365127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1A1171-9C9C-439A-ABCB-3C177BDCF1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365127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132156-B255-4273-9D9C-F7712482E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8C037-0CDA-4AFF-9401-E8C27D0BCF5A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F42B5E-B024-415B-BB12-CB0B7DF8D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02A82-A791-41BB-A53D-FDF988C3A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3DACD-EC68-485E-A686-4D0505FDB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182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88226-F99A-4DA2-B1E4-F9419E310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E0BAEA-EDDC-43A4-9BC6-361F8E9DEE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1649DF-B174-448A-BC8E-D1122E6B5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8C037-0CDA-4AFF-9401-E8C27D0BCF5A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2AC230-95DD-4A11-B5B9-E2B3588F0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028D33-5DF7-4EE0-9FCF-C747FC830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3DACD-EC68-485E-A686-4D0505FDB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091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5DB3E-A5F3-45B6-8C5C-2915296A2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3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EF6875-F8DE-4537-BED7-AE40AA0AC6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3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61E4EC-530C-4437-968D-8251F4EFA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8C037-0CDA-4AFF-9401-E8C27D0BCF5A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ED4116-686D-40DC-8215-07CA860C6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C2AA8E-EC3F-4452-9614-8E15271F8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3DACD-EC68-485E-A686-4D0505FDB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738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912C2-CBF3-462A-A95E-D86725F15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8A30E6-9DB6-4DA2-99D0-476FCF092A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CC816B-EEDE-450F-88A2-33092D87FF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74108E-D0DC-4FE6-97FD-A2640CD8F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8C037-0CDA-4AFF-9401-E8C27D0BCF5A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49397D-C0C0-458D-BD2F-13979DED2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69D3BD-1D6E-42E6-9C7C-D4DE1A9CD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3DACD-EC68-485E-A686-4D0505FDB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474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7A847-6D89-4251-B85C-C45DC1863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FD29BE-5478-4FE9-9DE7-DF850A1446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91" y="1681164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5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4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DBBA19-2E13-4040-8DFD-A839D50DDB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91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F0F59E-7571-43D8-BE10-E07FEDAB40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3" y="1681164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5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4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9C8392-57AB-4F4D-A2E5-419984DBA5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3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B4EAC2-50AA-43D5-9524-6121E689A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8C037-0CDA-4AFF-9401-E8C27D0BCF5A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E73600-DCD5-47E3-B779-C26E22556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72E397-F2E5-48BA-A0A4-0F65EB619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3DACD-EC68-485E-A686-4D0505FDB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741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8F8E0-BF3E-46DA-83F9-86E636660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917952-805F-4CAC-8532-6769D921C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8C037-0CDA-4AFF-9401-E8C27D0BCF5A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2312E2-0308-4113-98FC-0057D18D4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A5EA44-088B-465C-8390-3FA04CC74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3DACD-EC68-485E-A686-4D0505FDB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100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0A59CC-C403-4261-A245-36F69B735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8C037-0CDA-4AFF-9401-E8C27D0BCF5A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656D36-DA09-40AF-BC03-40FE8503C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B198F4-CB4D-48E2-94A4-9D7E41813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3DACD-EC68-485E-A686-4D0505FDB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451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B93B3-5678-41FB-A473-99C94D9AD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78ABD0-A6E2-4B2A-A376-3C0B722DA9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90" y="987427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792D9C-2F05-42B0-BA28-95609C93E4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78" indent="0">
              <a:buNone/>
              <a:defRPr sz="1400"/>
            </a:lvl2pPr>
            <a:lvl3pPr marL="914355" indent="0">
              <a:buNone/>
              <a:defRPr sz="1200"/>
            </a:lvl3pPr>
            <a:lvl4pPr marL="1371532" indent="0">
              <a:buNone/>
              <a:defRPr sz="1000"/>
            </a:lvl4pPr>
            <a:lvl5pPr marL="1828709" indent="0">
              <a:buNone/>
              <a:defRPr sz="1000"/>
            </a:lvl5pPr>
            <a:lvl6pPr marL="2285886" indent="0">
              <a:buNone/>
              <a:defRPr sz="1000"/>
            </a:lvl6pPr>
            <a:lvl7pPr marL="2743064" indent="0">
              <a:buNone/>
              <a:defRPr sz="1000"/>
            </a:lvl7pPr>
            <a:lvl8pPr marL="3200240" indent="0">
              <a:buNone/>
              <a:defRPr sz="1000"/>
            </a:lvl8pPr>
            <a:lvl9pPr marL="3657418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1B1D26-70BB-4E54-BAD4-1A9BDDB36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8C037-0CDA-4AFF-9401-E8C27D0BCF5A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6FCB19-A57C-44AA-A3C9-90D4C374E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063F0F-9BCE-4F81-BAA4-07E8333C3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3DACD-EC68-485E-A686-4D0505FDB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790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0D839-790C-4835-903B-13181E533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808F76-2151-4174-A6DB-25C34737AC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90" y="987427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78" indent="0">
              <a:buNone/>
              <a:defRPr sz="2800"/>
            </a:lvl2pPr>
            <a:lvl3pPr marL="914355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4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8354E6-4A2C-43DB-9143-FC8E139C19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78" indent="0">
              <a:buNone/>
              <a:defRPr sz="1400"/>
            </a:lvl2pPr>
            <a:lvl3pPr marL="914355" indent="0">
              <a:buNone/>
              <a:defRPr sz="1200"/>
            </a:lvl3pPr>
            <a:lvl4pPr marL="1371532" indent="0">
              <a:buNone/>
              <a:defRPr sz="1000"/>
            </a:lvl4pPr>
            <a:lvl5pPr marL="1828709" indent="0">
              <a:buNone/>
              <a:defRPr sz="1000"/>
            </a:lvl5pPr>
            <a:lvl6pPr marL="2285886" indent="0">
              <a:buNone/>
              <a:defRPr sz="1000"/>
            </a:lvl6pPr>
            <a:lvl7pPr marL="2743064" indent="0">
              <a:buNone/>
              <a:defRPr sz="1000"/>
            </a:lvl7pPr>
            <a:lvl8pPr marL="3200240" indent="0">
              <a:buNone/>
              <a:defRPr sz="1000"/>
            </a:lvl8pPr>
            <a:lvl9pPr marL="3657418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ED3985-C4EB-408B-9628-6FE004A92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8C037-0CDA-4AFF-9401-E8C27D0BCF5A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36BB76-FE3A-4799-847E-63B7F793A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A473DF-97B4-44BF-853F-7D608DB06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3DACD-EC68-485E-A686-4D0505FDB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163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BA0E2B-D555-4E26-9C78-0CCAD3A29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4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3EAEA8-FEA4-447F-A2DA-6158A32FCF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4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FDF6F2-FD5F-4D7F-A90A-EA6F40CA84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18C037-0CDA-4AFF-9401-E8C27D0BCF5A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B3DE84-3D9C-4A04-B5A1-057C065F76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4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0CAF68-CCC1-4227-93EC-6D7A4A6E90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A3DACD-EC68-485E-A686-4D0505FDB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11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55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8" indent="-228588" algn="l" defTabSz="91435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8" algn="l" defTabSz="91435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4" indent="-228588" algn="l" defTabSz="91435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8" algn="l" defTabSz="91435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7" indent="-228588" algn="l" defTabSz="91435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8" algn="l" defTabSz="91435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8" algn="l" defTabSz="91435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8" algn="l" defTabSz="91435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8" algn="l" defTabSz="91435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5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4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0D4D4ED-AB43-4626-9A10-3B42AECCB895}"/>
              </a:ext>
            </a:extLst>
          </p:cNvPr>
          <p:cNvSpPr txBox="1"/>
          <p:nvPr/>
        </p:nvSpPr>
        <p:spPr>
          <a:xfrm>
            <a:off x="394161" y="293219"/>
            <a:ext cx="2734146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600" u="sng" dirty="0"/>
              <a:t>BC Registries high level design: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DC64CA7-6A63-EDFE-6CBA-C81612222BC9}"/>
              </a:ext>
            </a:extLst>
          </p:cNvPr>
          <p:cNvSpPr txBox="1"/>
          <p:nvPr/>
        </p:nvSpPr>
        <p:spPr>
          <a:xfrm>
            <a:off x="5525171" y="706395"/>
            <a:ext cx="1141659" cy="40011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b="1" dirty="0" err="1">
                <a:solidFill>
                  <a:schemeClr val="tx1"/>
                </a:solidFill>
              </a:rPr>
              <a:t>bcregistry</a:t>
            </a:r>
            <a:endParaRPr lang="en-US" sz="1000" b="1" dirty="0">
              <a:solidFill>
                <a:schemeClr val="tx1"/>
              </a:solidFill>
            </a:endParaRPr>
          </a:p>
          <a:p>
            <a:r>
              <a:rPr lang="en-US" sz="1000" i="1" dirty="0">
                <a:solidFill>
                  <a:schemeClr val="tx1"/>
                </a:solidFill>
              </a:rPr>
              <a:t>BCROS home page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80C5D8CD-7310-7A18-6448-87EF9ABAF678}"/>
              </a:ext>
            </a:extLst>
          </p:cNvPr>
          <p:cNvGrpSpPr/>
          <p:nvPr/>
        </p:nvGrpSpPr>
        <p:grpSpPr>
          <a:xfrm>
            <a:off x="6187381" y="3214945"/>
            <a:ext cx="1781159" cy="1015663"/>
            <a:chOff x="6187381" y="3291145"/>
            <a:chExt cx="1781159" cy="1015663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D1391EA-5F11-5B69-4A9A-2DC1A50BF3BD}"/>
                </a:ext>
              </a:extLst>
            </p:cNvPr>
            <p:cNvSpPr txBox="1"/>
            <p:nvPr/>
          </p:nvSpPr>
          <p:spPr>
            <a:xfrm>
              <a:off x="6187381" y="3291145"/>
              <a:ext cx="1104790" cy="1015663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000" b="1" dirty="0">
                  <a:solidFill>
                    <a:schemeClr val="tx1"/>
                  </a:solidFill>
                </a:rPr>
                <a:t>Business Registry</a:t>
              </a:r>
            </a:p>
            <a:p>
              <a:r>
                <a:rPr lang="en-US" sz="1000" b="1" dirty="0">
                  <a:solidFill>
                    <a:schemeClr val="tx1"/>
                  </a:solidFill>
                </a:rPr>
                <a:t>Services</a:t>
              </a:r>
            </a:p>
            <a:p>
              <a:r>
                <a:rPr lang="en-US" sz="1000" i="1" dirty="0">
                  <a:solidFill>
                    <a:schemeClr val="tx1"/>
                  </a:solidFill>
                </a:rPr>
                <a:t>Business API,</a:t>
              </a:r>
            </a:p>
            <a:p>
              <a:r>
                <a:rPr lang="en-US" sz="1000" i="1" dirty="0">
                  <a:solidFill>
                    <a:schemeClr val="tx1"/>
                  </a:solidFill>
                </a:rPr>
                <a:t>Emailer, Filer,</a:t>
              </a:r>
            </a:p>
            <a:p>
              <a:r>
                <a:rPr lang="en-US" sz="1000" i="1" dirty="0">
                  <a:solidFill>
                    <a:schemeClr val="tx1"/>
                  </a:solidFill>
                </a:rPr>
                <a:t>COLIN sync, jobs,</a:t>
              </a:r>
            </a:p>
            <a:p>
              <a:r>
                <a:rPr lang="en-US" sz="1000" i="1" dirty="0" err="1">
                  <a:solidFill>
                    <a:schemeClr val="tx1"/>
                  </a:solidFill>
                </a:rPr>
                <a:t>etc</a:t>
              </a:r>
              <a:endParaRPr lang="en-US" sz="1000" i="1" dirty="0">
                <a:solidFill>
                  <a:schemeClr val="tx1"/>
                </a:solidFill>
              </a:endParaRPr>
            </a:p>
          </p:txBody>
        </p:sp>
        <p:pic>
          <p:nvPicPr>
            <p:cNvPr id="76" name="Graphic 75" descr="Database outline">
              <a:extLst>
                <a:ext uri="{FF2B5EF4-FFF2-40B4-BE49-F238E27FC236}">
                  <a16:creationId xmlns:a16="http://schemas.microsoft.com/office/drawing/2014/main" id="{5E9F7D14-43BF-1D35-5147-2A1F2AB02B0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416629" y="3291145"/>
              <a:ext cx="551911" cy="551911"/>
            </a:xfrm>
            <a:prstGeom prst="rect">
              <a:avLst/>
            </a:prstGeom>
          </p:spPr>
        </p:pic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FA5F3C9D-D688-116F-72F0-BECE8E5836D1}"/>
                </a:ext>
              </a:extLst>
            </p:cNvPr>
            <p:cNvCxnSpPr>
              <a:cxnSpLocks/>
              <a:stCxn id="33" idx="3"/>
              <a:endCxn id="76" idx="1"/>
            </p:cNvCxnSpPr>
            <p:nvPr/>
          </p:nvCxnSpPr>
          <p:spPr>
            <a:xfrm flipV="1">
              <a:off x="7292171" y="3567101"/>
              <a:ext cx="124458" cy="23187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02E4C5BE-75F5-D1D4-EA17-3C37EDAF0EB8}"/>
              </a:ext>
            </a:extLst>
          </p:cNvPr>
          <p:cNvSpPr txBox="1"/>
          <p:nvPr/>
        </p:nvSpPr>
        <p:spPr>
          <a:xfrm>
            <a:off x="1280936" y="3433978"/>
            <a:ext cx="1441164" cy="553998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tx1"/>
                </a:solidFill>
              </a:rPr>
              <a:t>business-dashboard-</a:t>
            </a:r>
            <a:r>
              <a:rPr lang="en-US" sz="1000" b="1" dirty="0" err="1">
                <a:solidFill>
                  <a:schemeClr val="tx1"/>
                </a:solidFill>
              </a:rPr>
              <a:t>ui</a:t>
            </a:r>
            <a:endParaRPr lang="en-US" sz="1000" b="1" dirty="0">
              <a:solidFill>
                <a:schemeClr val="tx1"/>
              </a:solidFill>
            </a:endParaRPr>
          </a:p>
          <a:p>
            <a:r>
              <a:rPr lang="en-US" sz="1000" i="1" dirty="0">
                <a:solidFill>
                  <a:schemeClr val="tx1"/>
                </a:solidFill>
              </a:rPr>
              <a:t>- Entity dashboard</a:t>
            </a:r>
          </a:p>
          <a:p>
            <a:r>
              <a:rPr lang="en-US" sz="1000" i="1" dirty="0">
                <a:solidFill>
                  <a:schemeClr val="tx1"/>
                </a:solidFill>
              </a:rPr>
              <a:t>- Launch point for filings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3E41FE90-881D-BCAC-096B-637650033B00}"/>
              </a:ext>
            </a:extLst>
          </p:cNvPr>
          <p:cNvCxnSpPr>
            <a:cxnSpLocks/>
            <a:stCxn id="9" idx="2"/>
            <a:endCxn id="12" idx="0"/>
          </p:cNvCxnSpPr>
          <p:nvPr/>
        </p:nvCxnSpPr>
        <p:spPr>
          <a:xfrm>
            <a:off x="1999747" y="3104165"/>
            <a:ext cx="1771" cy="329813"/>
          </a:xfrm>
          <a:prstGeom prst="straightConnector1">
            <a:avLst/>
          </a:prstGeom>
          <a:ln w="38100">
            <a:solidFill>
              <a:schemeClr val="accent1"/>
            </a:solidFill>
            <a:prstDash val="sysDot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3" name="Group 582">
            <a:extLst>
              <a:ext uri="{FF2B5EF4-FFF2-40B4-BE49-F238E27FC236}">
                <a16:creationId xmlns:a16="http://schemas.microsoft.com/office/drawing/2014/main" id="{B85DD8E5-1253-AFE5-7D69-A4E9AA7FAE15}"/>
              </a:ext>
            </a:extLst>
          </p:cNvPr>
          <p:cNvGrpSpPr/>
          <p:nvPr/>
        </p:nvGrpSpPr>
        <p:grpSpPr>
          <a:xfrm>
            <a:off x="2722100" y="3448309"/>
            <a:ext cx="3465281" cy="553998"/>
            <a:chOff x="2722100" y="3448309"/>
            <a:chExt cx="3465281" cy="553998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3C93DF1-399E-457D-AFEF-704EEC9685EA}"/>
                </a:ext>
              </a:extLst>
            </p:cNvPr>
            <p:cNvSpPr txBox="1"/>
            <p:nvPr/>
          </p:nvSpPr>
          <p:spPr>
            <a:xfrm>
              <a:off x="3633126" y="3448309"/>
              <a:ext cx="1359762" cy="553998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chemeClr val="tx1"/>
                  </a:solidFill>
                </a:rPr>
                <a:t>business-filings-</a:t>
              </a:r>
              <a:r>
                <a:rPr lang="en-US" sz="1000" b="1" dirty="0" err="1">
                  <a:solidFill>
                    <a:schemeClr val="tx1"/>
                  </a:solidFill>
                </a:rPr>
                <a:t>ui</a:t>
              </a:r>
              <a:endParaRPr lang="en-US" sz="1000" b="1" dirty="0">
                <a:solidFill>
                  <a:schemeClr val="tx1"/>
                </a:solidFill>
              </a:endParaRPr>
            </a:p>
            <a:p>
              <a:r>
                <a:rPr lang="en-US" sz="1000" i="1" dirty="0">
                  <a:solidFill>
                    <a:schemeClr val="tx1"/>
                  </a:solidFill>
                </a:rPr>
                <a:t>- AR, COA, COD, Court</a:t>
              </a:r>
            </a:p>
            <a:p>
              <a:r>
                <a:rPr lang="en-US" sz="1000" i="1" dirty="0">
                  <a:solidFill>
                    <a:schemeClr val="tx1"/>
                  </a:solidFill>
                </a:rPr>
                <a:t>Order, </a:t>
              </a:r>
              <a:r>
                <a:rPr lang="en-US" sz="1000" i="1" dirty="0" err="1">
                  <a:solidFill>
                    <a:schemeClr val="tx1"/>
                  </a:solidFill>
                </a:rPr>
                <a:t>etc</a:t>
              </a:r>
              <a:endParaRPr lang="en-US" sz="1000" i="1" dirty="0">
                <a:solidFill>
                  <a:schemeClr val="tx1"/>
                </a:solidFill>
              </a:endParaRPr>
            </a:p>
          </p:txBody>
        </p:sp>
        <p:cxnSp>
          <p:nvCxnSpPr>
            <p:cNvPr id="188" name="Straight Arrow Connector 187">
              <a:extLst>
                <a:ext uri="{FF2B5EF4-FFF2-40B4-BE49-F238E27FC236}">
                  <a16:creationId xmlns:a16="http://schemas.microsoft.com/office/drawing/2014/main" id="{11AF5D60-1651-32E0-45C6-4709530C2D03}"/>
                </a:ext>
              </a:extLst>
            </p:cNvPr>
            <p:cNvCxnSpPr>
              <a:cxnSpLocks/>
              <a:stCxn id="12" idx="3"/>
              <a:endCxn id="5" idx="1"/>
            </p:cNvCxnSpPr>
            <p:nvPr/>
          </p:nvCxnSpPr>
          <p:spPr>
            <a:xfrm>
              <a:off x="2722100" y="3710977"/>
              <a:ext cx="911026" cy="14331"/>
            </a:xfrm>
            <a:prstGeom prst="straightConnector1">
              <a:avLst/>
            </a:prstGeom>
            <a:ln w="38100">
              <a:solidFill>
                <a:schemeClr val="accent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Arrow Connector 223">
              <a:extLst>
                <a:ext uri="{FF2B5EF4-FFF2-40B4-BE49-F238E27FC236}">
                  <a16:creationId xmlns:a16="http://schemas.microsoft.com/office/drawing/2014/main" id="{945B91A9-149D-2286-D8E5-585E79406BC6}"/>
                </a:ext>
              </a:extLst>
            </p:cNvPr>
            <p:cNvCxnSpPr>
              <a:cxnSpLocks/>
              <a:stCxn id="5" idx="3"/>
              <a:endCxn id="33" idx="1"/>
            </p:cNvCxnSpPr>
            <p:nvPr/>
          </p:nvCxnSpPr>
          <p:spPr>
            <a:xfrm flipV="1">
              <a:off x="4992888" y="3722777"/>
              <a:ext cx="1194493" cy="2531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4" name="Group 423">
            <a:extLst>
              <a:ext uri="{FF2B5EF4-FFF2-40B4-BE49-F238E27FC236}">
                <a16:creationId xmlns:a16="http://schemas.microsoft.com/office/drawing/2014/main" id="{0639F50C-A8C5-1594-5315-DEE84740BCB5}"/>
              </a:ext>
            </a:extLst>
          </p:cNvPr>
          <p:cNvGrpSpPr/>
          <p:nvPr/>
        </p:nvGrpSpPr>
        <p:grpSpPr>
          <a:xfrm>
            <a:off x="2722100" y="3710977"/>
            <a:ext cx="3465281" cy="2057797"/>
            <a:chOff x="2722100" y="3710977"/>
            <a:chExt cx="3465281" cy="205779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2BAC9D9-A763-C943-54EE-1579FC0730ED}"/>
                </a:ext>
              </a:extLst>
            </p:cNvPr>
            <p:cNvSpPr txBox="1"/>
            <p:nvPr/>
          </p:nvSpPr>
          <p:spPr>
            <a:xfrm>
              <a:off x="3633126" y="5368664"/>
              <a:ext cx="950901" cy="400110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000" b="1" dirty="0">
                  <a:solidFill>
                    <a:schemeClr val="tx1"/>
                  </a:solidFill>
                </a:rPr>
                <a:t>person-roles</a:t>
              </a:r>
            </a:p>
            <a:p>
              <a:r>
                <a:rPr lang="en-US" sz="1000" i="1" dirty="0">
                  <a:solidFill>
                    <a:schemeClr val="tx1"/>
                  </a:solidFill>
                </a:rPr>
                <a:t>Officer Change</a:t>
              </a:r>
            </a:p>
          </p:txBody>
        </p:sp>
        <p:cxnSp>
          <p:nvCxnSpPr>
            <p:cNvPr id="176" name="Connector: Elbow 175">
              <a:extLst>
                <a:ext uri="{FF2B5EF4-FFF2-40B4-BE49-F238E27FC236}">
                  <a16:creationId xmlns:a16="http://schemas.microsoft.com/office/drawing/2014/main" id="{7E7ABE57-6D1F-7E6C-C6EB-08830BBF1307}"/>
                </a:ext>
              </a:extLst>
            </p:cNvPr>
            <p:cNvCxnSpPr>
              <a:cxnSpLocks/>
              <a:stCxn id="12" idx="3"/>
              <a:endCxn id="13" idx="1"/>
            </p:cNvCxnSpPr>
            <p:nvPr/>
          </p:nvCxnSpPr>
          <p:spPr>
            <a:xfrm>
              <a:off x="2722100" y="3710977"/>
              <a:ext cx="911026" cy="1857742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accent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Connector: Elbow 233">
              <a:extLst>
                <a:ext uri="{FF2B5EF4-FFF2-40B4-BE49-F238E27FC236}">
                  <a16:creationId xmlns:a16="http://schemas.microsoft.com/office/drawing/2014/main" id="{4F6C7159-49D6-E488-D946-4747AA66CE60}"/>
                </a:ext>
              </a:extLst>
            </p:cNvPr>
            <p:cNvCxnSpPr>
              <a:cxnSpLocks/>
              <a:stCxn id="13" idx="3"/>
              <a:endCxn id="33" idx="1"/>
            </p:cNvCxnSpPr>
            <p:nvPr/>
          </p:nvCxnSpPr>
          <p:spPr>
            <a:xfrm flipV="1">
              <a:off x="4584027" y="3722777"/>
              <a:ext cx="1603354" cy="1845942"/>
            </a:xfrm>
            <a:prstGeom prst="bentConnector3">
              <a:avLst>
                <a:gd name="adj1" fmla="val 67030"/>
              </a:avLst>
            </a:prstGeom>
            <a:ln w="38100">
              <a:solidFill>
                <a:schemeClr val="accent2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3" name="Group 382">
            <a:extLst>
              <a:ext uri="{FF2B5EF4-FFF2-40B4-BE49-F238E27FC236}">
                <a16:creationId xmlns:a16="http://schemas.microsoft.com/office/drawing/2014/main" id="{72EC1BA1-49C7-584A-3E8D-5437419E2A52}"/>
              </a:ext>
            </a:extLst>
          </p:cNvPr>
          <p:cNvGrpSpPr/>
          <p:nvPr/>
        </p:nvGrpSpPr>
        <p:grpSpPr>
          <a:xfrm>
            <a:off x="2722100" y="3710977"/>
            <a:ext cx="3465281" cy="929516"/>
            <a:chOff x="2722100" y="3710977"/>
            <a:chExt cx="3465281" cy="929516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30146CC-2A09-42F7-88C1-7DD004BF8F4A}"/>
                </a:ext>
              </a:extLst>
            </p:cNvPr>
            <p:cNvSpPr txBox="1"/>
            <p:nvPr/>
          </p:nvSpPr>
          <p:spPr>
            <a:xfrm>
              <a:off x="3634726" y="4086495"/>
              <a:ext cx="1582503" cy="553998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chemeClr val="tx1"/>
                  </a:solidFill>
                </a:rPr>
                <a:t>business-create-</a:t>
              </a:r>
              <a:r>
                <a:rPr lang="en-US" sz="1000" b="1" dirty="0" err="1">
                  <a:solidFill>
                    <a:schemeClr val="tx1"/>
                  </a:solidFill>
                </a:rPr>
                <a:t>ui</a:t>
              </a:r>
              <a:endParaRPr lang="en-US" sz="1000" b="1" dirty="0">
                <a:solidFill>
                  <a:schemeClr val="tx1"/>
                </a:solidFill>
              </a:endParaRPr>
            </a:p>
            <a:p>
              <a:r>
                <a:rPr lang="en-US" sz="1000" i="1" dirty="0">
                  <a:solidFill>
                    <a:schemeClr val="tx1"/>
                  </a:solidFill>
                </a:rPr>
                <a:t>- IA, Voluntary Dissolution,</a:t>
              </a:r>
            </a:p>
            <a:p>
              <a:r>
                <a:rPr lang="en-US" sz="1000" i="1" dirty="0">
                  <a:solidFill>
                    <a:schemeClr val="tx1"/>
                  </a:solidFill>
                </a:rPr>
                <a:t>Amalgamation, </a:t>
              </a:r>
              <a:r>
                <a:rPr lang="en-US" sz="1000" i="1" dirty="0" err="1">
                  <a:solidFill>
                    <a:schemeClr val="tx1"/>
                  </a:solidFill>
                </a:rPr>
                <a:t>etc</a:t>
              </a:r>
              <a:endParaRPr lang="en-US" sz="1000" i="1" dirty="0">
                <a:solidFill>
                  <a:schemeClr val="tx1"/>
                </a:solidFill>
              </a:endParaRPr>
            </a:p>
          </p:txBody>
        </p:sp>
        <p:cxnSp>
          <p:nvCxnSpPr>
            <p:cNvPr id="183" name="Connector: Elbow 182">
              <a:extLst>
                <a:ext uri="{FF2B5EF4-FFF2-40B4-BE49-F238E27FC236}">
                  <a16:creationId xmlns:a16="http://schemas.microsoft.com/office/drawing/2014/main" id="{CA101492-DD0D-5343-FA44-CD0FF65F59F5}"/>
                </a:ext>
              </a:extLst>
            </p:cNvPr>
            <p:cNvCxnSpPr>
              <a:cxnSpLocks/>
              <a:stCxn id="12" idx="3"/>
              <a:endCxn id="6" idx="1"/>
            </p:cNvCxnSpPr>
            <p:nvPr/>
          </p:nvCxnSpPr>
          <p:spPr>
            <a:xfrm>
              <a:off x="2722100" y="3710977"/>
              <a:ext cx="912626" cy="652517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accent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Connector: Elbow 239">
              <a:extLst>
                <a:ext uri="{FF2B5EF4-FFF2-40B4-BE49-F238E27FC236}">
                  <a16:creationId xmlns:a16="http://schemas.microsoft.com/office/drawing/2014/main" id="{C2EBE1FB-C5CD-5EC7-EF6D-D4A543AAC99A}"/>
                </a:ext>
              </a:extLst>
            </p:cNvPr>
            <p:cNvCxnSpPr>
              <a:cxnSpLocks/>
              <a:stCxn id="6" idx="3"/>
              <a:endCxn id="33" idx="1"/>
            </p:cNvCxnSpPr>
            <p:nvPr/>
          </p:nvCxnSpPr>
          <p:spPr>
            <a:xfrm flipV="1">
              <a:off x="5217229" y="3722777"/>
              <a:ext cx="970152" cy="640717"/>
            </a:xfrm>
            <a:prstGeom prst="bentConnector3">
              <a:avLst>
                <a:gd name="adj1" fmla="val 45582"/>
              </a:avLst>
            </a:prstGeom>
            <a:ln w="38100">
              <a:solidFill>
                <a:schemeClr val="accent2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0" name="Group 579">
            <a:extLst>
              <a:ext uri="{FF2B5EF4-FFF2-40B4-BE49-F238E27FC236}">
                <a16:creationId xmlns:a16="http://schemas.microsoft.com/office/drawing/2014/main" id="{15531816-BE7C-6945-FB6B-2477F4F0C5F9}"/>
              </a:ext>
            </a:extLst>
          </p:cNvPr>
          <p:cNvGrpSpPr/>
          <p:nvPr/>
        </p:nvGrpSpPr>
        <p:grpSpPr>
          <a:xfrm>
            <a:off x="9218925" y="4873078"/>
            <a:ext cx="2344301" cy="551911"/>
            <a:chOff x="8512939" y="5281745"/>
            <a:chExt cx="2344301" cy="551911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F69ABAB-BB88-4BCA-B31A-C7957D38B3F2}"/>
                </a:ext>
              </a:extLst>
            </p:cNvPr>
            <p:cNvSpPr txBox="1"/>
            <p:nvPr/>
          </p:nvSpPr>
          <p:spPr>
            <a:xfrm>
              <a:off x="9061673" y="5431963"/>
              <a:ext cx="1116011" cy="246221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000" b="1" dirty="0" err="1">
                  <a:solidFill>
                    <a:schemeClr val="tx1"/>
                  </a:solidFill>
                </a:rPr>
                <a:t>sbc</a:t>
              </a:r>
              <a:r>
                <a:rPr lang="en-US" sz="1000" b="1" dirty="0">
                  <a:solidFill>
                    <a:schemeClr val="tx1"/>
                  </a:solidFill>
                </a:rPr>
                <a:t>-pay (API + UI)</a:t>
              </a:r>
            </a:p>
          </p:txBody>
        </p:sp>
        <p:pic>
          <p:nvPicPr>
            <p:cNvPr id="59" name="Graphic 58" descr="Database outline">
              <a:extLst>
                <a:ext uri="{FF2B5EF4-FFF2-40B4-BE49-F238E27FC236}">
                  <a16:creationId xmlns:a16="http://schemas.microsoft.com/office/drawing/2014/main" id="{C78AD9A5-4900-8874-DBF6-738294C27A5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305329" y="5281745"/>
              <a:ext cx="551911" cy="551911"/>
            </a:xfrm>
            <a:prstGeom prst="rect">
              <a:avLst/>
            </a:prstGeom>
          </p:spPr>
        </p:pic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5359A2AD-D875-433D-1843-36388AE05B9D}"/>
                </a:ext>
              </a:extLst>
            </p:cNvPr>
            <p:cNvCxnSpPr>
              <a:cxnSpLocks/>
              <a:stCxn id="22" idx="3"/>
              <a:endCxn id="59" idx="1"/>
            </p:cNvCxnSpPr>
            <p:nvPr/>
          </p:nvCxnSpPr>
          <p:spPr>
            <a:xfrm>
              <a:off x="10177684" y="5555074"/>
              <a:ext cx="127645" cy="262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Connector: Elbow 247">
              <a:extLst>
                <a:ext uri="{FF2B5EF4-FFF2-40B4-BE49-F238E27FC236}">
                  <a16:creationId xmlns:a16="http://schemas.microsoft.com/office/drawing/2014/main" id="{6A173409-19B3-C0E4-7884-0A6F3B641376}"/>
                </a:ext>
              </a:extLst>
            </p:cNvPr>
            <p:cNvCxnSpPr>
              <a:cxnSpLocks/>
              <a:endCxn id="22" idx="1"/>
            </p:cNvCxnSpPr>
            <p:nvPr/>
          </p:nvCxnSpPr>
          <p:spPr>
            <a:xfrm flipV="1">
              <a:off x="8512939" y="5555074"/>
              <a:ext cx="548734" cy="177795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accent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Connector: Elbow 252">
              <a:extLst>
                <a:ext uri="{FF2B5EF4-FFF2-40B4-BE49-F238E27FC236}">
                  <a16:creationId xmlns:a16="http://schemas.microsoft.com/office/drawing/2014/main" id="{60086409-EC9F-61D6-2B42-93F2438B980B}"/>
                </a:ext>
              </a:extLst>
            </p:cNvPr>
            <p:cNvCxnSpPr>
              <a:cxnSpLocks/>
              <a:endCxn id="22" idx="1"/>
            </p:cNvCxnSpPr>
            <p:nvPr/>
          </p:nvCxnSpPr>
          <p:spPr>
            <a:xfrm>
              <a:off x="8512939" y="5377278"/>
              <a:ext cx="548734" cy="177796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accent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Arrow Connector 255">
              <a:extLst>
                <a:ext uri="{FF2B5EF4-FFF2-40B4-BE49-F238E27FC236}">
                  <a16:creationId xmlns:a16="http://schemas.microsoft.com/office/drawing/2014/main" id="{6DB21958-B301-1AE8-8219-ACEDEC0E6541}"/>
                </a:ext>
              </a:extLst>
            </p:cNvPr>
            <p:cNvCxnSpPr>
              <a:cxnSpLocks/>
              <a:endCxn id="22" idx="1"/>
            </p:cNvCxnSpPr>
            <p:nvPr/>
          </p:nvCxnSpPr>
          <p:spPr>
            <a:xfrm>
              <a:off x="8514473" y="5555074"/>
              <a:ext cx="547200" cy="0"/>
            </a:xfrm>
            <a:prstGeom prst="straightConnector1">
              <a:avLst/>
            </a:prstGeom>
            <a:ln w="38100">
              <a:solidFill>
                <a:schemeClr val="accent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1A65BE77-BE56-B2CD-6F55-49C023420C5A}"/>
              </a:ext>
            </a:extLst>
          </p:cNvPr>
          <p:cNvCxnSpPr>
            <a:cxnSpLocks/>
          </p:cNvCxnSpPr>
          <p:nvPr/>
        </p:nvCxnSpPr>
        <p:spPr>
          <a:xfrm flipV="1">
            <a:off x="2584976" y="2367821"/>
            <a:ext cx="0" cy="348661"/>
          </a:xfrm>
          <a:prstGeom prst="line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7E151078-52EF-F4E0-E6DD-CA1134F99E46}"/>
              </a:ext>
            </a:extLst>
          </p:cNvPr>
          <p:cNvCxnSpPr>
            <a:cxnSpLocks/>
            <a:stCxn id="4" idx="2"/>
            <a:endCxn id="9" idx="0"/>
          </p:cNvCxnSpPr>
          <p:nvPr/>
        </p:nvCxnSpPr>
        <p:spPr>
          <a:xfrm>
            <a:off x="1996543" y="2366929"/>
            <a:ext cx="3204" cy="337126"/>
          </a:xfrm>
          <a:prstGeom prst="straightConnector1">
            <a:avLst/>
          </a:prstGeom>
          <a:ln w="38100">
            <a:solidFill>
              <a:schemeClr val="accent1"/>
            </a:solidFill>
            <a:prstDash val="sysDot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Connector: Elbow 276">
            <a:extLst>
              <a:ext uri="{FF2B5EF4-FFF2-40B4-BE49-F238E27FC236}">
                <a16:creationId xmlns:a16="http://schemas.microsoft.com/office/drawing/2014/main" id="{2C77AB42-FB23-DF0D-A3AC-68A58DE565C1}"/>
              </a:ext>
            </a:extLst>
          </p:cNvPr>
          <p:cNvCxnSpPr>
            <a:cxnSpLocks/>
          </p:cNvCxnSpPr>
          <p:nvPr/>
        </p:nvCxnSpPr>
        <p:spPr>
          <a:xfrm>
            <a:off x="2843888" y="3043123"/>
            <a:ext cx="3343493" cy="683771"/>
          </a:xfrm>
          <a:prstGeom prst="bentConnector3">
            <a:avLst>
              <a:gd name="adj1" fmla="val 84126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5" name="Group 314">
            <a:extLst>
              <a:ext uri="{FF2B5EF4-FFF2-40B4-BE49-F238E27FC236}">
                <a16:creationId xmlns:a16="http://schemas.microsoft.com/office/drawing/2014/main" id="{4CF64932-C80A-0AF6-0816-FC0C96BD25AA}"/>
              </a:ext>
            </a:extLst>
          </p:cNvPr>
          <p:cNvGrpSpPr/>
          <p:nvPr/>
        </p:nvGrpSpPr>
        <p:grpSpPr>
          <a:xfrm>
            <a:off x="6096002" y="1106504"/>
            <a:ext cx="2093633" cy="1091810"/>
            <a:chOff x="6096002" y="1101741"/>
            <a:chExt cx="2093633" cy="1091810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83149C0-CFEE-3047-CEE8-5371A30D8E3C}"/>
                </a:ext>
              </a:extLst>
            </p:cNvPr>
            <p:cNvSpPr txBox="1"/>
            <p:nvPr/>
          </p:nvSpPr>
          <p:spPr>
            <a:xfrm>
              <a:off x="7564143" y="1793441"/>
              <a:ext cx="625492" cy="400110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000" i="1" dirty="0">
                  <a:solidFill>
                    <a:schemeClr val="tx1"/>
                  </a:solidFill>
                </a:rPr>
                <a:t>Business</a:t>
              </a:r>
            </a:p>
            <a:p>
              <a:r>
                <a:rPr lang="en-US" sz="1000" i="1" dirty="0">
                  <a:solidFill>
                    <a:schemeClr val="tx1"/>
                  </a:solidFill>
                </a:rPr>
                <a:t>Search</a:t>
              </a:r>
            </a:p>
          </p:txBody>
        </p:sp>
        <p:cxnSp>
          <p:nvCxnSpPr>
            <p:cNvPr id="313" name="Connector: Elbow 312">
              <a:extLst>
                <a:ext uri="{FF2B5EF4-FFF2-40B4-BE49-F238E27FC236}">
                  <a16:creationId xmlns:a16="http://schemas.microsoft.com/office/drawing/2014/main" id="{7DD14D3F-0A9F-08BD-25A4-872F65A84809}"/>
                </a:ext>
              </a:extLst>
            </p:cNvPr>
            <p:cNvCxnSpPr>
              <a:cxnSpLocks/>
              <a:stCxn id="11" idx="2"/>
              <a:endCxn id="35" idx="0"/>
            </p:cNvCxnSpPr>
            <p:nvPr/>
          </p:nvCxnSpPr>
          <p:spPr>
            <a:xfrm rot="16200000" flipH="1">
              <a:off x="6640596" y="557147"/>
              <a:ext cx="691699" cy="1780888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accent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D6CB8EDC-0E78-49DD-B92F-4DF7897A543F}"/>
              </a:ext>
            </a:extLst>
          </p:cNvPr>
          <p:cNvSpPr txBox="1"/>
          <p:nvPr/>
        </p:nvSpPr>
        <p:spPr>
          <a:xfrm>
            <a:off x="4345444" y="1798464"/>
            <a:ext cx="1664238" cy="1015663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b="1" dirty="0" err="1">
                <a:solidFill>
                  <a:schemeClr val="tx1"/>
                </a:solidFill>
              </a:rPr>
              <a:t>namerequest</a:t>
            </a:r>
            <a:endParaRPr lang="en-US" sz="1000" b="1" dirty="0">
              <a:solidFill>
                <a:schemeClr val="tx1"/>
              </a:solidFill>
            </a:endParaRPr>
          </a:p>
          <a:p>
            <a:r>
              <a:rPr lang="en-US" sz="1000" b="1" dirty="0" err="1">
                <a:solidFill>
                  <a:schemeClr val="tx1"/>
                </a:solidFill>
              </a:rPr>
              <a:t>namex</a:t>
            </a:r>
            <a:endParaRPr lang="en-US" sz="1000" b="1" dirty="0">
              <a:solidFill>
                <a:schemeClr val="tx1"/>
              </a:solidFill>
            </a:endParaRPr>
          </a:p>
          <a:p>
            <a:r>
              <a:rPr lang="en-US" sz="1000" b="1" dirty="0">
                <a:solidFill>
                  <a:schemeClr val="tx1"/>
                </a:solidFill>
              </a:rPr>
              <a:t>name-examination</a:t>
            </a:r>
          </a:p>
          <a:p>
            <a:r>
              <a:rPr lang="en-US" sz="1000" i="1" dirty="0">
                <a:solidFill>
                  <a:schemeClr val="tx1"/>
                </a:solidFill>
              </a:rPr>
              <a:t>- Request a Business Name</a:t>
            </a:r>
          </a:p>
          <a:p>
            <a:r>
              <a:rPr lang="en-US" sz="1000" i="1" dirty="0">
                <a:solidFill>
                  <a:schemeClr val="tx1"/>
                </a:solidFill>
              </a:rPr>
              <a:t>- Manage My Name Request</a:t>
            </a:r>
          </a:p>
          <a:p>
            <a:r>
              <a:rPr lang="en-US" sz="1000" i="1" dirty="0">
                <a:solidFill>
                  <a:schemeClr val="tx1"/>
                </a:solidFill>
              </a:rPr>
              <a:t>- Examine/Approve/Reject</a:t>
            </a:r>
          </a:p>
        </p:txBody>
      </p:sp>
      <p:pic>
        <p:nvPicPr>
          <p:cNvPr id="18" name="Graphic 17" descr="Database outline">
            <a:extLst>
              <a:ext uri="{FF2B5EF4-FFF2-40B4-BE49-F238E27FC236}">
                <a16:creationId xmlns:a16="http://schemas.microsoft.com/office/drawing/2014/main" id="{22D8CD69-3351-53A2-D5DA-FB0A05DF00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33476" y="1798464"/>
            <a:ext cx="551911" cy="551911"/>
          </a:xfrm>
          <a:prstGeom prst="rect">
            <a:avLst/>
          </a:prstGeom>
        </p:spPr>
      </p:pic>
      <p:cxnSp>
        <p:nvCxnSpPr>
          <p:cNvPr id="309" name="Connector: Elbow 308">
            <a:extLst>
              <a:ext uri="{FF2B5EF4-FFF2-40B4-BE49-F238E27FC236}">
                <a16:creationId xmlns:a16="http://schemas.microsoft.com/office/drawing/2014/main" id="{37BE23BF-6985-9FE1-4DBA-5EFE8EB5A451}"/>
              </a:ext>
            </a:extLst>
          </p:cNvPr>
          <p:cNvCxnSpPr>
            <a:cxnSpLocks/>
            <a:stCxn id="11" idx="2"/>
            <a:endCxn id="8" idx="0"/>
          </p:cNvCxnSpPr>
          <p:nvPr/>
        </p:nvCxnSpPr>
        <p:spPr>
          <a:xfrm rot="5400000">
            <a:off x="5290803" y="993265"/>
            <a:ext cx="691959" cy="918438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Straight Connector 324">
            <a:extLst>
              <a:ext uri="{FF2B5EF4-FFF2-40B4-BE49-F238E27FC236}">
                <a16:creationId xmlns:a16="http://schemas.microsoft.com/office/drawing/2014/main" id="{C24496E7-C3AF-BE77-F232-411C2BA622A1}"/>
              </a:ext>
            </a:extLst>
          </p:cNvPr>
          <p:cNvCxnSpPr>
            <a:cxnSpLocks/>
            <a:stCxn id="8" idx="3"/>
            <a:endCxn id="18" idx="1"/>
          </p:cNvCxnSpPr>
          <p:nvPr/>
        </p:nvCxnSpPr>
        <p:spPr>
          <a:xfrm flipV="1">
            <a:off x="6009682" y="2074420"/>
            <a:ext cx="123794" cy="23187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4" name="Group 333">
            <a:extLst>
              <a:ext uri="{FF2B5EF4-FFF2-40B4-BE49-F238E27FC236}">
                <a16:creationId xmlns:a16="http://schemas.microsoft.com/office/drawing/2014/main" id="{5771EF81-DF67-D5A9-6282-49F41330D84F}"/>
              </a:ext>
            </a:extLst>
          </p:cNvPr>
          <p:cNvGrpSpPr/>
          <p:nvPr/>
        </p:nvGrpSpPr>
        <p:grpSpPr>
          <a:xfrm>
            <a:off x="1121944" y="1106505"/>
            <a:ext cx="4974057" cy="1260424"/>
            <a:chOff x="1121944" y="1068405"/>
            <a:chExt cx="4974057" cy="1260424"/>
          </a:xfrm>
        </p:grpSpPr>
        <p:cxnSp>
          <p:nvCxnSpPr>
            <p:cNvPr id="303" name="Connector: Elbow 302">
              <a:extLst>
                <a:ext uri="{FF2B5EF4-FFF2-40B4-BE49-F238E27FC236}">
                  <a16:creationId xmlns:a16="http://schemas.microsoft.com/office/drawing/2014/main" id="{E6AC0BE2-0D2E-297B-3211-CD36CA5E3CE6}"/>
                </a:ext>
              </a:extLst>
            </p:cNvPr>
            <p:cNvCxnSpPr>
              <a:cxnSpLocks/>
              <a:stCxn id="11" idx="2"/>
              <a:endCxn id="4" idx="0"/>
            </p:cNvCxnSpPr>
            <p:nvPr/>
          </p:nvCxnSpPr>
          <p:spPr>
            <a:xfrm rot="5400000">
              <a:off x="3846947" y="-781999"/>
              <a:ext cx="398650" cy="4099458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accent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12D4233-AD5E-40F7-9BB0-7A49D1E0ABC7}"/>
                </a:ext>
              </a:extLst>
            </p:cNvPr>
            <p:cNvSpPr txBox="1"/>
            <p:nvPr/>
          </p:nvSpPr>
          <p:spPr>
            <a:xfrm>
              <a:off x="1121944" y="1467055"/>
              <a:ext cx="1749197" cy="861774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000" b="1" dirty="0" err="1">
                  <a:solidFill>
                    <a:schemeClr val="tx1"/>
                  </a:solidFill>
                </a:rPr>
                <a:t>sbc</a:t>
              </a:r>
              <a:r>
                <a:rPr lang="en-US" sz="1000" b="1" dirty="0">
                  <a:solidFill>
                    <a:schemeClr val="tx1"/>
                  </a:solidFill>
                </a:rPr>
                <a:t>-auth (API + UI)</a:t>
              </a:r>
            </a:p>
            <a:p>
              <a:r>
                <a:rPr lang="en-US" sz="1000" i="1" dirty="0">
                  <a:solidFill>
                    <a:schemeClr val="tx1"/>
                  </a:solidFill>
                </a:rPr>
                <a:t>- Business Registry home page</a:t>
              </a:r>
            </a:p>
            <a:p>
              <a:r>
                <a:rPr lang="en-US" sz="1000" i="1" dirty="0">
                  <a:solidFill>
                    <a:schemeClr val="tx1"/>
                  </a:solidFill>
                </a:rPr>
                <a:t>- Staff dashboard (entity lookup, account management, continuation in reviews, </a:t>
              </a:r>
              <a:r>
                <a:rPr lang="en-US" sz="1000" i="1" dirty="0" err="1">
                  <a:solidFill>
                    <a:schemeClr val="tx1"/>
                  </a:solidFill>
                </a:rPr>
                <a:t>etc</a:t>
              </a:r>
              <a:r>
                <a:rPr lang="en-US" sz="1000" i="1" dirty="0">
                  <a:solidFill>
                    <a:schemeClr val="tx1"/>
                  </a:solidFill>
                </a:rPr>
                <a:t>)</a:t>
              </a:r>
            </a:p>
          </p:txBody>
        </p:sp>
        <p:pic>
          <p:nvPicPr>
            <p:cNvPr id="85" name="Graphic 84" descr="Database outline">
              <a:extLst>
                <a:ext uri="{FF2B5EF4-FFF2-40B4-BE49-F238E27FC236}">
                  <a16:creationId xmlns:a16="http://schemas.microsoft.com/office/drawing/2014/main" id="{95411D44-0090-000F-5D3C-AA5E767E508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002608" y="1465095"/>
              <a:ext cx="551911" cy="551911"/>
            </a:xfrm>
            <a:prstGeom prst="rect">
              <a:avLst/>
            </a:prstGeom>
          </p:spPr>
        </p:pic>
        <p:cxnSp>
          <p:nvCxnSpPr>
            <p:cNvPr id="331" name="Straight Connector 330">
              <a:extLst>
                <a:ext uri="{FF2B5EF4-FFF2-40B4-BE49-F238E27FC236}">
                  <a16:creationId xmlns:a16="http://schemas.microsoft.com/office/drawing/2014/main" id="{8367D134-1A6E-CA0C-3A8F-B5C16A1B9DF2}"/>
                </a:ext>
              </a:extLst>
            </p:cNvPr>
            <p:cNvCxnSpPr>
              <a:cxnSpLocks/>
              <a:stCxn id="4" idx="3"/>
              <a:endCxn id="85" idx="1"/>
            </p:cNvCxnSpPr>
            <p:nvPr/>
          </p:nvCxnSpPr>
          <p:spPr>
            <a:xfrm flipV="1">
              <a:off x="2871141" y="1741051"/>
              <a:ext cx="131467" cy="15689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7" name="Group 406">
            <a:extLst>
              <a:ext uri="{FF2B5EF4-FFF2-40B4-BE49-F238E27FC236}">
                <a16:creationId xmlns:a16="http://schemas.microsoft.com/office/drawing/2014/main" id="{34A974C3-5880-0ECF-66DC-428E85DC8A61}"/>
              </a:ext>
            </a:extLst>
          </p:cNvPr>
          <p:cNvGrpSpPr/>
          <p:nvPr/>
        </p:nvGrpSpPr>
        <p:grpSpPr>
          <a:xfrm>
            <a:off x="2722100" y="3710977"/>
            <a:ext cx="3465281" cy="1570768"/>
            <a:chOff x="2722100" y="3710977"/>
            <a:chExt cx="3465281" cy="1570768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D559352-F128-4CBE-BF63-E1B8D56C2DBB}"/>
                </a:ext>
              </a:extLst>
            </p:cNvPr>
            <p:cNvSpPr txBox="1"/>
            <p:nvPr/>
          </p:nvSpPr>
          <p:spPr>
            <a:xfrm>
              <a:off x="3634727" y="4727747"/>
              <a:ext cx="1500732" cy="553998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chemeClr val="tx1"/>
                  </a:solidFill>
                </a:rPr>
                <a:t>business-edit-</a:t>
              </a:r>
              <a:r>
                <a:rPr lang="en-US" sz="1000" b="1" dirty="0" err="1">
                  <a:solidFill>
                    <a:schemeClr val="tx1"/>
                  </a:solidFill>
                </a:rPr>
                <a:t>ui</a:t>
              </a:r>
              <a:endParaRPr lang="en-US" sz="1000" b="1" dirty="0">
                <a:solidFill>
                  <a:schemeClr val="tx1"/>
                </a:solidFill>
              </a:endParaRPr>
            </a:p>
            <a:p>
              <a:r>
                <a:rPr lang="en-US" sz="1000" i="1" dirty="0">
                  <a:solidFill>
                    <a:schemeClr val="tx1"/>
                  </a:solidFill>
                </a:rPr>
                <a:t>- Alterations, Corrections,</a:t>
              </a:r>
            </a:p>
            <a:p>
              <a:r>
                <a:rPr lang="en-US" sz="1000" i="1" dirty="0" err="1">
                  <a:solidFill>
                    <a:schemeClr val="tx1"/>
                  </a:solidFill>
                </a:rPr>
                <a:t>etc</a:t>
              </a:r>
              <a:endParaRPr lang="en-US" sz="1000" i="1" dirty="0">
                <a:solidFill>
                  <a:schemeClr val="tx1"/>
                </a:solidFill>
              </a:endParaRPr>
            </a:p>
          </p:txBody>
        </p:sp>
        <p:cxnSp>
          <p:nvCxnSpPr>
            <p:cNvPr id="180" name="Connector: Elbow 179">
              <a:extLst>
                <a:ext uri="{FF2B5EF4-FFF2-40B4-BE49-F238E27FC236}">
                  <a16:creationId xmlns:a16="http://schemas.microsoft.com/office/drawing/2014/main" id="{C2382CE6-26A0-92B0-A538-DB251A7A4034}"/>
                </a:ext>
              </a:extLst>
            </p:cNvPr>
            <p:cNvCxnSpPr>
              <a:cxnSpLocks/>
              <a:stCxn id="12" idx="3"/>
              <a:endCxn id="7" idx="1"/>
            </p:cNvCxnSpPr>
            <p:nvPr/>
          </p:nvCxnSpPr>
          <p:spPr>
            <a:xfrm>
              <a:off x="2722100" y="3710977"/>
              <a:ext cx="912627" cy="1293769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accent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1" name="Connector: Elbow 400">
              <a:extLst>
                <a:ext uri="{FF2B5EF4-FFF2-40B4-BE49-F238E27FC236}">
                  <a16:creationId xmlns:a16="http://schemas.microsoft.com/office/drawing/2014/main" id="{D2B4F20D-70E6-6300-495C-F176E1BC15BC}"/>
                </a:ext>
              </a:extLst>
            </p:cNvPr>
            <p:cNvCxnSpPr>
              <a:cxnSpLocks/>
              <a:stCxn id="7" idx="3"/>
              <a:endCxn id="33" idx="1"/>
            </p:cNvCxnSpPr>
            <p:nvPr/>
          </p:nvCxnSpPr>
          <p:spPr>
            <a:xfrm flipV="1">
              <a:off x="5135459" y="3722777"/>
              <a:ext cx="1051922" cy="1281969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accent2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7" name="TextBox 476">
            <a:extLst>
              <a:ext uri="{FF2B5EF4-FFF2-40B4-BE49-F238E27FC236}">
                <a16:creationId xmlns:a16="http://schemas.microsoft.com/office/drawing/2014/main" id="{6D87C21F-633D-8E86-C9F8-BA3C287E255B}"/>
              </a:ext>
            </a:extLst>
          </p:cNvPr>
          <p:cNvSpPr txBox="1"/>
          <p:nvPr/>
        </p:nvSpPr>
        <p:spPr>
          <a:xfrm>
            <a:off x="3455704" y="6311876"/>
            <a:ext cx="5280612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(The intent is to generally show how components interact, not to show all flows and API-API calls.)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69D35B2-4A03-3D37-291D-ACC7C4FCC84E}"/>
              </a:ext>
            </a:extLst>
          </p:cNvPr>
          <p:cNvGrpSpPr/>
          <p:nvPr/>
        </p:nvGrpSpPr>
        <p:grpSpPr>
          <a:xfrm>
            <a:off x="8591874" y="3712020"/>
            <a:ext cx="1622728" cy="557592"/>
            <a:chOff x="8626543" y="3826095"/>
            <a:chExt cx="1622728" cy="557592"/>
          </a:xfrm>
        </p:grpSpPr>
        <p:sp>
          <p:nvSpPr>
            <p:cNvPr id="489" name="TextBox 488">
              <a:extLst>
                <a:ext uri="{FF2B5EF4-FFF2-40B4-BE49-F238E27FC236}">
                  <a16:creationId xmlns:a16="http://schemas.microsoft.com/office/drawing/2014/main" id="{1ADAEA0A-1C96-2A66-6519-EBD6692F3B3D}"/>
                </a:ext>
              </a:extLst>
            </p:cNvPr>
            <p:cNvSpPr txBox="1"/>
            <p:nvPr/>
          </p:nvSpPr>
          <p:spPr>
            <a:xfrm>
              <a:off x="8626543" y="3829689"/>
              <a:ext cx="915635" cy="553998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000" b="1" dirty="0">
                  <a:solidFill>
                    <a:schemeClr val="tx1"/>
                  </a:solidFill>
                </a:rPr>
                <a:t>COLIN</a:t>
              </a:r>
            </a:p>
            <a:p>
              <a:r>
                <a:rPr lang="en-US" sz="1000" i="1" dirty="0">
                  <a:solidFill>
                    <a:schemeClr val="tx1"/>
                  </a:solidFill>
                </a:rPr>
                <a:t>Corporations,</a:t>
              </a:r>
            </a:p>
            <a:p>
              <a:r>
                <a:rPr lang="en-US" sz="1000" i="1" dirty="0">
                  <a:solidFill>
                    <a:schemeClr val="tx1"/>
                  </a:solidFill>
                </a:rPr>
                <a:t>ex-pros, </a:t>
              </a:r>
              <a:r>
                <a:rPr lang="en-US" sz="1000" i="1" dirty="0" err="1">
                  <a:solidFill>
                    <a:schemeClr val="tx1"/>
                  </a:solidFill>
                </a:rPr>
                <a:t>etc</a:t>
              </a:r>
              <a:endParaRPr lang="en-US" sz="1000" i="1" dirty="0">
                <a:solidFill>
                  <a:schemeClr val="tx1"/>
                </a:solidFill>
              </a:endParaRPr>
            </a:p>
          </p:txBody>
        </p:sp>
        <p:pic>
          <p:nvPicPr>
            <p:cNvPr id="490" name="Graphic 489" descr="Database outline">
              <a:extLst>
                <a:ext uri="{FF2B5EF4-FFF2-40B4-BE49-F238E27FC236}">
                  <a16:creationId xmlns:a16="http://schemas.microsoft.com/office/drawing/2014/main" id="{37D39A6C-14F8-D619-B315-40B01933243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697360" y="3826095"/>
              <a:ext cx="551911" cy="551911"/>
            </a:xfrm>
            <a:prstGeom prst="rect">
              <a:avLst/>
            </a:prstGeom>
          </p:spPr>
        </p:pic>
        <p:cxnSp>
          <p:nvCxnSpPr>
            <p:cNvPr id="491" name="Straight Connector 490">
              <a:extLst>
                <a:ext uri="{FF2B5EF4-FFF2-40B4-BE49-F238E27FC236}">
                  <a16:creationId xmlns:a16="http://schemas.microsoft.com/office/drawing/2014/main" id="{3068F1A6-CA61-5FD9-EE43-C653BC47C711}"/>
                </a:ext>
              </a:extLst>
            </p:cNvPr>
            <p:cNvCxnSpPr>
              <a:cxnSpLocks/>
              <a:stCxn id="489" idx="3"/>
              <a:endCxn id="490" idx="1"/>
            </p:cNvCxnSpPr>
            <p:nvPr/>
          </p:nvCxnSpPr>
          <p:spPr>
            <a:xfrm flipV="1">
              <a:off x="9542178" y="4102051"/>
              <a:ext cx="155182" cy="463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38" name="Connector: Elbow 537">
            <a:extLst>
              <a:ext uri="{FF2B5EF4-FFF2-40B4-BE49-F238E27FC236}">
                <a16:creationId xmlns:a16="http://schemas.microsoft.com/office/drawing/2014/main" id="{6CEB8DB5-B245-A32A-145B-01A8C251D254}"/>
              </a:ext>
            </a:extLst>
          </p:cNvPr>
          <p:cNvCxnSpPr>
            <a:stCxn id="9" idx="3"/>
            <a:endCxn id="8" idx="1"/>
          </p:cNvCxnSpPr>
          <p:nvPr/>
        </p:nvCxnSpPr>
        <p:spPr>
          <a:xfrm flipV="1">
            <a:off x="2843888" y="2306296"/>
            <a:ext cx="1501556" cy="597814"/>
          </a:xfrm>
          <a:prstGeom prst="bentConnector3">
            <a:avLst/>
          </a:prstGeom>
          <a:ln w="381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8" name="Connector: Elbow 547">
            <a:extLst>
              <a:ext uri="{FF2B5EF4-FFF2-40B4-BE49-F238E27FC236}">
                <a16:creationId xmlns:a16="http://schemas.microsoft.com/office/drawing/2014/main" id="{73E2654B-6799-51C6-8058-265066425E17}"/>
              </a:ext>
            </a:extLst>
          </p:cNvPr>
          <p:cNvCxnSpPr>
            <a:cxnSpLocks/>
            <a:stCxn id="8" idx="2"/>
            <a:endCxn id="12" idx="0"/>
          </p:cNvCxnSpPr>
          <p:nvPr/>
        </p:nvCxnSpPr>
        <p:spPr>
          <a:xfrm rot="5400000">
            <a:off x="3279616" y="1536030"/>
            <a:ext cx="619851" cy="3176045"/>
          </a:xfrm>
          <a:prstGeom prst="bentConnector3">
            <a:avLst>
              <a:gd name="adj1" fmla="val 61801"/>
            </a:avLst>
          </a:prstGeom>
          <a:ln w="381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A665410-9244-4F15-657B-3A9E26682345}"/>
              </a:ext>
            </a:extLst>
          </p:cNvPr>
          <p:cNvSpPr txBox="1"/>
          <p:nvPr/>
        </p:nvSpPr>
        <p:spPr>
          <a:xfrm>
            <a:off x="1155605" y="2704055"/>
            <a:ext cx="1688283" cy="40011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tx1"/>
                </a:solidFill>
              </a:rPr>
              <a:t>business-registry-dashboard</a:t>
            </a:r>
          </a:p>
          <a:p>
            <a:r>
              <a:rPr lang="en-US" sz="1000" i="1" dirty="0">
                <a:solidFill>
                  <a:schemeClr val="tx1"/>
                </a:solidFill>
              </a:rPr>
              <a:t>- My Business Registry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2649892-A712-AAA6-6775-070B9F5CF4DF}"/>
              </a:ext>
            </a:extLst>
          </p:cNvPr>
          <p:cNvGrpSpPr/>
          <p:nvPr/>
        </p:nvGrpSpPr>
        <p:grpSpPr>
          <a:xfrm>
            <a:off x="7449014" y="4491314"/>
            <a:ext cx="1371517" cy="551911"/>
            <a:chOff x="7449014" y="4491314"/>
            <a:chExt cx="1371517" cy="551911"/>
          </a:xfrm>
        </p:grpSpPr>
        <p:sp>
          <p:nvSpPr>
            <p:cNvPr id="571" name="TextBox 570">
              <a:extLst>
                <a:ext uri="{FF2B5EF4-FFF2-40B4-BE49-F238E27FC236}">
                  <a16:creationId xmlns:a16="http://schemas.microsoft.com/office/drawing/2014/main" id="{436F0A17-9445-802D-E81F-3A96B0247817}"/>
                </a:ext>
              </a:extLst>
            </p:cNvPr>
            <p:cNvSpPr txBox="1"/>
            <p:nvPr/>
          </p:nvSpPr>
          <p:spPr>
            <a:xfrm>
              <a:off x="7449014" y="4641532"/>
              <a:ext cx="707245" cy="246221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000" b="1" dirty="0">
                  <a:solidFill>
                    <a:schemeClr val="tx1"/>
                  </a:solidFill>
                </a:rPr>
                <a:t>Minio API</a:t>
              </a:r>
            </a:p>
          </p:txBody>
        </p:sp>
        <p:pic>
          <p:nvPicPr>
            <p:cNvPr id="572" name="Graphic 571" descr="Database outline">
              <a:extLst>
                <a:ext uri="{FF2B5EF4-FFF2-40B4-BE49-F238E27FC236}">
                  <a16:creationId xmlns:a16="http://schemas.microsoft.com/office/drawing/2014/main" id="{D19A5592-B537-AE64-5EA8-3209F4E1DDC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268620" y="4491314"/>
              <a:ext cx="551911" cy="551911"/>
            </a:xfrm>
            <a:prstGeom prst="rect">
              <a:avLst/>
            </a:prstGeom>
          </p:spPr>
        </p:pic>
        <p:cxnSp>
          <p:nvCxnSpPr>
            <p:cNvPr id="573" name="Straight Connector 572">
              <a:extLst>
                <a:ext uri="{FF2B5EF4-FFF2-40B4-BE49-F238E27FC236}">
                  <a16:creationId xmlns:a16="http://schemas.microsoft.com/office/drawing/2014/main" id="{3DF9A1DC-A0C3-C8BE-3BAB-08C9DCA5D466}"/>
                </a:ext>
              </a:extLst>
            </p:cNvPr>
            <p:cNvCxnSpPr>
              <a:cxnSpLocks/>
              <a:stCxn id="571" idx="3"/>
              <a:endCxn id="572" idx="1"/>
            </p:cNvCxnSpPr>
            <p:nvPr/>
          </p:nvCxnSpPr>
          <p:spPr>
            <a:xfrm>
              <a:off x="8156259" y="4764643"/>
              <a:ext cx="112361" cy="262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77" name="Connector: Elbow 576">
            <a:extLst>
              <a:ext uri="{FF2B5EF4-FFF2-40B4-BE49-F238E27FC236}">
                <a16:creationId xmlns:a16="http://schemas.microsoft.com/office/drawing/2014/main" id="{4A471B08-A2DE-E6E4-545F-DEC4A5F27CA8}"/>
              </a:ext>
            </a:extLst>
          </p:cNvPr>
          <p:cNvCxnSpPr>
            <a:cxnSpLocks/>
            <a:stCxn id="33" idx="2"/>
            <a:endCxn id="571" idx="1"/>
          </p:cNvCxnSpPr>
          <p:nvPr/>
        </p:nvCxnSpPr>
        <p:spPr>
          <a:xfrm rot="16200000" flipH="1">
            <a:off x="6827378" y="4143006"/>
            <a:ext cx="534035" cy="709238"/>
          </a:xfrm>
          <a:prstGeom prst="bentConnector2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7" name="Connector: Elbow 586">
            <a:extLst>
              <a:ext uri="{FF2B5EF4-FFF2-40B4-BE49-F238E27FC236}">
                <a16:creationId xmlns:a16="http://schemas.microsoft.com/office/drawing/2014/main" id="{1BC69F7D-FC40-7335-EB24-B751F26A66DF}"/>
              </a:ext>
            </a:extLst>
          </p:cNvPr>
          <p:cNvCxnSpPr>
            <a:cxnSpLocks/>
            <a:endCxn id="571" idx="1"/>
          </p:cNvCxnSpPr>
          <p:nvPr/>
        </p:nvCxnSpPr>
        <p:spPr>
          <a:xfrm>
            <a:off x="5217229" y="4491314"/>
            <a:ext cx="2231785" cy="273329"/>
          </a:xfrm>
          <a:prstGeom prst="bentConnector3">
            <a:avLst>
              <a:gd name="adj1" fmla="val 34267"/>
            </a:avLst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1" name="Connector: Elbow 590">
            <a:extLst>
              <a:ext uri="{FF2B5EF4-FFF2-40B4-BE49-F238E27FC236}">
                <a16:creationId xmlns:a16="http://schemas.microsoft.com/office/drawing/2014/main" id="{3DD98087-2237-3619-D6CF-03EBAEE72819}"/>
              </a:ext>
            </a:extLst>
          </p:cNvPr>
          <p:cNvCxnSpPr>
            <a:cxnSpLocks/>
            <a:endCxn id="571" idx="1"/>
          </p:cNvCxnSpPr>
          <p:nvPr/>
        </p:nvCxnSpPr>
        <p:spPr>
          <a:xfrm flipV="1">
            <a:off x="5135459" y="4764643"/>
            <a:ext cx="2313555" cy="362834"/>
          </a:xfrm>
          <a:prstGeom prst="bentConnector3">
            <a:avLst>
              <a:gd name="adj1" fmla="val 36507"/>
            </a:avLst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DC6093A1-0E3B-AA4C-430B-95219F629E8D}"/>
              </a:ext>
            </a:extLst>
          </p:cNvPr>
          <p:cNvCxnSpPr>
            <a:cxnSpLocks/>
            <a:stCxn id="4" idx="1"/>
            <a:endCxn id="571" idx="2"/>
          </p:cNvCxnSpPr>
          <p:nvPr/>
        </p:nvCxnSpPr>
        <p:spPr>
          <a:xfrm rot="10800000" flipH="1" flipV="1">
            <a:off x="1121943" y="1936041"/>
            <a:ext cx="6680693" cy="2951711"/>
          </a:xfrm>
          <a:prstGeom prst="bentConnector4">
            <a:avLst>
              <a:gd name="adj1" fmla="val -3422"/>
              <a:gd name="adj2" fmla="val 137433"/>
            </a:avLst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7CD566F-E86C-5E0B-49DD-D49D0F3481C2}"/>
              </a:ext>
            </a:extLst>
          </p:cNvPr>
          <p:cNvGrpSpPr/>
          <p:nvPr/>
        </p:nvGrpSpPr>
        <p:grpSpPr>
          <a:xfrm>
            <a:off x="10418617" y="5882840"/>
            <a:ext cx="1144609" cy="553998"/>
            <a:chOff x="9586464" y="5634457"/>
            <a:chExt cx="1144609" cy="553998"/>
          </a:xfrm>
        </p:grpSpPr>
        <p:cxnSp>
          <p:nvCxnSpPr>
            <p:cNvPr id="151" name="Straight Arrow Connector 150">
              <a:extLst>
                <a:ext uri="{FF2B5EF4-FFF2-40B4-BE49-F238E27FC236}">
                  <a16:creationId xmlns:a16="http://schemas.microsoft.com/office/drawing/2014/main" id="{CC244C62-5C5F-F3D8-DD7B-A2B762C12C3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88152" y="5762570"/>
              <a:ext cx="462927" cy="10372"/>
            </a:xfrm>
            <a:prstGeom prst="straightConnector1">
              <a:avLst/>
            </a:prstGeom>
            <a:ln w="38100">
              <a:solidFill>
                <a:schemeClr val="accent1"/>
              </a:solidFill>
              <a:prstDash val="sysDot"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25EA029F-47AD-EAE0-CFD2-A763042AC561}"/>
                </a:ext>
              </a:extLst>
            </p:cNvPr>
            <p:cNvCxnSpPr>
              <a:cxnSpLocks/>
            </p:cNvCxnSpPr>
            <p:nvPr/>
          </p:nvCxnSpPr>
          <p:spPr>
            <a:xfrm>
              <a:off x="9586464" y="5915244"/>
              <a:ext cx="462927" cy="0"/>
            </a:xfrm>
            <a:prstGeom prst="line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6DEED03D-77D3-4BAC-6DD3-03AAA425885E}"/>
                </a:ext>
              </a:extLst>
            </p:cNvPr>
            <p:cNvSpPr txBox="1"/>
            <p:nvPr/>
          </p:nvSpPr>
          <p:spPr>
            <a:xfrm>
              <a:off x="10051079" y="5634457"/>
              <a:ext cx="679994" cy="553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User flow</a:t>
              </a:r>
            </a:p>
            <a:p>
              <a:r>
                <a:rPr lang="en-US" sz="1000" dirty="0"/>
                <a:t>API call</a:t>
              </a:r>
            </a:p>
            <a:p>
              <a:r>
                <a:rPr lang="en-US" sz="1000" dirty="0"/>
                <a:t>API call</a:t>
              </a: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F430BA1B-2D4C-B763-1F31-2744031CEC60}"/>
                </a:ext>
              </a:extLst>
            </p:cNvPr>
            <p:cNvCxnSpPr>
              <a:cxnSpLocks/>
            </p:cNvCxnSpPr>
            <p:nvPr/>
          </p:nvCxnSpPr>
          <p:spPr>
            <a:xfrm>
              <a:off x="9586464" y="6066665"/>
              <a:ext cx="462927" cy="0"/>
            </a:xfrm>
            <a:prstGeom prst="line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C249227B-0513-C0E8-BB2B-ED7830051A76}"/>
              </a:ext>
            </a:extLst>
          </p:cNvPr>
          <p:cNvCxnSpPr>
            <a:cxnSpLocks/>
            <a:endCxn id="571" idx="1"/>
          </p:cNvCxnSpPr>
          <p:nvPr/>
        </p:nvCxnSpPr>
        <p:spPr>
          <a:xfrm>
            <a:off x="5002788" y="3850969"/>
            <a:ext cx="2446226" cy="913674"/>
          </a:xfrm>
          <a:prstGeom prst="bentConnector3">
            <a:avLst>
              <a:gd name="adj1" fmla="val 39974"/>
            </a:avLst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34DE2AED-22DF-33ED-C5F6-0D2F49337592}"/>
              </a:ext>
            </a:extLst>
          </p:cNvPr>
          <p:cNvCxnSpPr>
            <a:cxnSpLocks/>
            <a:stCxn id="35" idx="2"/>
          </p:cNvCxnSpPr>
          <p:nvPr/>
        </p:nvCxnSpPr>
        <p:spPr>
          <a:xfrm rot="5400000">
            <a:off x="6954379" y="2292436"/>
            <a:ext cx="1016633" cy="828389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6C8C10C3-D0EC-6E99-C565-E230D1C038BF}"/>
              </a:ext>
            </a:extLst>
          </p:cNvPr>
          <p:cNvCxnSpPr>
            <a:cxnSpLocks/>
            <a:endCxn id="33" idx="0"/>
          </p:cNvCxnSpPr>
          <p:nvPr/>
        </p:nvCxnSpPr>
        <p:spPr>
          <a:xfrm>
            <a:off x="6009684" y="2627857"/>
            <a:ext cx="730092" cy="587088"/>
          </a:xfrm>
          <a:prstGeom prst="bentConnector2">
            <a:avLst/>
          </a:prstGeom>
          <a:ln w="38100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E825D62-0732-798C-EC1A-67BFB0592B24}"/>
              </a:ext>
            </a:extLst>
          </p:cNvPr>
          <p:cNvCxnSpPr>
            <a:cxnSpLocks/>
            <a:endCxn id="489" idx="1"/>
          </p:cNvCxnSpPr>
          <p:nvPr/>
        </p:nvCxnSpPr>
        <p:spPr>
          <a:xfrm flipV="1">
            <a:off x="7284291" y="3992613"/>
            <a:ext cx="1307583" cy="17747"/>
          </a:xfrm>
          <a:prstGeom prst="line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46329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1786</TotalTime>
  <Words>161</Words>
  <Application>Microsoft Office PowerPoint</Application>
  <PresentationFormat>Widescreen</PresentationFormat>
  <Paragraphs>46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Severin Beauvais</dc:creator>
  <cp:lastModifiedBy>Severin Beauvais</cp:lastModifiedBy>
  <cp:revision>47</cp:revision>
  <dcterms:created xsi:type="dcterms:W3CDTF">2021-02-08T23:34:51Z</dcterms:created>
  <dcterms:modified xsi:type="dcterms:W3CDTF">2025-10-24T20:08:34Z</dcterms:modified>
</cp:coreProperties>
</file>