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79" autoAdjust="0"/>
    <p:restoredTop sz="94660" autoAdjust="0"/>
  </p:normalViewPr>
  <p:slideViewPr>
    <p:cSldViewPr snapToGrid="0">
      <p:cViewPr>
        <p:scale>
          <a:sx n="150" d="100"/>
          <a:sy n="150" d="100"/>
        </p:scale>
        <p:origin x="-1326" y="-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295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3B15E-0FC9-426C-9992-B1604D3D55A7}" type="datetimeFigureOut">
              <a:rPr lang="en-CA" smtClean="0"/>
              <a:t>2025-10-22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7B299-865E-44B2-804E-AF6B9AD8A3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1009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7B299-865E-44B2-804E-AF6B9AD8A36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931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FEAFB-2457-43CF-B7F2-9A237683B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8FA02-8E50-445E-B874-510101572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5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4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C4255-8CBB-46D5-A3C5-98609D46C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C037-0CDA-4AFF-9401-E8C27D0BCF5A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CB544-2974-4A1E-B269-B19DA2062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01FBB-79B3-4EE2-A0B6-C2108ED3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DACD-EC68-485E-A686-4D0505F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7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F563A-465D-4F46-A5FD-6B0F64FD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9EC77-1EF2-421B-91C7-B3534FDA3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68229-54AD-4CAC-BD89-CE421152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C037-0CDA-4AFF-9401-E8C27D0BCF5A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659A9-71CE-4508-9268-9375FCB4A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83F01-7D53-434B-ADA4-76EEFED5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DACD-EC68-485E-A686-4D0505F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03CB6B-09AF-4A70-A689-ED7BAB78A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A1171-9C9C-439A-ABCB-3C177BDCF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32156-B255-4273-9D9C-F7712482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C037-0CDA-4AFF-9401-E8C27D0BCF5A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42B5E-B024-415B-BB12-CB0B7DF8D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02A82-A791-41BB-A53D-FDF988C3A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DACD-EC68-485E-A686-4D0505F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8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88226-F99A-4DA2-B1E4-F9419E310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0BAEA-EDDC-43A4-9BC6-361F8E9DE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649DF-B174-448A-BC8E-D1122E6B5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C037-0CDA-4AFF-9401-E8C27D0BCF5A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AC230-95DD-4A11-B5B9-E2B3588F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28D33-5DF7-4EE0-9FCF-C747FC830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DACD-EC68-485E-A686-4D0505F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91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DB3E-A5F3-45B6-8C5C-2915296A2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F6875-F8DE-4537-BED7-AE40AA0AC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1E4EC-530C-4437-968D-8251F4EF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C037-0CDA-4AFF-9401-E8C27D0BCF5A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D4116-686D-40DC-8215-07CA860C6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2AA8E-EC3F-4452-9614-8E15271F8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DACD-EC68-485E-A686-4D0505F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38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12C2-CBF3-462A-A95E-D86725F15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A30E6-9DB6-4DA2-99D0-476FCF092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C816B-EEDE-450F-88A2-33092D87F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4108E-D0DC-4FE6-97FD-A2640CD8F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C037-0CDA-4AFF-9401-E8C27D0BCF5A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9397D-C0C0-458D-BD2F-13979DED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9D3BD-1D6E-42E6-9C7C-D4DE1A9C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DACD-EC68-485E-A686-4D0505F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7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A847-6D89-4251-B85C-C45DC1863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D29BE-5478-4FE9-9DE7-DF850A144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BBA19-2E13-4040-8DFD-A839D50DD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0F59E-7571-43D8-BE10-E07FEDAB4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9C8392-57AB-4F4D-A2E5-419984DBA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B4EAC2-50AA-43D5-9524-6121E689A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C037-0CDA-4AFF-9401-E8C27D0BCF5A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73600-DCD5-47E3-B779-C26E22556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72E397-F2E5-48BA-A0A4-0F65EB61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DACD-EC68-485E-A686-4D0505F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4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F8E0-BF3E-46DA-83F9-86E63666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917952-805F-4CAC-8532-6769D921C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C037-0CDA-4AFF-9401-E8C27D0BCF5A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312E2-0308-4113-98FC-0057D18D4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5EA44-088B-465C-8390-3FA04CC7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DACD-EC68-485E-A686-4D0505F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0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0A59CC-C403-4261-A245-36F69B73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C037-0CDA-4AFF-9401-E8C27D0BCF5A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56D36-DA09-40AF-BC03-40FE8503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198F4-CB4D-48E2-94A4-9D7E4181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DACD-EC68-485E-A686-4D0505F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5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B93B3-5678-41FB-A473-99C94D9AD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8ABD0-A6E2-4B2A-A376-3C0B722DA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92D9C-2F05-42B0-BA28-95609C93E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5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4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B1D26-70BB-4E54-BAD4-1A9BDDB36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C037-0CDA-4AFF-9401-E8C27D0BCF5A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FCB19-A57C-44AA-A3C9-90D4C374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63F0F-9BCE-4F81-BAA4-07E8333C3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DACD-EC68-485E-A686-4D0505F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90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D839-790C-4835-903B-13181E53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808F76-2151-4174-A6DB-25C34737A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354E6-4A2C-43DB-9143-FC8E139C1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5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4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D3985-C4EB-408B-9628-6FE004A92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C037-0CDA-4AFF-9401-E8C27D0BCF5A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6BB76-FE3A-4799-847E-63B7F793A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473DF-97B4-44BF-853F-7D608DB0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DACD-EC68-485E-A686-4D0505F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63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BA0E2B-D555-4E26-9C78-0CCAD3A29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EAEA8-FEA4-447F-A2DA-6158A32FC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DF6F2-FD5F-4D7F-A90A-EA6F40CA8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8C037-0CDA-4AFF-9401-E8C27D0BCF5A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3DE84-3D9C-4A04-B5A1-057C065F76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CAF68-CCC1-4227-93EC-6D7A4A6E9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3DACD-EC68-485E-A686-4D0505F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8" indent="-228588" algn="l" defTabSz="91435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4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D4D4ED-AB43-4626-9A10-3B42AECCB895}"/>
              </a:ext>
            </a:extLst>
          </p:cNvPr>
          <p:cNvSpPr txBox="1"/>
          <p:nvPr/>
        </p:nvSpPr>
        <p:spPr>
          <a:xfrm>
            <a:off x="394161" y="293219"/>
            <a:ext cx="273414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u="sng" dirty="0"/>
              <a:t>BC Registries high level design: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C64CA7-6A63-EDFE-6CBA-C81612222BC9}"/>
              </a:ext>
            </a:extLst>
          </p:cNvPr>
          <p:cNvSpPr txBox="1"/>
          <p:nvPr/>
        </p:nvSpPr>
        <p:spPr>
          <a:xfrm>
            <a:off x="5525171" y="706395"/>
            <a:ext cx="1141659" cy="4001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tx1"/>
                </a:solidFill>
              </a:rPr>
              <a:t>bcregistry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i="1" dirty="0">
                <a:solidFill>
                  <a:schemeClr val="tx1"/>
                </a:solidFill>
              </a:rPr>
              <a:t>BCROS home page</a:t>
            </a:r>
          </a:p>
        </p:txBody>
      </p: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FFE99932-39B7-FBDA-A8B9-9ABF6F6A2AED}"/>
              </a:ext>
            </a:extLst>
          </p:cNvPr>
          <p:cNvGrpSpPr/>
          <p:nvPr/>
        </p:nvGrpSpPr>
        <p:grpSpPr>
          <a:xfrm>
            <a:off x="6187381" y="3453070"/>
            <a:ext cx="1736447" cy="553998"/>
            <a:chOff x="6187381" y="3453070"/>
            <a:chExt cx="1736447" cy="55399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D1391EA-5F11-5B69-4A9A-2DC1A50BF3BD}"/>
                </a:ext>
              </a:extLst>
            </p:cNvPr>
            <p:cNvSpPr txBox="1"/>
            <p:nvPr/>
          </p:nvSpPr>
          <p:spPr>
            <a:xfrm>
              <a:off x="6187381" y="3453070"/>
              <a:ext cx="1075936" cy="55399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b="1" dirty="0" err="1">
                  <a:solidFill>
                    <a:schemeClr val="tx1"/>
                  </a:solidFill>
                </a:rPr>
                <a:t>lear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r>
                <a:rPr lang="en-US" sz="1000" i="1" dirty="0">
                  <a:solidFill>
                    <a:schemeClr val="tx1"/>
                  </a:solidFill>
                </a:rPr>
                <a:t>- Business API,</a:t>
              </a:r>
            </a:p>
            <a:p>
              <a:r>
                <a:rPr lang="en-US" sz="1000" i="1" dirty="0">
                  <a:solidFill>
                    <a:schemeClr val="tx1"/>
                  </a:solidFill>
                </a:rPr>
                <a:t>Emailer, Filer, </a:t>
              </a:r>
              <a:r>
                <a:rPr lang="en-US" sz="1000" i="1" dirty="0" err="1">
                  <a:solidFill>
                    <a:schemeClr val="tx1"/>
                  </a:solidFill>
                </a:rPr>
                <a:t>etc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pic>
          <p:nvPicPr>
            <p:cNvPr id="76" name="Graphic 75" descr="Database outline">
              <a:extLst>
                <a:ext uri="{FF2B5EF4-FFF2-40B4-BE49-F238E27FC236}">
                  <a16:creationId xmlns:a16="http://schemas.microsoft.com/office/drawing/2014/main" id="{5E9F7D14-43BF-1D35-5147-2A1F2AB02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71917" y="3453070"/>
              <a:ext cx="551911" cy="551911"/>
            </a:xfrm>
            <a:prstGeom prst="rect">
              <a:avLst/>
            </a:prstGeom>
          </p:spPr>
        </p:pic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A5F3C9D-D688-116F-72F0-BECE8E5836D1}"/>
                </a:ext>
              </a:extLst>
            </p:cNvPr>
            <p:cNvCxnSpPr>
              <a:cxnSpLocks/>
              <a:stCxn id="33" idx="3"/>
              <a:endCxn id="76" idx="1"/>
            </p:cNvCxnSpPr>
            <p:nvPr/>
          </p:nvCxnSpPr>
          <p:spPr>
            <a:xfrm flipV="1">
              <a:off x="7263317" y="3729026"/>
              <a:ext cx="108600" cy="104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2E4C5BE-75F5-D1D4-EA17-3C37EDAF0EB8}"/>
              </a:ext>
            </a:extLst>
          </p:cNvPr>
          <p:cNvSpPr txBox="1"/>
          <p:nvPr/>
        </p:nvSpPr>
        <p:spPr>
          <a:xfrm>
            <a:off x="1280936" y="3433978"/>
            <a:ext cx="1441164" cy="55399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business-dashboard-</a:t>
            </a:r>
            <a:r>
              <a:rPr lang="en-US" sz="1000" b="1" dirty="0" err="1">
                <a:solidFill>
                  <a:schemeClr val="tx1"/>
                </a:solidFill>
              </a:rPr>
              <a:t>ui</a:t>
            </a:r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i="1" dirty="0">
                <a:solidFill>
                  <a:schemeClr val="tx1"/>
                </a:solidFill>
              </a:rPr>
              <a:t>- Entity dashboard</a:t>
            </a:r>
          </a:p>
          <a:p>
            <a:r>
              <a:rPr lang="en-US" sz="1000" i="1" dirty="0">
                <a:solidFill>
                  <a:schemeClr val="tx1"/>
                </a:solidFill>
              </a:rPr>
              <a:t>- Launch point for filings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E41FE90-881D-BCAC-096B-637650033B00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1999747" y="3104165"/>
            <a:ext cx="1771" cy="329813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3" name="Group 582">
            <a:extLst>
              <a:ext uri="{FF2B5EF4-FFF2-40B4-BE49-F238E27FC236}">
                <a16:creationId xmlns:a16="http://schemas.microsoft.com/office/drawing/2014/main" id="{B85DD8E5-1253-AFE5-7D69-A4E9AA7FAE15}"/>
              </a:ext>
            </a:extLst>
          </p:cNvPr>
          <p:cNvGrpSpPr/>
          <p:nvPr/>
        </p:nvGrpSpPr>
        <p:grpSpPr>
          <a:xfrm>
            <a:off x="2722100" y="3448309"/>
            <a:ext cx="3465281" cy="553998"/>
            <a:chOff x="2722100" y="3448309"/>
            <a:chExt cx="3465281" cy="55399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3C93DF1-399E-457D-AFEF-704EEC9685EA}"/>
                </a:ext>
              </a:extLst>
            </p:cNvPr>
            <p:cNvSpPr txBox="1"/>
            <p:nvPr/>
          </p:nvSpPr>
          <p:spPr>
            <a:xfrm>
              <a:off x="3633126" y="3448309"/>
              <a:ext cx="1359762" cy="55399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</a:rPr>
                <a:t>business-filings-</a:t>
              </a:r>
              <a:r>
                <a:rPr lang="en-US" sz="1000" b="1" dirty="0" err="1">
                  <a:solidFill>
                    <a:schemeClr val="tx1"/>
                  </a:solidFill>
                </a:rPr>
                <a:t>ui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r>
                <a:rPr lang="en-US" sz="1000" i="1" dirty="0">
                  <a:solidFill>
                    <a:schemeClr val="tx1"/>
                  </a:solidFill>
                </a:rPr>
                <a:t>- AR, COA, COD, Court</a:t>
              </a:r>
            </a:p>
            <a:p>
              <a:r>
                <a:rPr lang="en-US" sz="1000" i="1" dirty="0">
                  <a:solidFill>
                    <a:schemeClr val="tx1"/>
                  </a:solidFill>
                </a:rPr>
                <a:t>Order, </a:t>
              </a:r>
              <a:r>
                <a:rPr lang="en-US" sz="1000" i="1" dirty="0" err="1">
                  <a:solidFill>
                    <a:schemeClr val="tx1"/>
                  </a:solidFill>
                </a:rPr>
                <a:t>etc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11AF5D60-1651-32E0-45C6-4709530C2D03}"/>
                </a:ext>
              </a:extLst>
            </p:cNvPr>
            <p:cNvCxnSpPr>
              <a:cxnSpLocks/>
              <a:stCxn id="12" idx="3"/>
              <a:endCxn id="5" idx="1"/>
            </p:cNvCxnSpPr>
            <p:nvPr/>
          </p:nvCxnSpPr>
          <p:spPr>
            <a:xfrm>
              <a:off x="2722100" y="3710977"/>
              <a:ext cx="911026" cy="14331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945B91A9-149D-2286-D8E5-585E79406BC6}"/>
                </a:ext>
              </a:extLst>
            </p:cNvPr>
            <p:cNvCxnSpPr>
              <a:cxnSpLocks/>
              <a:stCxn id="5" idx="3"/>
              <a:endCxn id="33" idx="1"/>
            </p:cNvCxnSpPr>
            <p:nvPr/>
          </p:nvCxnSpPr>
          <p:spPr>
            <a:xfrm>
              <a:off x="4992888" y="3725308"/>
              <a:ext cx="1194493" cy="4761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0639F50C-A8C5-1594-5315-DEE84740BCB5}"/>
              </a:ext>
            </a:extLst>
          </p:cNvPr>
          <p:cNvGrpSpPr/>
          <p:nvPr/>
        </p:nvGrpSpPr>
        <p:grpSpPr>
          <a:xfrm>
            <a:off x="2722100" y="3710977"/>
            <a:ext cx="3465281" cy="2057797"/>
            <a:chOff x="2722100" y="3710977"/>
            <a:chExt cx="3465281" cy="20577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BAC9D9-A763-C943-54EE-1579FC0730ED}"/>
                </a:ext>
              </a:extLst>
            </p:cNvPr>
            <p:cNvSpPr txBox="1"/>
            <p:nvPr/>
          </p:nvSpPr>
          <p:spPr>
            <a:xfrm>
              <a:off x="3633126" y="5368664"/>
              <a:ext cx="950901" cy="40011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</a:rPr>
                <a:t>person-roles</a:t>
              </a:r>
            </a:p>
            <a:p>
              <a:r>
                <a:rPr lang="en-US" sz="1000" i="1" dirty="0">
                  <a:solidFill>
                    <a:schemeClr val="tx1"/>
                  </a:solidFill>
                </a:rPr>
                <a:t>Officer Change</a:t>
              </a:r>
            </a:p>
          </p:txBody>
        </p:sp>
        <p:cxnSp>
          <p:nvCxnSpPr>
            <p:cNvPr id="176" name="Connector: Elbow 175">
              <a:extLst>
                <a:ext uri="{FF2B5EF4-FFF2-40B4-BE49-F238E27FC236}">
                  <a16:creationId xmlns:a16="http://schemas.microsoft.com/office/drawing/2014/main" id="{7E7ABE57-6D1F-7E6C-C6EB-08830BBF1307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>
              <a:off x="2722100" y="3710977"/>
              <a:ext cx="911026" cy="1857742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ctor: Elbow 233">
              <a:extLst>
                <a:ext uri="{FF2B5EF4-FFF2-40B4-BE49-F238E27FC236}">
                  <a16:creationId xmlns:a16="http://schemas.microsoft.com/office/drawing/2014/main" id="{4F6C7159-49D6-E488-D946-4747AA66CE60}"/>
                </a:ext>
              </a:extLst>
            </p:cNvPr>
            <p:cNvCxnSpPr>
              <a:cxnSpLocks/>
              <a:stCxn id="13" idx="3"/>
              <a:endCxn id="33" idx="1"/>
            </p:cNvCxnSpPr>
            <p:nvPr/>
          </p:nvCxnSpPr>
          <p:spPr>
            <a:xfrm flipV="1">
              <a:off x="4584027" y="3730069"/>
              <a:ext cx="1603354" cy="1838650"/>
            </a:xfrm>
            <a:prstGeom prst="bentConnector3">
              <a:avLst>
                <a:gd name="adj1" fmla="val 67109"/>
              </a:avLst>
            </a:prstGeom>
            <a:ln w="38100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72EC1BA1-49C7-584A-3E8D-5437419E2A52}"/>
              </a:ext>
            </a:extLst>
          </p:cNvPr>
          <p:cNvGrpSpPr/>
          <p:nvPr/>
        </p:nvGrpSpPr>
        <p:grpSpPr>
          <a:xfrm>
            <a:off x="2722100" y="3710977"/>
            <a:ext cx="3465281" cy="929516"/>
            <a:chOff x="2722100" y="3710977"/>
            <a:chExt cx="3465281" cy="92951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30146CC-2A09-42F7-88C1-7DD004BF8F4A}"/>
                </a:ext>
              </a:extLst>
            </p:cNvPr>
            <p:cNvSpPr txBox="1"/>
            <p:nvPr/>
          </p:nvSpPr>
          <p:spPr>
            <a:xfrm>
              <a:off x="3634726" y="4086495"/>
              <a:ext cx="1582503" cy="55399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</a:rPr>
                <a:t>business-create-</a:t>
              </a:r>
              <a:r>
                <a:rPr lang="en-US" sz="1000" b="1" dirty="0" err="1">
                  <a:solidFill>
                    <a:schemeClr val="tx1"/>
                  </a:solidFill>
                </a:rPr>
                <a:t>ui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r>
                <a:rPr lang="en-US" sz="1000" i="1" dirty="0">
                  <a:solidFill>
                    <a:schemeClr val="tx1"/>
                  </a:solidFill>
                </a:rPr>
                <a:t>- IA, Voluntary Dissolution,</a:t>
              </a:r>
            </a:p>
            <a:p>
              <a:r>
                <a:rPr lang="en-US" sz="1000" i="1" dirty="0">
                  <a:solidFill>
                    <a:schemeClr val="tx1"/>
                  </a:solidFill>
                </a:rPr>
                <a:t>Amalgamation, </a:t>
              </a:r>
              <a:r>
                <a:rPr lang="en-US" sz="1000" i="1" dirty="0" err="1">
                  <a:solidFill>
                    <a:schemeClr val="tx1"/>
                  </a:solidFill>
                </a:rPr>
                <a:t>etc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Connector: Elbow 182">
              <a:extLst>
                <a:ext uri="{FF2B5EF4-FFF2-40B4-BE49-F238E27FC236}">
                  <a16:creationId xmlns:a16="http://schemas.microsoft.com/office/drawing/2014/main" id="{CA101492-DD0D-5343-FA44-CD0FF65F59F5}"/>
                </a:ext>
              </a:extLst>
            </p:cNvPr>
            <p:cNvCxnSpPr>
              <a:cxnSpLocks/>
              <a:stCxn id="12" idx="3"/>
              <a:endCxn id="6" idx="1"/>
            </p:cNvCxnSpPr>
            <p:nvPr/>
          </p:nvCxnSpPr>
          <p:spPr>
            <a:xfrm>
              <a:off x="2722100" y="3710977"/>
              <a:ext cx="912626" cy="652517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ctor: Elbow 239">
              <a:extLst>
                <a:ext uri="{FF2B5EF4-FFF2-40B4-BE49-F238E27FC236}">
                  <a16:creationId xmlns:a16="http://schemas.microsoft.com/office/drawing/2014/main" id="{C2EBE1FB-C5CD-5EC7-EF6D-D4A543AAC99A}"/>
                </a:ext>
              </a:extLst>
            </p:cNvPr>
            <p:cNvCxnSpPr>
              <a:cxnSpLocks/>
              <a:stCxn id="6" idx="3"/>
              <a:endCxn id="33" idx="1"/>
            </p:cNvCxnSpPr>
            <p:nvPr/>
          </p:nvCxnSpPr>
          <p:spPr>
            <a:xfrm flipV="1">
              <a:off x="5217229" y="3730069"/>
              <a:ext cx="970152" cy="633425"/>
            </a:xfrm>
            <a:prstGeom prst="bentConnector3">
              <a:avLst>
                <a:gd name="adj1" fmla="val 46073"/>
              </a:avLst>
            </a:prstGeom>
            <a:ln w="38100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0" name="Group 579">
            <a:extLst>
              <a:ext uri="{FF2B5EF4-FFF2-40B4-BE49-F238E27FC236}">
                <a16:creationId xmlns:a16="http://schemas.microsoft.com/office/drawing/2014/main" id="{15531816-BE7C-6945-FB6B-2477F4F0C5F9}"/>
              </a:ext>
            </a:extLst>
          </p:cNvPr>
          <p:cNvGrpSpPr/>
          <p:nvPr/>
        </p:nvGrpSpPr>
        <p:grpSpPr>
          <a:xfrm>
            <a:off x="9218925" y="4873078"/>
            <a:ext cx="2344301" cy="551911"/>
            <a:chOff x="8512939" y="5281745"/>
            <a:chExt cx="2344301" cy="55191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F69ABAB-BB88-4BCA-B31A-C7957D38B3F2}"/>
                </a:ext>
              </a:extLst>
            </p:cNvPr>
            <p:cNvSpPr txBox="1"/>
            <p:nvPr/>
          </p:nvSpPr>
          <p:spPr>
            <a:xfrm>
              <a:off x="9061673" y="5431963"/>
              <a:ext cx="1116011" cy="24622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b="1" dirty="0" err="1">
                  <a:solidFill>
                    <a:schemeClr val="tx1"/>
                  </a:solidFill>
                </a:rPr>
                <a:t>sbc</a:t>
              </a:r>
              <a:r>
                <a:rPr lang="en-US" sz="1000" b="1" dirty="0">
                  <a:solidFill>
                    <a:schemeClr val="tx1"/>
                  </a:solidFill>
                </a:rPr>
                <a:t>-pay (API + UI)</a:t>
              </a:r>
            </a:p>
          </p:txBody>
        </p:sp>
        <p:pic>
          <p:nvPicPr>
            <p:cNvPr id="59" name="Graphic 58" descr="Database outline">
              <a:extLst>
                <a:ext uri="{FF2B5EF4-FFF2-40B4-BE49-F238E27FC236}">
                  <a16:creationId xmlns:a16="http://schemas.microsoft.com/office/drawing/2014/main" id="{C78AD9A5-4900-8874-DBF6-738294C27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305329" y="5281745"/>
              <a:ext cx="551911" cy="551911"/>
            </a:xfrm>
            <a:prstGeom prst="rect">
              <a:avLst/>
            </a:prstGeom>
          </p:spPr>
        </p:pic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359A2AD-D875-433D-1843-36388AE05B9D}"/>
                </a:ext>
              </a:extLst>
            </p:cNvPr>
            <p:cNvCxnSpPr>
              <a:cxnSpLocks/>
              <a:stCxn id="22" idx="3"/>
              <a:endCxn id="59" idx="1"/>
            </p:cNvCxnSpPr>
            <p:nvPr/>
          </p:nvCxnSpPr>
          <p:spPr>
            <a:xfrm>
              <a:off x="10177684" y="5555074"/>
              <a:ext cx="127645" cy="26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ctor: Elbow 247">
              <a:extLst>
                <a:ext uri="{FF2B5EF4-FFF2-40B4-BE49-F238E27FC236}">
                  <a16:creationId xmlns:a16="http://schemas.microsoft.com/office/drawing/2014/main" id="{6A173409-19B3-C0E4-7884-0A6F3B641376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 flipV="1">
              <a:off x="8512939" y="5555074"/>
              <a:ext cx="548734" cy="177795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ctor: Elbow 252">
              <a:extLst>
                <a:ext uri="{FF2B5EF4-FFF2-40B4-BE49-F238E27FC236}">
                  <a16:creationId xmlns:a16="http://schemas.microsoft.com/office/drawing/2014/main" id="{60086409-EC9F-61D6-2B42-93F2438B980B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8512939" y="5377278"/>
              <a:ext cx="548734" cy="17779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6DB21958-B301-1AE8-8219-ACEDEC0E6541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8514473" y="5555074"/>
              <a:ext cx="54720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1A65BE77-BE56-B2CD-6F55-49C023420C5A}"/>
              </a:ext>
            </a:extLst>
          </p:cNvPr>
          <p:cNvCxnSpPr>
            <a:cxnSpLocks/>
          </p:cNvCxnSpPr>
          <p:nvPr/>
        </p:nvCxnSpPr>
        <p:spPr>
          <a:xfrm flipV="1">
            <a:off x="2584976" y="2367821"/>
            <a:ext cx="0" cy="348661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E151078-52EF-F4E0-E6DD-CA1134F99E46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1996543" y="2357481"/>
            <a:ext cx="3204" cy="346574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or: Elbow 276">
            <a:extLst>
              <a:ext uri="{FF2B5EF4-FFF2-40B4-BE49-F238E27FC236}">
                <a16:creationId xmlns:a16="http://schemas.microsoft.com/office/drawing/2014/main" id="{2C77AB42-FB23-DF0D-A3AC-68A58DE565C1}"/>
              </a:ext>
            </a:extLst>
          </p:cNvPr>
          <p:cNvCxnSpPr>
            <a:cxnSpLocks/>
          </p:cNvCxnSpPr>
          <p:nvPr/>
        </p:nvCxnSpPr>
        <p:spPr>
          <a:xfrm>
            <a:off x="2843888" y="3043123"/>
            <a:ext cx="3343493" cy="683771"/>
          </a:xfrm>
          <a:prstGeom prst="bentConnector3">
            <a:avLst>
              <a:gd name="adj1" fmla="val 84268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4CF64932-C80A-0AF6-0816-FC0C96BD25AA}"/>
              </a:ext>
            </a:extLst>
          </p:cNvPr>
          <p:cNvGrpSpPr/>
          <p:nvPr/>
        </p:nvGrpSpPr>
        <p:grpSpPr>
          <a:xfrm>
            <a:off x="6096001" y="1111268"/>
            <a:ext cx="2093634" cy="1087046"/>
            <a:chOff x="6096001" y="1106505"/>
            <a:chExt cx="2093634" cy="108704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83149C0-CFEE-3047-CEE8-5371A30D8E3C}"/>
                </a:ext>
              </a:extLst>
            </p:cNvPr>
            <p:cNvSpPr txBox="1"/>
            <p:nvPr/>
          </p:nvSpPr>
          <p:spPr>
            <a:xfrm>
              <a:off x="7564143" y="1793441"/>
              <a:ext cx="625492" cy="40011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i="1" dirty="0">
                  <a:solidFill>
                    <a:schemeClr val="tx1"/>
                  </a:solidFill>
                </a:rPr>
                <a:t>Business</a:t>
              </a:r>
            </a:p>
            <a:p>
              <a:r>
                <a:rPr lang="en-US" sz="1000" i="1" dirty="0">
                  <a:solidFill>
                    <a:schemeClr val="tx1"/>
                  </a:solidFill>
                </a:rPr>
                <a:t>Search</a:t>
              </a:r>
            </a:p>
          </p:txBody>
        </p:sp>
        <p:cxnSp>
          <p:nvCxnSpPr>
            <p:cNvPr id="313" name="Connector: Elbow 312">
              <a:extLst>
                <a:ext uri="{FF2B5EF4-FFF2-40B4-BE49-F238E27FC236}">
                  <a16:creationId xmlns:a16="http://schemas.microsoft.com/office/drawing/2014/main" id="{7DD14D3F-0A9F-08BD-25A4-872F65A84809}"/>
                </a:ext>
              </a:extLst>
            </p:cNvPr>
            <p:cNvCxnSpPr>
              <a:stCxn id="11" idx="2"/>
              <a:endCxn id="35" idx="0"/>
            </p:cNvCxnSpPr>
            <p:nvPr/>
          </p:nvCxnSpPr>
          <p:spPr>
            <a:xfrm rot="16200000" flipH="1">
              <a:off x="6642977" y="559529"/>
              <a:ext cx="686936" cy="1780888"/>
            </a:xfrm>
            <a:prstGeom prst="bentConnector3">
              <a:avLst/>
            </a:prstGeom>
            <a:ln w="3810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93B7FD4E-D5BF-2E95-90FA-FE547C5790BF}"/>
              </a:ext>
            </a:extLst>
          </p:cNvPr>
          <p:cNvGrpSpPr/>
          <p:nvPr/>
        </p:nvGrpSpPr>
        <p:grpSpPr>
          <a:xfrm>
            <a:off x="6096000" y="1114125"/>
            <a:ext cx="3654416" cy="1243356"/>
            <a:chOff x="6096000" y="1106505"/>
            <a:chExt cx="3654416" cy="124335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FB566BC-A1A2-454E-FBE4-CFBD6E509627}"/>
                </a:ext>
              </a:extLst>
            </p:cNvPr>
            <p:cNvSpPr txBox="1"/>
            <p:nvPr/>
          </p:nvSpPr>
          <p:spPr>
            <a:xfrm>
              <a:off x="9120115" y="1795863"/>
              <a:ext cx="630301" cy="55399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i="1" dirty="0">
                  <a:solidFill>
                    <a:schemeClr val="tx1"/>
                  </a:solidFill>
                </a:rPr>
                <a:t>Personal</a:t>
              </a:r>
            </a:p>
            <a:p>
              <a:r>
                <a:rPr lang="en-US" sz="1000" i="1" dirty="0">
                  <a:solidFill>
                    <a:schemeClr val="tx1"/>
                  </a:solidFill>
                </a:rPr>
                <a:t>Property</a:t>
              </a:r>
            </a:p>
            <a:p>
              <a:r>
                <a:rPr lang="en-US" sz="1000" i="1" dirty="0">
                  <a:solidFill>
                    <a:schemeClr val="tx1"/>
                  </a:solidFill>
                </a:rPr>
                <a:t>Registry</a:t>
              </a:r>
            </a:p>
          </p:txBody>
        </p:sp>
        <p:cxnSp>
          <p:nvCxnSpPr>
            <p:cNvPr id="317" name="Connector: Elbow 316">
              <a:extLst>
                <a:ext uri="{FF2B5EF4-FFF2-40B4-BE49-F238E27FC236}">
                  <a16:creationId xmlns:a16="http://schemas.microsoft.com/office/drawing/2014/main" id="{2E89508E-D8CF-9A55-C393-48C5D3EFCC90}"/>
                </a:ext>
              </a:extLst>
            </p:cNvPr>
            <p:cNvCxnSpPr>
              <a:stCxn id="11" idx="2"/>
              <a:endCxn id="36" idx="0"/>
            </p:cNvCxnSpPr>
            <p:nvPr/>
          </p:nvCxnSpPr>
          <p:spPr>
            <a:xfrm rot="16200000" flipH="1">
              <a:off x="7420954" y="-218449"/>
              <a:ext cx="689358" cy="3339265"/>
            </a:xfrm>
            <a:prstGeom prst="bentConnector3">
              <a:avLst/>
            </a:prstGeom>
            <a:ln w="3810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5784947D-46C5-FFF9-EBB8-274EF79035CF}"/>
              </a:ext>
            </a:extLst>
          </p:cNvPr>
          <p:cNvGrpSpPr/>
          <p:nvPr/>
        </p:nvGrpSpPr>
        <p:grpSpPr>
          <a:xfrm>
            <a:off x="6096002" y="1101741"/>
            <a:ext cx="4806753" cy="951949"/>
            <a:chOff x="6096002" y="1106504"/>
            <a:chExt cx="4806753" cy="95194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AB1F037-73C9-ECB5-AD09-CCD1353EE10B}"/>
                </a:ext>
              </a:extLst>
            </p:cNvPr>
            <p:cNvSpPr txBox="1"/>
            <p:nvPr/>
          </p:nvSpPr>
          <p:spPr>
            <a:xfrm>
              <a:off x="10559391" y="1812232"/>
              <a:ext cx="343364" cy="24622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i="1" dirty="0" err="1">
                  <a:solidFill>
                    <a:schemeClr val="tx1"/>
                  </a:solidFill>
                </a:rPr>
                <a:t>Etc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cxnSp>
          <p:nvCxnSpPr>
            <p:cNvPr id="321" name="Connector: Elbow 320">
              <a:extLst>
                <a:ext uri="{FF2B5EF4-FFF2-40B4-BE49-F238E27FC236}">
                  <a16:creationId xmlns:a16="http://schemas.microsoft.com/office/drawing/2014/main" id="{4F677066-B1FB-18B5-6048-B596D8C09127}"/>
                </a:ext>
              </a:extLst>
            </p:cNvPr>
            <p:cNvCxnSpPr>
              <a:stCxn id="11" idx="2"/>
              <a:endCxn id="37" idx="0"/>
            </p:cNvCxnSpPr>
            <p:nvPr/>
          </p:nvCxnSpPr>
          <p:spPr>
            <a:xfrm rot="16200000" flipH="1">
              <a:off x="8060674" y="-858168"/>
              <a:ext cx="705727" cy="4635072"/>
            </a:xfrm>
            <a:prstGeom prst="bentConnector3">
              <a:avLst/>
            </a:prstGeom>
            <a:ln w="3810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6CB8EDC-0E78-49DD-B92F-4DF7897A543F}"/>
              </a:ext>
            </a:extLst>
          </p:cNvPr>
          <p:cNvSpPr txBox="1"/>
          <p:nvPr/>
        </p:nvSpPr>
        <p:spPr>
          <a:xfrm>
            <a:off x="4345444" y="1798464"/>
            <a:ext cx="1664238" cy="10156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err="1">
                <a:solidFill>
                  <a:schemeClr val="tx1"/>
                </a:solidFill>
              </a:rPr>
              <a:t>namerequest</a:t>
            </a:r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b="1" dirty="0" err="1">
                <a:solidFill>
                  <a:schemeClr val="tx1"/>
                </a:solidFill>
              </a:rPr>
              <a:t>namex</a:t>
            </a:r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name-examination</a:t>
            </a:r>
          </a:p>
          <a:p>
            <a:r>
              <a:rPr lang="en-US" sz="1000" i="1" dirty="0">
                <a:solidFill>
                  <a:schemeClr val="tx1"/>
                </a:solidFill>
              </a:rPr>
              <a:t>- Request a Business Name</a:t>
            </a:r>
          </a:p>
          <a:p>
            <a:r>
              <a:rPr lang="en-US" sz="1000" i="1" dirty="0">
                <a:solidFill>
                  <a:schemeClr val="tx1"/>
                </a:solidFill>
              </a:rPr>
              <a:t>- Manage My Name Request</a:t>
            </a:r>
          </a:p>
          <a:p>
            <a:r>
              <a:rPr lang="en-US" sz="1000" i="1" dirty="0">
                <a:solidFill>
                  <a:schemeClr val="tx1"/>
                </a:solidFill>
              </a:rPr>
              <a:t>- Examine/Approve/Reject</a:t>
            </a:r>
          </a:p>
        </p:txBody>
      </p:sp>
      <p:pic>
        <p:nvPicPr>
          <p:cNvPr id="18" name="Graphic 17" descr="Database outline">
            <a:extLst>
              <a:ext uri="{FF2B5EF4-FFF2-40B4-BE49-F238E27FC236}">
                <a16:creationId xmlns:a16="http://schemas.microsoft.com/office/drawing/2014/main" id="{22D8CD69-3351-53A2-D5DA-FB0A05DF00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9942" y="1798464"/>
            <a:ext cx="551911" cy="551911"/>
          </a:xfrm>
          <a:prstGeom prst="rect">
            <a:avLst/>
          </a:prstGeom>
        </p:spPr>
      </p:pic>
      <p:cxnSp>
        <p:nvCxnSpPr>
          <p:cNvPr id="309" name="Connector: Elbow 308">
            <a:extLst>
              <a:ext uri="{FF2B5EF4-FFF2-40B4-BE49-F238E27FC236}">
                <a16:creationId xmlns:a16="http://schemas.microsoft.com/office/drawing/2014/main" id="{37BE23BF-6985-9FE1-4DBA-5EFE8EB5A451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rot="5400000">
            <a:off x="5293184" y="995647"/>
            <a:ext cx="687196" cy="918438"/>
          </a:xfrm>
          <a:prstGeom prst="bentConnector3">
            <a:avLst/>
          </a:prstGeom>
          <a:ln w="381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24496E7-C3AF-BE77-F232-411C2BA622A1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6009682" y="2074420"/>
            <a:ext cx="120260" cy="2318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5771EF81-DF67-D5A9-6282-49F41330D84F}"/>
              </a:ext>
            </a:extLst>
          </p:cNvPr>
          <p:cNvGrpSpPr/>
          <p:nvPr/>
        </p:nvGrpSpPr>
        <p:grpSpPr>
          <a:xfrm>
            <a:off x="1121944" y="1106505"/>
            <a:ext cx="4974057" cy="1250976"/>
            <a:chOff x="1121944" y="1106505"/>
            <a:chExt cx="4974057" cy="1250976"/>
          </a:xfrm>
        </p:grpSpPr>
        <p:cxnSp>
          <p:nvCxnSpPr>
            <p:cNvPr id="303" name="Connector: Elbow 302">
              <a:extLst>
                <a:ext uri="{FF2B5EF4-FFF2-40B4-BE49-F238E27FC236}">
                  <a16:creationId xmlns:a16="http://schemas.microsoft.com/office/drawing/2014/main" id="{E6AC0BE2-0D2E-297B-3211-CD36CA5E3CE6}"/>
                </a:ext>
              </a:extLst>
            </p:cNvPr>
            <p:cNvCxnSpPr>
              <a:cxnSpLocks/>
              <a:stCxn id="11" idx="2"/>
              <a:endCxn id="4" idx="0"/>
            </p:cNvCxnSpPr>
            <p:nvPr/>
          </p:nvCxnSpPr>
          <p:spPr>
            <a:xfrm rot="5400000">
              <a:off x="3697783" y="-594735"/>
              <a:ext cx="696978" cy="4099458"/>
            </a:xfrm>
            <a:prstGeom prst="bentConnector3">
              <a:avLst/>
            </a:prstGeom>
            <a:ln w="3810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12D4233-AD5E-40F7-9BB0-7A49D1E0ABC7}"/>
                </a:ext>
              </a:extLst>
            </p:cNvPr>
            <p:cNvSpPr txBox="1"/>
            <p:nvPr/>
          </p:nvSpPr>
          <p:spPr>
            <a:xfrm>
              <a:off x="1121944" y="1803483"/>
              <a:ext cx="1749197" cy="55399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b="1" dirty="0" err="1">
                  <a:solidFill>
                    <a:schemeClr val="tx1"/>
                  </a:solidFill>
                </a:rPr>
                <a:t>sbc</a:t>
              </a:r>
              <a:r>
                <a:rPr lang="en-US" sz="1000" b="1" dirty="0">
                  <a:solidFill>
                    <a:schemeClr val="tx1"/>
                  </a:solidFill>
                </a:rPr>
                <a:t>-auth (API + UI)</a:t>
              </a:r>
            </a:p>
            <a:p>
              <a:r>
                <a:rPr lang="en-US" sz="1000" i="1" dirty="0">
                  <a:solidFill>
                    <a:schemeClr val="tx1"/>
                  </a:solidFill>
                </a:rPr>
                <a:t>- Business Registry home page</a:t>
              </a:r>
            </a:p>
            <a:p>
              <a:r>
                <a:rPr lang="en-US" sz="1000" i="1" dirty="0">
                  <a:solidFill>
                    <a:schemeClr val="tx1"/>
                  </a:solidFill>
                </a:rPr>
                <a:t>- Staff dashboard</a:t>
              </a:r>
            </a:p>
          </p:txBody>
        </p:sp>
        <p:pic>
          <p:nvPicPr>
            <p:cNvPr id="85" name="Graphic 84" descr="Database outline">
              <a:extLst>
                <a:ext uri="{FF2B5EF4-FFF2-40B4-BE49-F238E27FC236}">
                  <a16:creationId xmlns:a16="http://schemas.microsoft.com/office/drawing/2014/main" id="{95411D44-0090-000F-5D3C-AA5E767E5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02608" y="1801321"/>
              <a:ext cx="551911" cy="551911"/>
            </a:xfrm>
            <a:prstGeom prst="rect">
              <a:avLst/>
            </a:prstGeom>
          </p:spPr>
        </p:pic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8367D134-1A6E-CA0C-3A8F-B5C16A1B9DF2}"/>
                </a:ext>
              </a:extLst>
            </p:cNvPr>
            <p:cNvCxnSpPr>
              <a:cxnSpLocks/>
              <a:stCxn id="4" idx="3"/>
              <a:endCxn id="85" idx="1"/>
            </p:cNvCxnSpPr>
            <p:nvPr/>
          </p:nvCxnSpPr>
          <p:spPr>
            <a:xfrm flipV="1">
              <a:off x="2871141" y="2077277"/>
              <a:ext cx="131467" cy="32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34A974C3-5880-0ECF-66DC-428E85DC8A61}"/>
              </a:ext>
            </a:extLst>
          </p:cNvPr>
          <p:cNvGrpSpPr/>
          <p:nvPr/>
        </p:nvGrpSpPr>
        <p:grpSpPr>
          <a:xfrm>
            <a:off x="2722100" y="3710977"/>
            <a:ext cx="3465281" cy="1570768"/>
            <a:chOff x="2722100" y="3710977"/>
            <a:chExt cx="3465281" cy="157076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D559352-F128-4CBE-BF63-E1B8D56C2DBB}"/>
                </a:ext>
              </a:extLst>
            </p:cNvPr>
            <p:cNvSpPr txBox="1"/>
            <p:nvPr/>
          </p:nvSpPr>
          <p:spPr>
            <a:xfrm>
              <a:off x="3634727" y="4727747"/>
              <a:ext cx="1500732" cy="55399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</a:rPr>
                <a:t>business-edit-</a:t>
              </a:r>
              <a:r>
                <a:rPr lang="en-US" sz="1000" b="1" dirty="0" err="1">
                  <a:solidFill>
                    <a:schemeClr val="tx1"/>
                  </a:solidFill>
                </a:rPr>
                <a:t>ui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r>
                <a:rPr lang="en-US" sz="1000" i="1" dirty="0">
                  <a:solidFill>
                    <a:schemeClr val="tx1"/>
                  </a:solidFill>
                </a:rPr>
                <a:t>- Alterations, Corrections,</a:t>
              </a:r>
            </a:p>
            <a:p>
              <a:r>
                <a:rPr lang="en-US" sz="1000" i="1" dirty="0" err="1">
                  <a:solidFill>
                    <a:schemeClr val="tx1"/>
                  </a:solidFill>
                </a:rPr>
                <a:t>etc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cxnSp>
          <p:nvCxnSpPr>
            <p:cNvPr id="180" name="Connector: Elbow 179">
              <a:extLst>
                <a:ext uri="{FF2B5EF4-FFF2-40B4-BE49-F238E27FC236}">
                  <a16:creationId xmlns:a16="http://schemas.microsoft.com/office/drawing/2014/main" id="{C2382CE6-26A0-92B0-A538-DB251A7A4034}"/>
                </a:ext>
              </a:extLst>
            </p:cNvPr>
            <p:cNvCxnSpPr>
              <a:cxnSpLocks/>
              <a:stCxn id="12" idx="3"/>
              <a:endCxn id="7" idx="1"/>
            </p:cNvCxnSpPr>
            <p:nvPr/>
          </p:nvCxnSpPr>
          <p:spPr>
            <a:xfrm>
              <a:off x="2722100" y="3710977"/>
              <a:ext cx="912627" cy="129376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Connector: Elbow 400">
              <a:extLst>
                <a:ext uri="{FF2B5EF4-FFF2-40B4-BE49-F238E27FC236}">
                  <a16:creationId xmlns:a16="http://schemas.microsoft.com/office/drawing/2014/main" id="{D2B4F20D-70E6-6300-495C-F176E1BC15BC}"/>
                </a:ext>
              </a:extLst>
            </p:cNvPr>
            <p:cNvCxnSpPr>
              <a:cxnSpLocks/>
              <a:stCxn id="7" idx="3"/>
              <a:endCxn id="33" idx="1"/>
            </p:cNvCxnSpPr>
            <p:nvPr/>
          </p:nvCxnSpPr>
          <p:spPr>
            <a:xfrm flipV="1">
              <a:off x="5135459" y="3730069"/>
              <a:ext cx="1051922" cy="1274677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" name="TextBox 476">
            <a:extLst>
              <a:ext uri="{FF2B5EF4-FFF2-40B4-BE49-F238E27FC236}">
                <a16:creationId xmlns:a16="http://schemas.microsoft.com/office/drawing/2014/main" id="{6D87C21F-633D-8E86-C9F8-BA3C287E255B}"/>
              </a:ext>
            </a:extLst>
          </p:cNvPr>
          <p:cNvSpPr txBox="1"/>
          <p:nvPr/>
        </p:nvSpPr>
        <p:spPr>
          <a:xfrm>
            <a:off x="4525701" y="6311876"/>
            <a:ext cx="314060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(Some user flows and API-API calls are left out for clarity.)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69D35B2-4A03-3D37-291D-ACC7C4FCC84E}"/>
              </a:ext>
            </a:extLst>
          </p:cNvPr>
          <p:cNvGrpSpPr/>
          <p:nvPr/>
        </p:nvGrpSpPr>
        <p:grpSpPr>
          <a:xfrm>
            <a:off x="8512939" y="3448309"/>
            <a:ext cx="1626722" cy="553998"/>
            <a:chOff x="8512939" y="3448309"/>
            <a:chExt cx="1626722" cy="553998"/>
          </a:xfrm>
        </p:grpSpPr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1ADAEA0A-1C96-2A66-6519-EBD6692F3B3D}"/>
                </a:ext>
              </a:extLst>
            </p:cNvPr>
            <p:cNvSpPr txBox="1"/>
            <p:nvPr/>
          </p:nvSpPr>
          <p:spPr>
            <a:xfrm>
              <a:off x="8512939" y="3448309"/>
              <a:ext cx="947695" cy="55399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</a:rPr>
                <a:t>COLIN</a:t>
              </a:r>
            </a:p>
            <a:p>
              <a:r>
                <a:rPr lang="en-US" sz="1000" i="1" dirty="0">
                  <a:solidFill>
                    <a:schemeClr val="tx1"/>
                  </a:solidFill>
                </a:rPr>
                <a:t>- Legacy corps,</a:t>
              </a:r>
            </a:p>
            <a:p>
              <a:r>
                <a:rPr lang="en-US" sz="1000" i="1" dirty="0">
                  <a:solidFill>
                    <a:schemeClr val="tx1"/>
                  </a:solidFill>
                </a:rPr>
                <a:t>ex-pros, </a:t>
              </a:r>
              <a:r>
                <a:rPr lang="en-US" sz="1000" i="1" dirty="0" err="1">
                  <a:solidFill>
                    <a:schemeClr val="tx1"/>
                  </a:solidFill>
                </a:rPr>
                <a:t>etc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pic>
          <p:nvPicPr>
            <p:cNvPr id="490" name="Graphic 489" descr="Database outline">
              <a:extLst>
                <a:ext uri="{FF2B5EF4-FFF2-40B4-BE49-F238E27FC236}">
                  <a16:creationId xmlns:a16="http://schemas.microsoft.com/office/drawing/2014/main" id="{37D39A6C-14F8-D619-B315-40B019332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87750" y="3448309"/>
              <a:ext cx="551911" cy="551911"/>
            </a:xfrm>
            <a:prstGeom prst="rect">
              <a:avLst/>
            </a:prstGeom>
          </p:spPr>
        </p:pic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3068F1A6-CA61-5FD9-EE43-C653BC47C711}"/>
                </a:ext>
              </a:extLst>
            </p:cNvPr>
            <p:cNvCxnSpPr>
              <a:cxnSpLocks/>
              <a:stCxn id="489" idx="3"/>
              <a:endCxn id="490" idx="1"/>
            </p:cNvCxnSpPr>
            <p:nvPr/>
          </p:nvCxnSpPr>
          <p:spPr>
            <a:xfrm flipV="1">
              <a:off x="9460634" y="3724265"/>
              <a:ext cx="127116" cy="104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3" name="Connector: Elbow 492">
            <a:extLst>
              <a:ext uri="{FF2B5EF4-FFF2-40B4-BE49-F238E27FC236}">
                <a16:creationId xmlns:a16="http://schemas.microsoft.com/office/drawing/2014/main" id="{DD645313-FC58-2299-CA55-169A2AB861FD}"/>
              </a:ext>
            </a:extLst>
          </p:cNvPr>
          <p:cNvCxnSpPr>
            <a:stCxn id="33" idx="0"/>
            <a:endCxn id="489" idx="0"/>
          </p:cNvCxnSpPr>
          <p:nvPr/>
        </p:nvCxnSpPr>
        <p:spPr>
          <a:xfrm rot="5400000" flipH="1" flipV="1">
            <a:off x="7853688" y="2319971"/>
            <a:ext cx="4761" cy="2261438"/>
          </a:xfrm>
          <a:prstGeom prst="bentConnector3">
            <a:avLst>
              <a:gd name="adj1" fmla="val 490151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Connector: Elbow 537">
            <a:extLst>
              <a:ext uri="{FF2B5EF4-FFF2-40B4-BE49-F238E27FC236}">
                <a16:creationId xmlns:a16="http://schemas.microsoft.com/office/drawing/2014/main" id="{6CEB8DB5-B245-A32A-145B-01A8C251D254}"/>
              </a:ext>
            </a:extLst>
          </p:cNvPr>
          <p:cNvCxnSpPr>
            <a:stCxn id="9" idx="3"/>
            <a:endCxn id="8" idx="1"/>
          </p:cNvCxnSpPr>
          <p:nvPr/>
        </p:nvCxnSpPr>
        <p:spPr>
          <a:xfrm flipV="1">
            <a:off x="2843888" y="2306296"/>
            <a:ext cx="1501556" cy="597814"/>
          </a:xfrm>
          <a:prstGeom prst="bentConnector3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Connector: Elbow 547">
            <a:extLst>
              <a:ext uri="{FF2B5EF4-FFF2-40B4-BE49-F238E27FC236}">
                <a16:creationId xmlns:a16="http://schemas.microsoft.com/office/drawing/2014/main" id="{73E2654B-6799-51C6-8058-265066425E17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5400000">
            <a:off x="3279616" y="1536030"/>
            <a:ext cx="619851" cy="3176045"/>
          </a:xfrm>
          <a:prstGeom prst="bentConnector3">
            <a:avLst>
              <a:gd name="adj1" fmla="val 61801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A665410-9244-4F15-657B-3A9E26682345}"/>
              </a:ext>
            </a:extLst>
          </p:cNvPr>
          <p:cNvSpPr txBox="1"/>
          <p:nvPr/>
        </p:nvSpPr>
        <p:spPr>
          <a:xfrm>
            <a:off x="1155605" y="2704055"/>
            <a:ext cx="1688283" cy="4001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business-registry-dashboard</a:t>
            </a:r>
          </a:p>
          <a:p>
            <a:r>
              <a:rPr lang="en-US" sz="1000" i="1" dirty="0">
                <a:solidFill>
                  <a:schemeClr val="tx1"/>
                </a:solidFill>
              </a:rPr>
              <a:t>- My Business Registry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649892-A712-AAA6-6775-070B9F5CF4DF}"/>
              </a:ext>
            </a:extLst>
          </p:cNvPr>
          <p:cNvGrpSpPr/>
          <p:nvPr/>
        </p:nvGrpSpPr>
        <p:grpSpPr>
          <a:xfrm>
            <a:off x="7449014" y="4491314"/>
            <a:ext cx="1371517" cy="551911"/>
            <a:chOff x="7449014" y="4491314"/>
            <a:chExt cx="1371517" cy="551911"/>
          </a:xfrm>
        </p:grpSpPr>
        <p:sp>
          <p:nvSpPr>
            <p:cNvPr id="571" name="TextBox 570">
              <a:extLst>
                <a:ext uri="{FF2B5EF4-FFF2-40B4-BE49-F238E27FC236}">
                  <a16:creationId xmlns:a16="http://schemas.microsoft.com/office/drawing/2014/main" id="{436F0A17-9445-802D-E81F-3A96B0247817}"/>
                </a:ext>
              </a:extLst>
            </p:cNvPr>
            <p:cNvSpPr txBox="1"/>
            <p:nvPr/>
          </p:nvSpPr>
          <p:spPr>
            <a:xfrm>
              <a:off x="7449014" y="4641532"/>
              <a:ext cx="707245" cy="24622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</a:rPr>
                <a:t>Minio API</a:t>
              </a:r>
            </a:p>
          </p:txBody>
        </p:sp>
        <p:pic>
          <p:nvPicPr>
            <p:cNvPr id="572" name="Graphic 571" descr="Database outline">
              <a:extLst>
                <a:ext uri="{FF2B5EF4-FFF2-40B4-BE49-F238E27FC236}">
                  <a16:creationId xmlns:a16="http://schemas.microsoft.com/office/drawing/2014/main" id="{D19A5592-B537-AE64-5EA8-3209F4E1D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68620" y="4491314"/>
              <a:ext cx="551911" cy="551911"/>
            </a:xfrm>
            <a:prstGeom prst="rect">
              <a:avLst/>
            </a:prstGeom>
          </p:spPr>
        </p:pic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3DF9A1DC-A0C3-C8BE-3BAB-08C9DCA5D466}"/>
                </a:ext>
              </a:extLst>
            </p:cNvPr>
            <p:cNvCxnSpPr>
              <a:cxnSpLocks/>
              <a:stCxn id="571" idx="3"/>
              <a:endCxn id="572" idx="1"/>
            </p:cNvCxnSpPr>
            <p:nvPr/>
          </p:nvCxnSpPr>
          <p:spPr>
            <a:xfrm>
              <a:off x="8156259" y="4764643"/>
              <a:ext cx="112361" cy="26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7" name="Connector: Elbow 576">
            <a:extLst>
              <a:ext uri="{FF2B5EF4-FFF2-40B4-BE49-F238E27FC236}">
                <a16:creationId xmlns:a16="http://schemas.microsoft.com/office/drawing/2014/main" id="{4A471B08-A2DE-E6E4-545F-DEC4A5F27CA8}"/>
              </a:ext>
            </a:extLst>
          </p:cNvPr>
          <p:cNvCxnSpPr>
            <a:cxnSpLocks/>
            <a:stCxn id="33" idx="2"/>
            <a:endCxn id="571" idx="1"/>
          </p:cNvCxnSpPr>
          <p:nvPr/>
        </p:nvCxnSpPr>
        <p:spPr>
          <a:xfrm rot="16200000" flipH="1">
            <a:off x="6708394" y="4024022"/>
            <a:ext cx="757575" cy="72366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Connector: Elbow 586">
            <a:extLst>
              <a:ext uri="{FF2B5EF4-FFF2-40B4-BE49-F238E27FC236}">
                <a16:creationId xmlns:a16="http://schemas.microsoft.com/office/drawing/2014/main" id="{1BC69F7D-FC40-7335-EB24-B751F26A66DF}"/>
              </a:ext>
            </a:extLst>
          </p:cNvPr>
          <p:cNvCxnSpPr>
            <a:cxnSpLocks/>
            <a:endCxn id="571" idx="1"/>
          </p:cNvCxnSpPr>
          <p:nvPr/>
        </p:nvCxnSpPr>
        <p:spPr>
          <a:xfrm>
            <a:off x="5217229" y="4491314"/>
            <a:ext cx="2231785" cy="273329"/>
          </a:xfrm>
          <a:prstGeom prst="bentConnector3">
            <a:avLst>
              <a:gd name="adj1" fmla="val 34267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Connector: Elbow 590">
            <a:extLst>
              <a:ext uri="{FF2B5EF4-FFF2-40B4-BE49-F238E27FC236}">
                <a16:creationId xmlns:a16="http://schemas.microsoft.com/office/drawing/2014/main" id="{3DD98087-2237-3619-D6CF-03EBAEE72819}"/>
              </a:ext>
            </a:extLst>
          </p:cNvPr>
          <p:cNvCxnSpPr>
            <a:cxnSpLocks/>
            <a:endCxn id="571" idx="1"/>
          </p:cNvCxnSpPr>
          <p:nvPr/>
        </p:nvCxnSpPr>
        <p:spPr>
          <a:xfrm flipV="1">
            <a:off x="5135459" y="4764643"/>
            <a:ext cx="2313555" cy="362834"/>
          </a:xfrm>
          <a:prstGeom prst="bentConnector3">
            <a:avLst>
              <a:gd name="adj1" fmla="val 36507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C6093A1-0E3B-AA4C-430B-95219F629E8D}"/>
              </a:ext>
            </a:extLst>
          </p:cNvPr>
          <p:cNvCxnSpPr>
            <a:cxnSpLocks/>
            <a:stCxn id="4" idx="1"/>
            <a:endCxn id="571" idx="2"/>
          </p:cNvCxnSpPr>
          <p:nvPr/>
        </p:nvCxnSpPr>
        <p:spPr>
          <a:xfrm rot="10800000" flipH="1" flipV="1">
            <a:off x="1121943" y="2080481"/>
            <a:ext cx="6680693" cy="2807271"/>
          </a:xfrm>
          <a:prstGeom prst="bentConnector4">
            <a:avLst>
              <a:gd name="adj1" fmla="val -3422"/>
              <a:gd name="adj2" fmla="val 138585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7CD566F-E86C-5E0B-49DD-D49D0F3481C2}"/>
              </a:ext>
            </a:extLst>
          </p:cNvPr>
          <p:cNvGrpSpPr/>
          <p:nvPr/>
        </p:nvGrpSpPr>
        <p:grpSpPr>
          <a:xfrm>
            <a:off x="10418617" y="5882840"/>
            <a:ext cx="1144609" cy="553998"/>
            <a:chOff x="9586464" y="5634457"/>
            <a:chExt cx="1144609" cy="553998"/>
          </a:xfrm>
        </p:grpSpPr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CC244C62-5C5F-F3D8-DD7B-A2B762C12C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88152" y="5762570"/>
              <a:ext cx="462927" cy="10372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ysDot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5EA029F-47AD-EAE0-CFD2-A763042AC561}"/>
                </a:ext>
              </a:extLst>
            </p:cNvPr>
            <p:cNvCxnSpPr>
              <a:cxnSpLocks/>
            </p:cNvCxnSpPr>
            <p:nvPr/>
          </p:nvCxnSpPr>
          <p:spPr>
            <a:xfrm>
              <a:off x="9586464" y="5915244"/>
              <a:ext cx="462927" cy="0"/>
            </a:xfrm>
            <a:prstGeom prst="line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EED03D-77D3-4BAC-6DD3-03AAA425885E}"/>
                </a:ext>
              </a:extLst>
            </p:cNvPr>
            <p:cNvSpPr txBox="1"/>
            <p:nvPr/>
          </p:nvSpPr>
          <p:spPr>
            <a:xfrm>
              <a:off x="10051079" y="5634457"/>
              <a:ext cx="679994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User flow</a:t>
              </a:r>
            </a:p>
            <a:p>
              <a:r>
                <a:rPr lang="en-US" sz="1000" dirty="0"/>
                <a:t>API call</a:t>
              </a:r>
            </a:p>
            <a:p>
              <a:r>
                <a:rPr lang="en-US" sz="1000" dirty="0"/>
                <a:t>API call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430BA1B-2D4C-B763-1F31-2744031CEC60}"/>
                </a:ext>
              </a:extLst>
            </p:cNvPr>
            <p:cNvCxnSpPr>
              <a:cxnSpLocks/>
            </p:cNvCxnSpPr>
            <p:nvPr/>
          </p:nvCxnSpPr>
          <p:spPr>
            <a:xfrm>
              <a:off x="9586464" y="6066665"/>
              <a:ext cx="462927" cy="0"/>
            </a:xfrm>
            <a:prstGeom prst="line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249227B-0513-C0E8-BB2B-ED7830051A76}"/>
              </a:ext>
            </a:extLst>
          </p:cNvPr>
          <p:cNvCxnSpPr>
            <a:cxnSpLocks/>
            <a:endCxn id="571" idx="1"/>
          </p:cNvCxnSpPr>
          <p:nvPr/>
        </p:nvCxnSpPr>
        <p:spPr>
          <a:xfrm>
            <a:off x="4992888" y="3862426"/>
            <a:ext cx="2456126" cy="902217"/>
          </a:xfrm>
          <a:prstGeom prst="bentConnector3">
            <a:avLst>
              <a:gd name="adj1" fmla="val 40171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632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566</TotalTime>
  <Words>141</Words>
  <Application>Microsoft Office PowerPoint</Application>
  <PresentationFormat>Widescreen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Severin Beauvais</dc:creator>
  <cp:lastModifiedBy>Severin Beauvais</cp:lastModifiedBy>
  <cp:revision>41</cp:revision>
  <dcterms:created xsi:type="dcterms:W3CDTF">2021-02-08T23:34:51Z</dcterms:created>
  <dcterms:modified xsi:type="dcterms:W3CDTF">2025-10-22T20:53:36Z</dcterms:modified>
</cp:coreProperties>
</file>