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ad, Brad" initials="HB" lastIdx="5" clrIdx="0">
    <p:extLst>
      <p:ext uri="{19B8F6BF-5375-455C-9EA6-DF929625EA0E}">
        <p15:presenceInfo xmlns:p15="http://schemas.microsoft.com/office/powerpoint/2012/main" userId="S::brad.head@quartech.com::53fc9a95-15f3-43ad-9e31-ab001aee87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7FD"/>
    <a:srgbClr val="E4C1FE"/>
    <a:srgbClr val="D8A8FF"/>
    <a:srgbClr val="FF8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0"/>
    <p:restoredTop sz="88235" autoAdjust="0"/>
  </p:normalViewPr>
  <p:slideViewPr>
    <p:cSldViewPr snapToGrid="0" snapToObjects="1">
      <p:cViewPr>
        <p:scale>
          <a:sx n="100" d="100"/>
          <a:sy n="100" d="100"/>
        </p:scale>
        <p:origin x="2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16:36:53.874" idx="1">
    <p:pos x="10" y="10"/>
    <p:text>Original diagram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2B994-ECD7-1947-AC00-BF42F83DCEC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CBCD1-3AF2-804C-96E9-3A2A1712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CBCD1-3AF2-804C-96E9-3A2A171265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CBCD1-3AF2-804C-96E9-3A2A171265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5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CBCD1-3AF2-804C-96E9-3A2A171265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8735-BDAB-A14B-813D-76802FA3C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04497-8EB2-864F-B60D-780F0B2D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DDB6-3291-AC42-BEC4-46CF00F8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7B62-D89B-494E-924D-EC1D735B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8122-A8E2-A145-AA85-BF2F84BD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DEA-DA62-9749-8651-7309B65D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BA4FB-C6B8-9B44-84D1-617109C0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1C2D-C433-3144-BF10-4CE9046B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20B0-1CB0-5F40-8C90-4C91754C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98FF-7121-834D-BA82-DF42C1BC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7D375-C9CA-B845-BC10-6077F0A38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3D6D-55A7-3B44-B149-1756E92A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0535-D387-2342-B41E-F8B68C33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CD0A-5F63-104D-A4DE-5E451756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F8AC-3B6E-9846-B730-5AEC1B9C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FF4C-5394-9E4B-87F2-1D51719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8478-782F-E148-A511-49FC32AE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4EC-D681-F346-8E72-7457DF65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CC9EB-0432-0A46-B8FF-D9D1422E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8CA9-AAEB-DB4C-8AA3-B5F4F05E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F8E8-CAFE-004B-B6A4-7BEA7919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23B8-F8BE-CC46-BD95-65C04EA8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C139-5A77-4C47-AEA1-02325569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ABD2-64BF-FE42-B69F-E13DF2FA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106A-521D-1C43-9296-42F8CD53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92EA-1CE9-2742-89CA-161B7B2A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C8ED-3CC0-4B47-AF08-F28202438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2F09-6C65-834A-A875-BCD4236C1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CD22B-D06B-A744-9E83-86965420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1B276-1D8A-BC40-91B1-120D1E08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74831-7B18-6E4B-B85D-852DC3EC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AC4-7D94-3343-BC6C-EE8D2295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034E8-B4A8-D445-A13C-13CB8A755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5463B-A284-E547-8925-1DE19CA6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7E7CB-E570-5A42-8310-212D907FB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D5A0-676F-AE4A-8D8C-5984EEE30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91907-F609-7A45-B40B-CFE988D1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EAD62-688F-5447-8588-FBAC6B0A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2D5AB-E43C-5541-98F2-24FA647D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AC47-421E-2F45-BB57-9E991E07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9E3B4-769E-F747-A59B-23D108D8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2865-6A95-824C-A82A-CAD50E6D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8B427-B99C-EE42-A756-6F4A5CF8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F83DC-7167-8C48-89FA-667C99DE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892A-E1E7-914F-8B8C-FAAA2AE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B189C-34DC-0045-A004-B36E50E2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2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CC04-91AF-864C-9EA0-40741C9F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4BF4-19E4-A94C-A22F-0469A1D7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29FD-C510-0E49-ACAC-AF140420B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AC8A-14C5-2F4B-8016-28B56A50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6767D-DC48-2141-996A-6C603831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AA0A-375B-B944-8C80-0FBBEBB8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16E8-1304-3747-B4B1-7E2CF531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1860D-2E82-974B-AAA6-F39147FD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AAED5-584C-5F41-9776-9584A7341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FA98-9AA8-EF4D-B6FB-36E437FF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392BE-5DE4-BD4B-BBB0-FD0E7883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A0222-D43D-354B-AA67-0FA9148D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3BB01-0B5D-0341-B7C3-B21A9391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D5AF-6E05-7E47-97EF-C5FDA270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3F69-E602-CA47-8920-39ED8ADCE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15F8-CBB8-EF4E-81A8-A2F93D2F06F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7FCB1-3247-F24B-B223-680D411CA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3AAF-3711-9C48-AA1C-BCE8CF085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5FAE-28D9-724B-BEE5-316525B22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4970-C985-6E4C-BF33-C5E8D7DA6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60F11-40BE-A34C-AC89-38879D49C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125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58F3F-2E20-562C-BD2B-ADB2FC067DB1}"/>
              </a:ext>
            </a:extLst>
          </p:cNvPr>
          <p:cNvSpPr txBox="1"/>
          <p:nvPr/>
        </p:nvSpPr>
        <p:spPr>
          <a:xfrm>
            <a:off x="3293706" y="1933756"/>
            <a:ext cx="182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FHIR encode/decode</a:t>
            </a:r>
          </a:p>
          <a:p>
            <a:pPr algn="ctr"/>
            <a:r>
              <a:rPr lang="en-US" sz="1200" dirty="0"/>
              <a:t>until </a:t>
            </a:r>
            <a:r>
              <a:rPr lang="en-CA" sz="1200" dirty="0"/>
              <a:t>replacement is ready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BC31554-88B5-0641-B6B0-D5127858D2E1}"/>
              </a:ext>
            </a:extLst>
          </p:cNvPr>
          <p:cNvSpPr/>
          <p:nvPr/>
        </p:nvSpPr>
        <p:spPr>
          <a:xfrm>
            <a:off x="490840" y="4066901"/>
            <a:ext cx="11567483" cy="1041498"/>
          </a:xfrm>
          <a:prstGeom prst="roundRect">
            <a:avLst>
              <a:gd name="adj" fmla="val 614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B897BB7-605E-A040-B685-DC66E0DBED9F}"/>
              </a:ext>
            </a:extLst>
          </p:cNvPr>
          <p:cNvSpPr/>
          <p:nvPr/>
        </p:nvSpPr>
        <p:spPr>
          <a:xfrm>
            <a:off x="2986539" y="4159572"/>
            <a:ext cx="8971046" cy="826980"/>
          </a:xfrm>
          <a:prstGeom prst="roundRect">
            <a:avLst>
              <a:gd name="adj" fmla="val 260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Health Gateway Protected Resource APIs (Protected via OAuth2 and fronted with Kong)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3C9704-C88E-D047-8741-292919B41D69}"/>
              </a:ext>
            </a:extLst>
          </p:cNvPr>
          <p:cNvSpPr/>
          <p:nvPr/>
        </p:nvSpPr>
        <p:spPr>
          <a:xfrm>
            <a:off x="1336804" y="5441718"/>
            <a:ext cx="10693947" cy="1202522"/>
          </a:xfrm>
          <a:prstGeom prst="roundRect">
            <a:avLst>
              <a:gd name="adj" fmla="val 371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004431E-2E78-9E0E-1169-4C4B46129EBA}"/>
              </a:ext>
            </a:extLst>
          </p:cNvPr>
          <p:cNvGrpSpPr/>
          <p:nvPr/>
        </p:nvGrpSpPr>
        <p:grpSpPr>
          <a:xfrm rot="10800000">
            <a:off x="8531165" y="5192398"/>
            <a:ext cx="221846" cy="500062"/>
            <a:chOff x="9739311" y="4986338"/>
            <a:chExt cx="190502" cy="500062"/>
          </a:xfrm>
        </p:grpSpPr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C4495AC-1F3A-1D48-0297-3845DF3FCB6E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663145C-9D8E-9299-996B-E6139EAE57B7}"/>
                </a:ext>
              </a:extLst>
            </p:cNvPr>
            <p:cNvCxnSpPr>
              <a:cxnSpLocks/>
              <a:endCxn id="331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8C04C12-5C52-8D00-A90B-5A77D12BBB77}"/>
              </a:ext>
            </a:extLst>
          </p:cNvPr>
          <p:cNvGrpSpPr/>
          <p:nvPr/>
        </p:nvGrpSpPr>
        <p:grpSpPr>
          <a:xfrm rot="10800000">
            <a:off x="7865931" y="5188535"/>
            <a:ext cx="221846" cy="500062"/>
            <a:chOff x="9739311" y="4986338"/>
            <a:chExt cx="190502" cy="500062"/>
          </a:xfrm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66F853B-82CC-F644-6C0A-DE2AC1E6511F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21A1F51-873B-F581-BC55-07F16039C9DA}"/>
                </a:ext>
              </a:extLst>
            </p:cNvPr>
            <p:cNvCxnSpPr>
              <a:cxnSpLocks/>
              <a:endCxn id="322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99F7259-F241-B1FF-1C23-F3BB6DB7692E}"/>
              </a:ext>
            </a:extLst>
          </p:cNvPr>
          <p:cNvGrpSpPr/>
          <p:nvPr/>
        </p:nvGrpSpPr>
        <p:grpSpPr>
          <a:xfrm rot="10800000">
            <a:off x="7227532" y="5185291"/>
            <a:ext cx="190502" cy="500062"/>
            <a:chOff x="9739311" y="4986338"/>
            <a:chExt cx="190502" cy="50006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ECF3DAE-E46D-D7BD-7A2F-088A771C077A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47A0720-B950-2530-A91B-B47528F178EF}"/>
                </a:ext>
              </a:extLst>
            </p:cNvPr>
            <p:cNvCxnSpPr>
              <a:cxnSpLocks/>
              <a:endCxn id="123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57F6BFA6-4EAB-9918-37D8-5C994D6B8696}"/>
              </a:ext>
            </a:extLst>
          </p:cNvPr>
          <p:cNvSpPr/>
          <p:nvPr/>
        </p:nvSpPr>
        <p:spPr>
          <a:xfrm>
            <a:off x="149876" y="158271"/>
            <a:ext cx="9947074" cy="1593860"/>
          </a:xfrm>
          <a:prstGeom prst="roundRect">
            <a:avLst>
              <a:gd name="adj" fmla="val 826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 Gateway Client Applications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CCCE5-957C-6B46-9E89-5AE002F8BDB1}"/>
              </a:ext>
            </a:extLst>
          </p:cNvPr>
          <p:cNvSpPr/>
          <p:nvPr/>
        </p:nvSpPr>
        <p:spPr>
          <a:xfrm>
            <a:off x="3934426" y="458034"/>
            <a:ext cx="2463618" cy="1167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Health Gateway Admin Tools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94361-771B-0241-82E8-13258F798599}"/>
              </a:ext>
            </a:extLst>
          </p:cNvPr>
          <p:cNvSpPr/>
          <p:nvPr/>
        </p:nvSpPr>
        <p:spPr>
          <a:xfrm>
            <a:off x="9990610" y="2511896"/>
            <a:ext cx="1946074" cy="443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RedHat SSO (</a:t>
            </a:r>
            <a:r>
              <a:rPr lang="en-US" sz="1200" dirty="0" err="1"/>
              <a:t>Keycloak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/>
              <a:t>oidc.gov.bc.ca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6EA51-7FC7-7D45-BF70-7F5EFA24A836}"/>
              </a:ext>
            </a:extLst>
          </p:cNvPr>
          <p:cNvSpPr/>
          <p:nvPr/>
        </p:nvSpPr>
        <p:spPr>
          <a:xfrm>
            <a:off x="9992102" y="3270792"/>
            <a:ext cx="1946074" cy="522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BCSC IAS</a:t>
            </a:r>
          </a:p>
          <a:p>
            <a:pPr algn="ctr"/>
            <a:r>
              <a:rPr lang="en-US" sz="1200" dirty="0"/>
              <a:t>https://</a:t>
            </a:r>
            <a:r>
              <a:rPr lang="en-US" sz="1200" dirty="0" err="1"/>
              <a:t>id.gov.bc.ca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E761B-1433-A240-BC85-16C309AD33A4}"/>
              </a:ext>
            </a:extLst>
          </p:cNvPr>
          <p:cNvSpPr/>
          <p:nvPr/>
        </p:nvSpPr>
        <p:spPr>
          <a:xfrm>
            <a:off x="3023153" y="6057111"/>
            <a:ext cx="912341" cy="4325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Imms</a:t>
            </a:r>
            <a:br>
              <a:rPr lang="en-US" sz="1200" dirty="0"/>
            </a:br>
            <a:r>
              <a:rPr lang="en-US" sz="1200" dirty="0"/>
              <a:t>(Panorama)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789BF-9BD4-A44C-AFEA-A66095AB377F}"/>
              </a:ext>
            </a:extLst>
          </p:cNvPr>
          <p:cNvSpPr/>
          <p:nvPr/>
        </p:nvSpPr>
        <p:spPr>
          <a:xfrm>
            <a:off x="1531353" y="6059736"/>
            <a:ext cx="645467" cy="4325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COVID</a:t>
            </a:r>
          </a:p>
          <a:p>
            <a:pPr algn="ctr"/>
            <a:r>
              <a:rPr lang="en-US" sz="1200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64B6E-76B9-7A43-9013-12E272BE4613}"/>
              </a:ext>
            </a:extLst>
          </p:cNvPr>
          <p:cNvSpPr/>
          <p:nvPr/>
        </p:nvSpPr>
        <p:spPr>
          <a:xfrm>
            <a:off x="9837326" y="6090585"/>
            <a:ext cx="910762" cy="44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Pharmanet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F4CA05-AC50-BA42-8EE4-81BB121DB014}"/>
              </a:ext>
            </a:extLst>
          </p:cNvPr>
          <p:cNvGrpSpPr/>
          <p:nvPr/>
        </p:nvGrpSpPr>
        <p:grpSpPr>
          <a:xfrm rot="10800000">
            <a:off x="10934845" y="5169602"/>
            <a:ext cx="190502" cy="500062"/>
            <a:chOff x="9739311" y="4986338"/>
            <a:chExt cx="190502" cy="5000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2F17-A86D-C147-8064-8156FB1FA6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5D224A-D88D-A048-BD95-6C47E6010F77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B58A6C-396C-2842-A4EA-A95675251560}"/>
              </a:ext>
            </a:extLst>
          </p:cNvPr>
          <p:cNvGrpSpPr/>
          <p:nvPr/>
        </p:nvGrpSpPr>
        <p:grpSpPr>
          <a:xfrm rot="10800000">
            <a:off x="11527320" y="5177258"/>
            <a:ext cx="190502" cy="500062"/>
            <a:chOff x="9748172" y="4769565"/>
            <a:chExt cx="190502" cy="500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FF5FD-7A0E-154D-9A8A-C211D468B232}"/>
                </a:ext>
              </a:extLst>
            </p:cNvPr>
            <p:cNvSpPr/>
            <p:nvPr/>
          </p:nvSpPr>
          <p:spPr>
            <a:xfrm>
              <a:off x="9748172" y="5083890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E14298-D92B-7C4C-BEE4-717F833D97F9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9843423" y="4769565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2E72EA-7B42-C041-8E65-499B1949A60C}"/>
              </a:ext>
            </a:extLst>
          </p:cNvPr>
          <p:cNvGrpSpPr/>
          <p:nvPr/>
        </p:nvGrpSpPr>
        <p:grpSpPr>
          <a:xfrm rot="10800000">
            <a:off x="9224905" y="5192063"/>
            <a:ext cx="190502" cy="883898"/>
            <a:chOff x="9098986" y="4676601"/>
            <a:chExt cx="190502" cy="88389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E1210C-F15E-044E-9885-B9980E502B89}"/>
                </a:ext>
              </a:extLst>
            </p:cNvPr>
            <p:cNvSpPr/>
            <p:nvPr/>
          </p:nvSpPr>
          <p:spPr>
            <a:xfrm>
              <a:off x="9098986" y="5374762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8AA00B-1071-1E45-B91F-23906AFE4E6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10800000" flipV="1">
              <a:off x="9194237" y="4676601"/>
              <a:ext cx="13588" cy="698161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3A02BC-B19A-EE45-AB64-6E1D62562C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10806774" y="3112426"/>
            <a:ext cx="315239" cy="14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A974D-23EB-DF45-AD12-AE1F2C929245}"/>
              </a:ext>
            </a:extLst>
          </p:cNvPr>
          <p:cNvSpPr txBox="1"/>
          <p:nvPr/>
        </p:nvSpPr>
        <p:spPr>
          <a:xfrm>
            <a:off x="11012652" y="2993977"/>
            <a:ext cx="101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OAuth2 OIDC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F93F8-EBCA-704F-A9AB-CCC785EC0232}"/>
              </a:ext>
            </a:extLst>
          </p:cNvPr>
          <p:cNvSpPr/>
          <p:nvPr/>
        </p:nvSpPr>
        <p:spPr>
          <a:xfrm>
            <a:off x="10951000" y="6087357"/>
            <a:ext cx="648536" cy="44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MSP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F309AE-8F6F-6842-BCC6-9393C4257D22}"/>
              </a:ext>
            </a:extLst>
          </p:cNvPr>
          <p:cNvSpPr/>
          <p:nvPr/>
        </p:nvSpPr>
        <p:spPr>
          <a:xfrm>
            <a:off x="5214662" y="6060689"/>
            <a:ext cx="798476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Labs</a:t>
            </a:r>
            <a:br>
              <a:rPr lang="en-US" sz="1200" dirty="0"/>
            </a:br>
            <a:r>
              <a:rPr lang="en-US" sz="1200" dirty="0"/>
              <a:t> (</a:t>
            </a:r>
            <a:r>
              <a:rPr lang="en-US" sz="1200" dirty="0" err="1"/>
              <a:t>PLiS</a:t>
            </a:r>
            <a:r>
              <a:rPr lang="en-US" sz="12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0B751D-1F9D-D040-B483-039A9FD4560E}"/>
              </a:ext>
            </a:extLst>
          </p:cNvPr>
          <p:cNvSpPr/>
          <p:nvPr/>
        </p:nvSpPr>
        <p:spPr>
          <a:xfrm>
            <a:off x="4051038" y="1080367"/>
            <a:ext cx="98209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 Web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789409-7350-2B4C-9EC6-B4B6A288909C}"/>
              </a:ext>
            </a:extLst>
          </p:cNvPr>
          <p:cNvSpPr/>
          <p:nvPr/>
        </p:nvSpPr>
        <p:spPr>
          <a:xfrm>
            <a:off x="5080775" y="708476"/>
            <a:ext cx="1227320" cy="294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Scheduler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BD5B535-467E-1A47-A2EA-96089BF09B3B}"/>
              </a:ext>
            </a:extLst>
          </p:cNvPr>
          <p:cNvGrpSpPr/>
          <p:nvPr/>
        </p:nvGrpSpPr>
        <p:grpSpPr>
          <a:xfrm rot="10800000">
            <a:off x="5517839" y="5189091"/>
            <a:ext cx="190502" cy="500062"/>
            <a:chOff x="9739311" y="4986338"/>
            <a:chExt cx="190502" cy="50006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34A05AC-34C6-8544-A5D2-2F99247D0E9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A03FE36-8EC6-154B-87CD-3A38D27A3C51}"/>
                </a:ext>
              </a:extLst>
            </p:cNvPr>
            <p:cNvCxnSpPr>
              <a:endCxn id="1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6682F5-BE2D-4448-A73A-BCF4211945E9}"/>
              </a:ext>
            </a:extLst>
          </p:cNvPr>
          <p:cNvGrpSpPr/>
          <p:nvPr/>
        </p:nvGrpSpPr>
        <p:grpSpPr>
          <a:xfrm rot="10800000">
            <a:off x="3384155" y="5185262"/>
            <a:ext cx="190502" cy="500062"/>
            <a:chOff x="9739311" y="5012278"/>
            <a:chExt cx="190502" cy="50006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6CAE1FD-7DEB-BE45-8514-860497641FF6}"/>
                </a:ext>
              </a:extLst>
            </p:cNvPr>
            <p:cNvSpPr/>
            <p:nvPr/>
          </p:nvSpPr>
          <p:spPr>
            <a:xfrm>
              <a:off x="9739311" y="5326603"/>
              <a:ext cx="190502" cy="185737"/>
            </a:xfrm>
            <a:prstGeom prst="ellips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A40CDC-545D-7D46-ACB3-2D1B7F45DB99}"/>
                </a:ext>
              </a:extLst>
            </p:cNvPr>
            <p:cNvCxnSpPr>
              <a:endCxn id="129" idx="0"/>
            </p:cNvCxnSpPr>
            <p:nvPr/>
          </p:nvCxnSpPr>
          <p:spPr>
            <a:xfrm>
              <a:off x="9834562" y="5012278"/>
              <a:ext cx="0" cy="3143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2DCFBC82-0EB6-9743-8CE7-B30EBAAC03D9}"/>
              </a:ext>
            </a:extLst>
          </p:cNvPr>
          <p:cNvCxnSpPr>
            <a:cxnSpLocks/>
            <a:stCxn id="78" idx="2"/>
            <a:endCxn id="93" idx="0"/>
          </p:cNvCxnSpPr>
          <p:nvPr/>
        </p:nvCxnSpPr>
        <p:spPr>
          <a:xfrm rot="16200000" flipH="1">
            <a:off x="5298282" y="5745070"/>
            <a:ext cx="235549" cy="3956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90C52EA-5B24-364A-A5B7-9380C576A428}"/>
              </a:ext>
            </a:extLst>
          </p:cNvPr>
          <p:cNvCxnSpPr>
            <a:cxnSpLocks/>
            <a:stCxn id="11" idx="2"/>
            <a:endCxn id="41" idx="4"/>
          </p:cNvCxnSpPr>
          <p:nvPr/>
        </p:nvCxnSpPr>
        <p:spPr>
          <a:xfrm rot="5400000">
            <a:off x="9157587" y="5026890"/>
            <a:ext cx="327743" cy="260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0FA8E33B-9BDE-3B4B-BD21-25AEB48C6E5E}"/>
              </a:ext>
            </a:extLst>
          </p:cNvPr>
          <p:cNvCxnSpPr>
            <a:cxnSpLocks/>
            <a:stCxn id="12" idx="2"/>
            <a:endCxn id="126" idx="4"/>
          </p:cNvCxnSpPr>
          <p:nvPr/>
        </p:nvCxnSpPr>
        <p:spPr>
          <a:xfrm rot="16200000" flipH="1">
            <a:off x="5449667" y="5025667"/>
            <a:ext cx="324771" cy="2076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3B79EC45-2A46-224F-8486-041B5EB306A8}"/>
              </a:ext>
            </a:extLst>
          </p:cNvPr>
          <p:cNvCxnSpPr>
            <a:cxnSpLocks/>
            <a:stCxn id="78" idx="2"/>
            <a:endCxn id="8" idx="0"/>
          </p:cNvCxnSpPr>
          <p:nvPr/>
        </p:nvCxnSpPr>
        <p:spPr>
          <a:xfrm rot="5400000">
            <a:off x="4232783" y="5071681"/>
            <a:ext cx="231971" cy="17388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3B3B9BF4-7F4D-DC42-86A5-4037B7D2DD34}"/>
              </a:ext>
            </a:extLst>
          </p:cNvPr>
          <p:cNvCxnSpPr>
            <a:cxnSpLocks/>
            <a:stCxn id="78" idx="2"/>
            <a:endCxn id="6" idx="0"/>
          </p:cNvCxnSpPr>
          <p:nvPr/>
        </p:nvCxnSpPr>
        <p:spPr>
          <a:xfrm rot="5400000">
            <a:off x="3418852" y="4260376"/>
            <a:ext cx="234596" cy="33641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0F013143-C1AE-0748-BFD0-98187B625258}"/>
              </a:ext>
            </a:extLst>
          </p:cNvPr>
          <p:cNvCxnSpPr>
            <a:cxnSpLocks/>
            <a:stCxn id="14" idx="2"/>
            <a:endCxn id="129" idx="4"/>
          </p:cNvCxnSpPr>
          <p:nvPr/>
        </p:nvCxnSpPr>
        <p:spPr>
          <a:xfrm rot="16200000" flipH="1">
            <a:off x="3315031" y="5020887"/>
            <a:ext cx="328668" cy="82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568464D-6662-1A4A-99C9-01C99640F7D5}"/>
              </a:ext>
            </a:extLst>
          </p:cNvPr>
          <p:cNvSpPr/>
          <p:nvPr/>
        </p:nvSpPr>
        <p:spPr>
          <a:xfrm>
            <a:off x="2267692" y="6056972"/>
            <a:ext cx="702796" cy="44196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 Channel</a:t>
            </a:r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34A1DFCD-5638-A642-9ADA-80295534132A}"/>
              </a:ext>
            </a:extLst>
          </p:cNvPr>
          <p:cNvCxnSpPr>
            <a:cxnSpLocks/>
            <a:stCxn id="13" idx="2"/>
            <a:endCxn id="26" idx="4"/>
          </p:cNvCxnSpPr>
          <p:nvPr/>
        </p:nvCxnSpPr>
        <p:spPr>
          <a:xfrm rot="16200000" flipH="1">
            <a:off x="10873420" y="5012926"/>
            <a:ext cx="313008" cy="34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8235877D-F571-2544-9A9F-F336D94FAB6A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 rot="5400000">
            <a:off x="10408431" y="5699194"/>
            <a:ext cx="275668" cy="5071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77B987CE-756B-1B43-90EB-A3214C11866B}"/>
              </a:ext>
            </a:extLst>
          </p:cNvPr>
          <p:cNvCxnSpPr>
            <a:cxnSpLocks/>
            <a:stCxn id="199" idx="2"/>
            <a:endCxn id="32" idx="4"/>
          </p:cNvCxnSpPr>
          <p:nvPr/>
        </p:nvCxnSpPr>
        <p:spPr>
          <a:xfrm rot="16200000" flipH="1">
            <a:off x="11462148" y="5016835"/>
            <a:ext cx="320664" cy="18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F9EFCB5F-0456-7346-8231-DEB0BA26BFD7}"/>
              </a:ext>
            </a:extLst>
          </p:cNvPr>
          <p:cNvCxnSpPr>
            <a:cxnSpLocks/>
            <a:stCxn id="154" idx="2"/>
            <a:endCxn id="84" idx="0"/>
          </p:cNvCxnSpPr>
          <p:nvPr/>
        </p:nvCxnSpPr>
        <p:spPr>
          <a:xfrm rot="16200000" flipH="1">
            <a:off x="10901325" y="5713414"/>
            <a:ext cx="272440" cy="4754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75B3EC0B-A1B6-EA41-9C6A-5B2D70D2AE6C}"/>
              </a:ext>
            </a:extLst>
          </p:cNvPr>
          <p:cNvCxnSpPr>
            <a:cxnSpLocks/>
            <a:endCxn id="253" idx="4"/>
          </p:cNvCxnSpPr>
          <p:nvPr/>
        </p:nvCxnSpPr>
        <p:spPr>
          <a:xfrm rot="5400000">
            <a:off x="6375195" y="5034239"/>
            <a:ext cx="307489" cy="1152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0C098C6-566D-C34D-897A-E8D2C676F491}"/>
              </a:ext>
            </a:extLst>
          </p:cNvPr>
          <p:cNvCxnSpPr>
            <a:cxnSpLocks/>
            <a:stCxn id="237" idx="2"/>
            <a:endCxn id="335" idx="0"/>
          </p:cNvCxnSpPr>
          <p:nvPr/>
        </p:nvCxnSpPr>
        <p:spPr>
          <a:xfrm rot="16200000" flipH="1">
            <a:off x="4658284" y="2133256"/>
            <a:ext cx="1019978" cy="4076"/>
          </a:xfrm>
          <a:prstGeom prst="bentConnector3">
            <a:avLst>
              <a:gd name="adj1" fmla="val 50000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349A5D56-2DE4-1C4A-887D-9EBE2736E57A}"/>
              </a:ext>
            </a:extLst>
          </p:cNvPr>
          <p:cNvCxnSpPr>
            <a:cxnSpLocks/>
            <a:stCxn id="178" idx="2"/>
            <a:endCxn id="335" idx="0"/>
          </p:cNvCxnSpPr>
          <p:nvPr/>
        </p:nvCxnSpPr>
        <p:spPr>
          <a:xfrm rot="5400000">
            <a:off x="6207229" y="579145"/>
            <a:ext cx="1029221" cy="3103055"/>
          </a:xfrm>
          <a:prstGeom prst="bentConnector3">
            <a:avLst>
              <a:gd name="adj1" fmla="val 50000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1BDCAB3-5C66-AF47-87E4-116950678184}"/>
              </a:ext>
            </a:extLst>
          </p:cNvPr>
          <p:cNvCxnSpPr>
            <a:cxnSpLocks/>
            <a:stCxn id="78" idx="2"/>
            <a:endCxn id="167" idx="0"/>
          </p:cNvCxnSpPr>
          <p:nvPr/>
        </p:nvCxnSpPr>
        <p:spPr>
          <a:xfrm rot="5400000">
            <a:off x="3802735" y="4641495"/>
            <a:ext cx="231832" cy="25991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052A9542-781D-DD4A-BCF9-83EFA75BB538}"/>
              </a:ext>
            </a:extLst>
          </p:cNvPr>
          <p:cNvSpPr txBox="1"/>
          <p:nvPr/>
        </p:nvSpPr>
        <p:spPr>
          <a:xfrm>
            <a:off x="10984295" y="2161741"/>
            <a:ext cx="108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OAuth2 OIDC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93665538-8043-EEC1-0A69-69364297EF22}"/>
              </a:ext>
            </a:extLst>
          </p:cNvPr>
          <p:cNvCxnSpPr>
            <a:cxnSpLocks/>
            <a:stCxn id="152" idx="2"/>
            <a:endCxn id="159" idx="4"/>
          </p:cNvCxnSpPr>
          <p:nvPr/>
        </p:nvCxnSpPr>
        <p:spPr>
          <a:xfrm rot="5400000">
            <a:off x="4406637" y="5023137"/>
            <a:ext cx="333121" cy="35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59693AD-4DD0-3EB8-D568-CE8B073DFCF5}"/>
              </a:ext>
            </a:extLst>
          </p:cNvPr>
          <p:cNvGrpSpPr/>
          <p:nvPr/>
        </p:nvGrpSpPr>
        <p:grpSpPr>
          <a:xfrm rot="10800000">
            <a:off x="4477928" y="5189715"/>
            <a:ext cx="190502" cy="500062"/>
            <a:chOff x="9739311" y="4986338"/>
            <a:chExt cx="190502" cy="500062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E672E2F-E323-E7BD-E06D-ADA58BD63E79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D59615D-BC2C-ECFE-142E-2F205A2E917B}"/>
                </a:ext>
              </a:extLst>
            </p:cNvPr>
            <p:cNvCxnSpPr>
              <a:endCxn id="159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3041870-CB49-9DE0-A2A4-F7B2155F8310}"/>
              </a:ext>
            </a:extLst>
          </p:cNvPr>
          <p:cNvGrpSpPr/>
          <p:nvPr/>
        </p:nvGrpSpPr>
        <p:grpSpPr>
          <a:xfrm>
            <a:off x="236731" y="461162"/>
            <a:ext cx="3326952" cy="1167271"/>
            <a:chOff x="258418" y="842553"/>
            <a:chExt cx="3326952" cy="11672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48FCA5E-F082-C94B-B3B0-8121CB947B0B}"/>
                </a:ext>
              </a:extLst>
            </p:cNvPr>
            <p:cNvSpPr/>
            <p:nvPr/>
          </p:nvSpPr>
          <p:spPr>
            <a:xfrm>
              <a:off x="258418" y="842553"/>
              <a:ext cx="3326952" cy="11672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Health Gateway Salesforce Browser App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EE4C7035-B1AC-87EA-6949-F7BF932F56B4}"/>
                </a:ext>
              </a:extLst>
            </p:cNvPr>
            <p:cNvGrpSpPr/>
            <p:nvPr/>
          </p:nvGrpSpPr>
          <p:grpSpPr>
            <a:xfrm>
              <a:off x="310666" y="1100866"/>
              <a:ext cx="3187941" cy="522992"/>
              <a:chOff x="628976" y="2940600"/>
              <a:chExt cx="3187941" cy="52299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228378E-00CC-DD47-AA99-93EF0C36CF58}"/>
                  </a:ext>
                </a:extLst>
              </p:cNvPr>
              <p:cNvSpPr/>
              <p:nvPr/>
            </p:nvSpPr>
            <p:spPr>
              <a:xfrm>
                <a:off x="638090" y="2940601"/>
                <a:ext cx="962273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Timeline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7A7BE9-A486-3C44-9DA6-4FA14A8C4F70}"/>
                  </a:ext>
                </a:extLst>
              </p:cNvPr>
              <p:cNvSpPr/>
              <p:nvPr/>
            </p:nvSpPr>
            <p:spPr>
              <a:xfrm>
                <a:off x="628976" y="3225444"/>
                <a:ext cx="951604" cy="2381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User Profile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E9032B9-457E-074E-B512-9D9002FCA6A1}"/>
                  </a:ext>
                </a:extLst>
              </p:cNvPr>
              <p:cNvSpPr/>
              <p:nvPr/>
            </p:nvSpPr>
            <p:spPr>
              <a:xfrm>
                <a:off x="1642669" y="3231351"/>
                <a:ext cx="1054654" cy="2322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Dependents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D165E81-D8B5-AA40-9413-D5BE271B0E7C}"/>
                  </a:ext>
                </a:extLst>
              </p:cNvPr>
              <p:cNvSpPr/>
              <p:nvPr/>
            </p:nvSpPr>
            <p:spPr>
              <a:xfrm>
                <a:off x="1642669" y="2958240"/>
                <a:ext cx="1054654" cy="2025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Delegation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980BF58-FAC7-8DA2-3757-228BFC0C157F}"/>
                  </a:ext>
                </a:extLst>
              </p:cNvPr>
              <p:cNvSpPr/>
              <p:nvPr/>
            </p:nvSpPr>
            <p:spPr>
              <a:xfrm>
                <a:off x="2748603" y="294060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COVID Labs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0145EFE-1C34-277F-319F-2D87B65BA871}"/>
                  </a:ext>
                </a:extLst>
              </p:cNvPr>
              <p:cNvSpPr/>
              <p:nvPr/>
            </p:nvSpPr>
            <p:spPr>
              <a:xfrm>
                <a:off x="2762263" y="322418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Vaccine Card</a:t>
                </a:r>
              </a:p>
            </p:txBody>
          </p:sp>
        </p:grpSp>
      </p:grp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6B4BEDEC-0041-62D1-881A-1D81EE20FC21}"/>
              </a:ext>
            </a:extLst>
          </p:cNvPr>
          <p:cNvCxnSpPr>
            <a:cxnSpLocks/>
            <a:stCxn id="226" idx="2"/>
            <a:endCxn id="248" idx="4"/>
          </p:cNvCxnSpPr>
          <p:nvPr/>
        </p:nvCxnSpPr>
        <p:spPr>
          <a:xfrm rot="16200000" flipH="1">
            <a:off x="10101660" y="4957485"/>
            <a:ext cx="329338" cy="127556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EEC8556-83EB-359C-B6FA-A9478BE44259}"/>
              </a:ext>
            </a:extLst>
          </p:cNvPr>
          <p:cNvGrpSpPr/>
          <p:nvPr/>
        </p:nvGrpSpPr>
        <p:grpSpPr>
          <a:xfrm rot="10800000">
            <a:off x="6433112" y="5188560"/>
            <a:ext cx="190502" cy="500062"/>
            <a:chOff x="9739311" y="4986338"/>
            <a:chExt cx="190502" cy="500062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0186B28-6FB4-0BB9-CC93-2E8E7884FFB4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26EB50C-D240-85CB-D5B2-8D0F1CFE1F7B}"/>
                </a:ext>
              </a:extLst>
            </p:cNvPr>
            <p:cNvCxnSpPr>
              <a:cxnSpLocks/>
              <a:endCxn id="253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C02ECE1-CA70-567C-2627-B559E0204B02}"/>
              </a:ext>
            </a:extLst>
          </p:cNvPr>
          <p:cNvGrpSpPr/>
          <p:nvPr/>
        </p:nvGrpSpPr>
        <p:grpSpPr>
          <a:xfrm rot="10800000">
            <a:off x="10234856" y="5185932"/>
            <a:ext cx="190502" cy="500062"/>
            <a:chOff x="9739311" y="4986338"/>
            <a:chExt cx="190502" cy="500062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06A6285-7590-9F7D-0C80-DC03EC3F2D19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DE30A4A-3C65-05AE-B2B6-4FD657B95788}"/>
                </a:ext>
              </a:extLst>
            </p:cNvPr>
            <p:cNvCxnSpPr>
              <a:endCxn id="248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8CDB986-A204-B14A-81D7-D98BD2DB6D17}"/>
              </a:ext>
            </a:extLst>
          </p:cNvPr>
          <p:cNvSpPr/>
          <p:nvPr/>
        </p:nvSpPr>
        <p:spPr>
          <a:xfrm>
            <a:off x="1500153" y="5493854"/>
            <a:ext cx="7436118" cy="3312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PHSA API Layer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1C89989-185B-857C-D9E2-4F2CAF865DBB}"/>
              </a:ext>
            </a:extLst>
          </p:cNvPr>
          <p:cNvGrpSpPr/>
          <p:nvPr/>
        </p:nvGrpSpPr>
        <p:grpSpPr>
          <a:xfrm>
            <a:off x="599488" y="4154932"/>
            <a:ext cx="2325616" cy="831620"/>
            <a:chOff x="488294" y="3322847"/>
            <a:chExt cx="2324092" cy="831620"/>
          </a:xfrm>
        </p:grpSpPr>
        <p:sp>
          <p:nvSpPr>
            <p:cNvPr id="256" name="Rounded Rectangle 255">
              <a:extLst>
                <a:ext uri="{FF2B5EF4-FFF2-40B4-BE49-F238E27FC236}">
                  <a16:creationId xmlns:a16="http://schemas.microsoft.com/office/drawing/2014/main" id="{7ADBFBD2-AF72-3EE1-0951-5C26BD09E105}"/>
                </a:ext>
              </a:extLst>
            </p:cNvPr>
            <p:cNvSpPr/>
            <p:nvPr/>
          </p:nvSpPr>
          <p:spPr>
            <a:xfrm>
              <a:off x="488294" y="3322847"/>
              <a:ext cx="2324092" cy="831620"/>
            </a:xfrm>
            <a:prstGeom prst="roundRect">
              <a:avLst>
                <a:gd name="adj" fmla="val 260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HGW App APIs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0BA57A46-7FCD-F852-B007-E2629379F317}"/>
                </a:ext>
              </a:extLst>
            </p:cNvPr>
            <p:cNvSpPr/>
            <p:nvPr/>
          </p:nvSpPr>
          <p:spPr>
            <a:xfrm>
              <a:off x="602184" y="3629348"/>
              <a:ext cx="1084769" cy="4106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Dependents API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5134994-1EE9-51C4-6184-B0F7AB66EB7C}"/>
                </a:ext>
              </a:extLst>
            </p:cNvPr>
            <p:cNvSpPr/>
            <p:nvPr/>
          </p:nvSpPr>
          <p:spPr>
            <a:xfrm>
              <a:off x="1805249" y="3622094"/>
              <a:ext cx="864961" cy="4218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Profile API</a:t>
              </a: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2966AF6-F54F-209A-918D-167099A40276}"/>
              </a:ext>
            </a:extLst>
          </p:cNvPr>
          <p:cNvSpPr/>
          <p:nvPr/>
        </p:nvSpPr>
        <p:spPr>
          <a:xfrm>
            <a:off x="4016733" y="6062327"/>
            <a:ext cx="1126048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Vaccine SHC</a:t>
            </a:r>
            <a:br>
              <a:rPr lang="en-US" sz="1200" dirty="0"/>
            </a:br>
            <a:r>
              <a:rPr lang="en-US" sz="1200" dirty="0"/>
              <a:t>QR Cache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9FEFF7A6-A5DE-6C44-B727-506639FBDA5E}"/>
              </a:ext>
            </a:extLst>
          </p:cNvPr>
          <p:cNvSpPr/>
          <p:nvPr/>
        </p:nvSpPr>
        <p:spPr>
          <a:xfrm>
            <a:off x="9712872" y="5487843"/>
            <a:ext cx="2173899" cy="3270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HIBC APIs (Proxy)</a:t>
            </a:r>
          </a:p>
        </p:txBody>
      </p:sp>
      <p:sp>
        <p:nvSpPr>
          <p:cNvPr id="335" name="Rounded Rectangle 334">
            <a:extLst>
              <a:ext uri="{FF2B5EF4-FFF2-40B4-BE49-F238E27FC236}">
                <a16:creationId xmlns:a16="http://schemas.microsoft.com/office/drawing/2014/main" id="{0D36DFC7-D6A2-4FA7-4113-56B864B3FA28}"/>
              </a:ext>
            </a:extLst>
          </p:cNvPr>
          <p:cNvSpPr/>
          <p:nvPr/>
        </p:nvSpPr>
        <p:spPr>
          <a:xfrm>
            <a:off x="660741" y="2645283"/>
            <a:ext cx="9019140" cy="1009882"/>
          </a:xfrm>
          <a:prstGeom prst="roundRect">
            <a:avLst>
              <a:gd name="adj" fmla="val 826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 API Management Services (https://hg-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api.gov.bc.ca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/*)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7B114437-5260-F9FF-A5A7-D27A98801988}"/>
              </a:ext>
            </a:extLst>
          </p:cNvPr>
          <p:cNvSpPr/>
          <p:nvPr/>
        </p:nvSpPr>
        <p:spPr>
          <a:xfrm>
            <a:off x="740569" y="2994765"/>
            <a:ext cx="1205484" cy="529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Authorization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2F4997DC-BE26-DB9B-1AB9-35CF1109071F}"/>
              </a:ext>
            </a:extLst>
          </p:cNvPr>
          <p:cNvSpPr/>
          <p:nvPr/>
        </p:nvSpPr>
        <p:spPr>
          <a:xfrm>
            <a:off x="2007086" y="2992612"/>
            <a:ext cx="1205484" cy="529530"/>
          </a:xfrm>
          <a:prstGeom prst="rect">
            <a:avLst/>
          </a:prstGeom>
          <a:solidFill>
            <a:srgbClr val="E4C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Security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33943E1-3A52-2D44-B784-235204C739EC}"/>
              </a:ext>
            </a:extLst>
          </p:cNvPr>
          <p:cNvSpPr/>
          <p:nvPr/>
        </p:nvSpPr>
        <p:spPr>
          <a:xfrm>
            <a:off x="3261590" y="2990922"/>
            <a:ext cx="1205484" cy="529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Monitoring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BA2900B-70B2-57BC-CC5B-31493830B73A}"/>
              </a:ext>
            </a:extLst>
          </p:cNvPr>
          <p:cNvSpPr/>
          <p:nvPr/>
        </p:nvSpPr>
        <p:spPr>
          <a:xfrm>
            <a:off x="4511013" y="2987269"/>
            <a:ext cx="1205484" cy="529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Rate-Limiting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7E58DE43-1816-9F8D-98CA-8EAD3D311B61}"/>
              </a:ext>
            </a:extLst>
          </p:cNvPr>
          <p:cNvSpPr/>
          <p:nvPr/>
        </p:nvSpPr>
        <p:spPr>
          <a:xfrm>
            <a:off x="5783884" y="2983292"/>
            <a:ext cx="1205484" cy="529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Caching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085F2D3-46E2-30A2-026A-C9A73184DAE7}"/>
              </a:ext>
            </a:extLst>
          </p:cNvPr>
          <p:cNvSpPr/>
          <p:nvPr/>
        </p:nvSpPr>
        <p:spPr>
          <a:xfrm>
            <a:off x="7056755" y="2990922"/>
            <a:ext cx="1205484" cy="529530"/>
          </a:xfrm>
          <a:prstGeom prst="rect">
            <a:avLst/>
          </a:prstGeom>
          <a:solidFill>
            <a:srgbClr val="F7D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ACL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86B242F-253A-0C17-055B-6A4DDA881B75}"/>
              </a:ext>
            </a:extLst>
          </p:cNvPr>
          <p:cNvSpPr/>
          <p:nvPr/>
        </p:nvSpPr>
        <p:spPr>
          <a:xfrm>
            <a:off x="8327791" y="2990318"/>
            <a:ext cx="1205484" cy="5295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Logging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8A11F1A-B029-BD89-7733-BDB93B88A77B}"/>
              </a:ext>
            </a:extLst>
          </p:cNvPr>
          <p:cNvSpPr/>
          <p:nvPr/>
        </p:nvSpPr>
        <p:spPr>
          <a:xfrm>
            <a:off x="4040719" y="709106"/>
            <a:ext cx="982098" cy="294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Desk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22C218-2B0E-2913-E3E8-DC7802B93D9F}"/>
              </a:ext>
            </a:extLst>
          </p:cNvPr>
          <p:cNvSpPr/>
          <p:nvPr/>
        </p:nvSpPr>
        <p:spPr>
          <a:xfrm>
            <a:off x="5078993" y="1080367"/>
            <a:ext cx="124806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Notice </a:t>
            </a:r>
            <a:r>
              <a:rPr lang="en-US" sz="1200" dirty="0" err="1"/>
              <a:t>Mgmt</a:t>
            </a:r>
            <a:endParaRPr lang="en-US" sz="120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AF3627B-5C9B-6359-6A6B-803C4433F805}"/>
              </a:ext>
            </a:extLst>
          </p:cNvPr>
          <p:cNvCxnSpPr>
            <a:cxnSpLocks/>
            <a:stCxn id="335" idx="2"/>
            <a:endCxn id="103" idx="0"/>
          </p:cNvCxnSpPr>
          <p:nvPr/>
        </p:nvCxnSpPr>
        <p:spPr>
          <a:xfrm rot="16200000" flipH="1">
            <a:off x="5516578" y="3308897"/>
            <a:ext cx="411736" cy="1104271"/>
          </a:xfrm>
          <a:prstGeom prst="bentConnector3">
            <a:avLst>
              <a:gd name="adj1" fmla="val 50000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6B37E9-048B-0D7C-4F7A-B823ACF421D3}"/>
              </a:ext>
            </a:extLst>
          </p:cNvPr>
          <p:cNvSpPr/>
          <p:nvPr/>
        </p:nvSpPr>
        <p:spPr>
          <a:xfrm>
            <a:off x="232554" y="1313117"/>
            <a:ext cx="962273" cy="232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1F7455-2638-55A6-6263-8520113633E0}"/>
              </a:ext>
            </a:extLst>
          </p:cNvPr>
          <p:cNvSpPr txBox="1"/>
          <p:nvPr/>
        </p:nvSpPr>
        <p:spPr>
          <a:xfrm>
            <a:off x="5170312" y="2402610"/>
            <a:ext cx="670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E4C74D-7216-2FD9-4E57-A6CC785AF35E}"/>
              </a:ext>
            </a:extLst>
          </p:cNvPr>
          <p:cNvSpPr txBox="1"/>
          <p:nvPr/>
        </p:nvSpPr>
        <p:spPr>
          <a:xfrm>
            <a:off x="5158842" y="3581386"/>
            <a:ext cx="82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PRIVATE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AFDBA8D-67DC-EB9F-4E5B-8977CAF2493E}"/>
              </a:ext>
            </a:extLst>
          </p:cNvPr>
          <p:cNvSpPr txBox="1"/>
          <p:nvPr/>
        </p:nvSpPr>
        <p:spPr>
          <a:xfrm>
            <a:off x="832446" y="178814"/>
            <a:ext cx="261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healthgateway.gov.bc.ca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44BBE86-E667-80AD-AF32-7D8C8F82E23B}"/>
              </a:ext>
            </a:extLst>
          </p:cNvPr>
          <p:cNvGrpSpPr/>
          <p:nvPr/>
        </p:nvGrpSpPr>
        <p:grpSpPr>
          <a:xfrm>
            <a:off x="6609890" y="448791"/>
            <a:ext cx="3326952" cy="1167271"/>
            <a:chOff x="258418" y="842553"/>
            <a:chExt cx="3326952" cy="1167271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E9C7743-C7A2-70CC-F7D7-C90B9E619DF7}"/>
                </a:ext>
              </a:extLst>
            </p:cNvPr>
            <p:cNvSpPr/>
            <p:nvPr/>
          </p:nvSpPr>
          <p:spPr>
            <a:xfrm>
              <a:off x="258418" y="842553"/>
              <a:ext cx="3326952" cy="11672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Health Gateway Mobile App (Android/iOS)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E130636B-13FF-1C39-F57B-7CAA77C2996C}"/>
                </a:ext>
              </a:extLst>
            </p:cNvPr>
            <p:cNvGrpSpPr/>
            <p:nvPr/>
          </p:nvGrpSpPr>
          <p:grpSpPr>
            <a:xfrm>
              <a:off x="310666" y="1100866"/>
              <a:ext cx="3187941" cy="522992"/>
              <a:chOff x="628976" y="2940600"/>
              <a:chExt cx="3187941" cy="522992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FEE15F3-F635-6F2E-5B28-6556EDD99AB2}"/>
                  </a:ext>
                </a:extLst>
              </p:cNvPr>
              <p:cNvSpPr/>
              <p:nvPr/>
            </p:nvSpPr>
            <p:spPr>
              <a:xfrm>
                <a:off x="638090" y="2940601"/>
                <a:ext cx="962273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Timeline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5FF80EA-32F1-CA7A-FFE0-BB79A4CBFD6C}"/>
                  </a:ext>
                </a:extLst>
              </p:cNvPr>
              <p:cNvSpPr/>
              <p:nvPr/>
            </p:nvSpPr>
            <p:spPr>
              <a:xfrm>
                <a:off x="628976" y="3225444"/>
                <a:ext cx="951604" cy="2381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User Profile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082BFA4-04E5-B21F-F4D3-874755B0713E}"/>
                  </a:ext>
                </a:extLst>
              </p:cNvPr>
              <p:cNvSpPr/>
              <p:nvPr/>
            </p:nvSpPr>
            <p:spPr>
              <a:xfrm>
                <a:off x="1642669" y="3231351"/>
                <a:ext cx="1054654" cy="2322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Dependents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E163489E-C0D9-07B5-18EF-217876731106}"/>
                  </a:ext>
                </a:extLst>
              </p:cNvPr>
              <p:cNvSpPr/>
              <p:nvPr/>
            </p:nvSpPr>
            <p:spPr>
              <a:xfrm>
                <a:off x="1642669" y="2958240"/>
                <a:ext cx="1054654" cy="2025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Delegation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31A199B-F5F0-325E-483B-E3C97A96EF5A}"/>
                  </a:ext>
                </a:extLst>
              </p:cNvPr>
              <p:cNvSpPr/>
              <p:nvPr/>
            </p:nvSpPr>
            <p:spPr>
              <a:xfrm>
                <a:off x="2748603" y="294060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COVID Labs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69B7283-0AB5-9ACA-D6B7-29AC8AB9DFF1}"/>
                  </a:ext>
                </a:extLst>
              </p:cNvPr>
              <p:cNvSpPr/>
              <p:nvPr/>
            </p:nvSpPr>
            <p:spPr>
              <a:xfrm>
                <a:off x="2762263" y="322418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Vaccine Card</a:t>
                </a:r>
              </a:p>
            </p:txBody>
          </p:sp>
        </p:grp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615F437-323E-BAF1-17D0-68170D36F5B7}"/>
              </a:ext>
            </a:extLst>
          </p:cNvPr>
          <p:cNvSpPr/>
          <p:nvPr/>
        </p:nvSpPr>
        <p:spPr>
          <a:xfrm>
            <a:off x="9009812" y="5498634"/>
            <a:ext cx="629841" cy="10421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Patient Index</a:t>
            </a:r>
            <a:br>
              <a:rPr lang="en-US" sz="1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(EMPI)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A86A7F41-8B95-8450-E4FD-75BA32DFF2C7}"/>
              </a:ext>
            </a:extLst>
          </p:cNvPr>
          <p:cNvSpPr/>
          <p:nvPr/>
        </p:nvSpPr>
        <p:spPr>
          <a:xfrm>
            <a:off x="195566" y="5377801"/>
            <a:ext cx="1052663" cy="649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HGW </a:t>
            </a:r>
            <a:r>
              <a:rPr lang="en-US" sz="1600" dirty="0"/>
              <a:t>Database</a:t>
            </a:r>
            <a:endParaRPr lang="en-US" dirty="0"/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0A4B493-CFEB-85F2-722B-436E1785C3F2}"/>
              </a:ext>
            </a:extLst>
          </p:cNvPr>
          <p:cNvCxnSpPr>
            <a:cxnSpLocks/>
            <a:stCxn id="274" idx="2"/>
            <a:endCxn id="136" idx="1"/>
          </p:cNvCxnSpPr>
          <p:nvPr/>
        </p:nvCxnSpPr>
        <p:spPr>
          <a:xfrm rot="5400000">
            <a:off x="1285092" y="4312821"/>
            <a:ext cx="501787" cy="162817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D9808B86-B389-B7FE-9EB2-42A9DE8C0E3D}"/>
              </a:ext>
            </a:extLst>
          </p:cNvPr>
          <p:cNvCxnSpPr>
            <a:cxnSpLocks/>
            <a:endCxn id="136" idx="1"/>
          </p:cNvCxnSpPr>
          <p:nvPr/>
        </p:nvCxnSpPr>
        <p:spPr>
          <a:xfrm rot="5400000">
            <a:off x="700524" y="4897391"/>
            <a:ext cx="501785" cy="459035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77">
            <a:extLst>
              <a:ext uri="{FF2B5EF4-FFF2-40B4-BE49-F238E27FC236}">
                <a16:creationId xmlns:a16="http://schemas.microsoft.com/office/drawing/2014/main" id="{3110846E-E5CE-091B-4B58-3B37F5772F1D}"/>
              </a:ext>
            </a:extLst>
          </p:cNvPr>
          <p:cNvSpPr/>
          <p:nvPr/>
        </p:nvSpPr>
        <p:spPr>
          <a:xfrm>
            <a:off x="550662" y="1951929"/>
            <a:ext cx="2710928" cy="425069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Longitudinal Record Access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 err="1">
                <a:solidFill>
                  <a:schemeClr val="tx2"/>
                </a:solidFill>
              </a:rPr>
              <a:t>Mulesoft</a:t>
            </a:r>
            <a:r>
              <a:rPr lang="en-US" sz="1200" dirty="0">
                <a:solidFill>
                  <a:schemeClr val="tx2"/>
                </a:solidFill>
              </a:rPr>
              <a:t> &amp; Smile CDR)</a:t>
            </a:r>
          </a:p>
        </p:txBody>
      </p:sp>
      <p:cxnSp>
        <p:nvCxnSpPr>
          <p:cNvPr id="39" name="Elbow Connector 111">
            <a:extLst>
              <a:ext uri="{FF2B5EF4-FFF2-40B4-BE49-F238E27FC236}">
                <a16:creationId xmlns:a16="http://schemas.microsoft.com/office/drawing/2014/main" id="{6577BAEA-4522-97FA-3D56-09F90F814F34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 rot="16200000" flipH="1">
            <a:off x="1741418" y="1787221"/>
            <a:ext cx="323496" cy="5919"/>
          </a:xfrm>
          <a:prstGeom prst="bentConnector3">
            <a:avLst>
              <a:gd name="adj1" fmla="val 50000"/>
            </a:avLst>
          </a:prstGeom>
          <a:ln w="44450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23FA955-2134-786D-5477-B06ED4365708}"/>
              </a:ext>
            </a:extLst>
          </p:cNvPr>
          <p:cNvSpPr/>
          <p:nvPr/>
        </p:nvSpPr>
        <p:spPr>
          <a:xfrm>
            <a:off x="6091790" y="6061599"/>
            <a:ext cx="896385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Imaging </a:t>
            </a:r>
            <a:r>
              <a:rPr lang="en-US" sz="1200" dirty="0" err="1"/>
              <a:t>Rpts</a:t>
            </a:r>
            <a:r>
              <a:rPr lang="en-US" sz="1200" dirty="0"/>
              <a:t> (PDIV)</a:t>
            </a:r>
          </a:p>
        </p:txBody>
      </p:sp>
      <p:cxnSp>
        <p:nvCxnSpPr>
          <p:cNvPr id="272" name="Elbow Connector 111">
            <a:extLst>
              <a:ext uri="{FF2B5EF4-FFF2-40B4-BE49-F238E27FC236}">
                <a16:creationId xmlns:a16="http://schemas.microsoft.com/office/drawing/2014/main" id="{55F1AAF0-7A36-D20A-05F9-D59B106EA767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261590" y="2164134"/>
            <a:ext cx="1904645" cy="330"/>
          </a:xfrm>
          <a:prstGeom prst="bentConnector3">
            <a:avLst>
              <a:gd name="adj1" fmla="val 50000"/>
            </a:avLst>
          </a:prstGeom>
          <a:ln w="44450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242">
            <a:extLst>
              <a:ext uri="{FF2B5EF4-FFF2-40B4-BE49-F238E27FC236}">
                <a16:creationId xmlns:a16="http://schemas.microsoft.com/office/drawing/2014/main" id="{0DA6C5BB-D9CD-7547-431A-E0A737EC1284}"/>
              </a:ext>
            </a:extLst>
          </p:cNvPr>
          <p:cNvCxnSpPr>
            <a:cxnSpLocks/>
            <a:stCxn id="178" idx="2"/>
            <a:endCxn id="9" idx="0"/>
          </p:cNvCxnSpPr>
          <p:nvPr/>
        </p:nvCxnSpPr>
        <p:spPr>
          <a:xfrm rot="16200000" flipH="1">
            <a:off x="9170589" y="718838"/>
            <a:ext cx="895834" cy="2690281"/>
          </a:xfrm>
          <a:prstGeom prst="bentConnector3">
            <a:avLst>
              <a:gd name="adj1" fmla="val 57239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ACF63DC-9EB0-A5CD-5CE0-166B9EDB7044}"/>
              </a:ext>
            </a:extLst>
          </p:cNvPr>
          <p:cNvSpPr/>
          <p:nvPr/>
        </p:nvSpPr>
        <p:spPr>
          <a:xfrm>
            <a:off x="412980" y="3858385"/>
            <a:ext cx="2547987" cy="13336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35140C-209A-798B-A107-41B39A06F948}"/>
              </a:ext>
            </a:extLst>
          </p:cNvPr>
          <p:cNvSpPr/>
          <p:nvPr/>
        </p:nvSpPr>
        <p:spPr>
          <a:xfrm>
            <a:off x="3815490" y="418460"/>
            <a:ext cx="2674433" cy="15190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6517A2-9FB3-B191-30B6-F1A7FB5343E4}"/>
              </a:ext>
            </a:extLst>
          </p:cNvPr>
          <p:cNvSpPr/>
          <p:nvPr/>
        </p:nvSpPr>
        <p:spPr>
          <a:xfrm>
            <a:off x="536643" y="2458790"/>
            <a:ext cx="9298283" cy="13318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9F4ACF2-5000-EEF2-EBD7-F0A1703A50B7}"/>
              </a:ext>
            </a:extLst>
          </p:cNvPr>
          <p:cNvSpPr/>
          <p:nvPr/>
        </p:nvSpPr>
        <p:spPr>
          <a:xfrm>
            <a:off x="9914754" y="1870778"/>
            <a:ext cx="2132609" cy="200835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D547AF8-5257-28EE-E17B-7617B959C1D9}"/>
              </a:ext>
            </a:extLst>
          </p:cNvPr>
          <p:cNvSpPr/>
          <p:nvPr/>
        </p:nvSpPr>
        <p:spPr>
          <a:xfrm>
            <a:off x="6567494" y="433461"/>
            <a:ext cx="3423116" cy="1504051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28" name="Elbow Connector 253">
            <a:extLst>
              <a:ext uri="{FF2B5EF4-FFF2-40B4-BE49-F238E27FC236}">
                <a16:creationId xmlns:a16="http://schemas.microsoft.com/office/drawing/2014/main" id="{B3AFDDD7-0A3A-D155-A5A6-1B7F570D2160}"/>
              </a:ext>
            </a:extLst>
          </p:cNvPr>
          <p:cNvCxnSpPr>
            <a:cxnSpLocks/>
            <a:stCxn id="78" idx="2"/>
            <a:endCxn id="61" idx="0"/>
          </p:cNvCxnSpPr>
          <p:nvPr/>
        </p:nvCxnSpPr>
        <p:spPr>
          <a:xfrm rot="16200000" flipH="1">
            <a:off x="5760868" y="5282483"/>
            <a:ext cx="236459" cy="13217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F797C36-E115-E0A1-9074-FC40C683E81B}"/>
              </a:ext>
            </a:extLst>
          </p:cNvPr>
          <p:cNvSpPr/>
          <p:nvPr/>
        </p:nvSpPr>
        <p:spPr>
          <a:xfrm>
            <a:off x="10231215" y="592300"/>
            <a:ext cx="307160" cy="2896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DCFC79D-2B84-D812-3900-263F85B8E702}"/>
              </a:ext>
            </a:extLst>
          </p:cNvPr>
          <p:cNvSpPr txBox="1"/>
          <p:nvPr/>
        </p:nvSpPr>
        <p:spPr>
          <a:xfrm>
            <a:off x="10660374" y="506282"/>
            <a:ext cx="146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Components for</a:t>
            </a:r>
            <a:br>
              <a:rPr lang="en-US" sz="1200" dirty="0"/>
            </a:br>
            <a:r>
              <a:rPr lang="en-US" sz="1200" dirty="0"/>
              <a:t>phased replacement</a:t>
            </a:r>
            <a:endParaRPr lang="en-CA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4663B2-87D2-8183-30FB-329097128D42}"/>
              </a:ext>
            </a:extLst>
          </p:cNvPr>
          <p:cNvSpPr txBox="1"/>
          <p:nvPr/>
        </p:nvSpPr>
        <p:spPr>
          <a:xfrm>
            <a:off x="10523208" y="5923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  <a:endParaRPr lang="en-CA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352DC5-862C-A540-85AD-09381C376CBF}"/>
              </a:ext>
            </a:extLst>
          </p:cNvPr>
          <p:cNvSpPr txBox="1"/>
          <p:nvPr/>
        </p:nvSpPr>
        <p:spPr>
          <a:xfrm>
            <a:off x="10364612" y="1838855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Authorization Server</a:t>
            </a:r>
            <a:endParaRPr lang="en-CA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EB6E1F-366F-0A93-3351-4B814946A0AE}"/>
              </a:ext>
            </a:extLst>
          </p:cNvPr>
          <p:cNvSpPr txBox="1"/>
          <p:nvPr/>
        </p:nvSpPr>
        <p:spPr>
          <a:xfrm>
            <a:off x="6580387" y="1712230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Mobile App</a:t>
            </a:r>
            <a:endParaRPr lang="en-CA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77ECB9-8C01-8D02-DF38-3362EA60B484}"/>
              </a:ext>
            </a:extLst>
          </p:cNvPr>
          <p:cNvSpPr txBox="1"/>
          <p:nvPr/>
        </p:nvSpPr>
        <p:spPr>
          <a:xfrm>
            <a:off x="3764974" y="172039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Support Tools</a:t>
            </a:r>
            <a:endParaRPr lang="en-CA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4B47EC-F306-F339-1EF0-22FF149479A4}"/>
              </a:ext>
            </a:extLst>
          </p:cNvPr>
          <p:cNvSpPr txBox="1"/>
          <p:nvPr/>
        </p:nvSpPr>
        <p:spPr>
          <a:xfrm>
            <a:off x="375348" y="3853428"/>
            <a:ext cx="2093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Health Gateway Profile &amp; Delegation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BD250-98F0-42A7-E717-3D40B14AEE62}"/>
              </a:ext>
            </a:extLst>
          </p:cNvPr>
          <p:cNvSpPr txBox="1"/>
          <p:nvPr/>
        </p:nvSpPr>
        <p:spPr>
          <a:xfrm>
            <a:off x="489288" y="2430968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Public Endpoints</a:t>
            </a:r>
            <a:endParaRPr lang="en-CA" sz="1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EA9254D-C40F-7187-0230-4773018DD5EF}"/>
              </a:ext>
            </a:extLst>
          </p:cNvPr>
          <p:cNvSpPr/>
          <p:nvPr/>
        </p:nvSpPr>
        <p:spPr>
          <a:xfrm>
            <a:off x="2998599" y="4401688"/>
            <a:ext cx="973650" cy="23386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4C68432-D1FE-21DF-208F-64E7DECBB042}"/>
              </a:ext>
            </a:extLst>
          </p:cNvPr>
          <p:cNvSpPr/>
          <p:nvPr/>
        </p:nvSpPr>
        <p:spPr>
          <a:xfrm>
            <a:off x="5169665" y="4404061"/>
            <a:ext cx="875262" cy="23386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0CA9A1F-77FF-CF8B-56B4-891E9A5A3A23}"/>
              </a:ext>
            </a:extLst>
          </p:cNvPr>
          <p:cNvSpPr/>
          <p:nvPr/>
        </p:nvSpPr>
        <p:spPr>
          <a:xfrm>
            <a:off x="3973324" y="4399460"/>
            <a:ext cx="1200363" cy="23386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D28D21B-2743-40D8-D000-28EBA813B96F}"/>
              </a:ext>
            </a:extLst>
          </p:cNvPr>
          <p:cNvSpPr/>
          <p:nvPr/>
        </p:nvSpPr>
        <p:spPr>
          <a:xfrm>
            <a:off x="6044742" y="4403815"/>
            <a:ext cx="973650" cy="23386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DBFB0AB-C5C1-9C4C-1114-A0930EAE789D}"/>
              </a:ext>
            </a:extLst>
          </p:cNvPr>
          <p:cNvSpPr/>
          <p:nvPr/>
        </p:nvSpPr>
        <p:spPr>
          <a:xfrm>
            <a:off x="7050479" y="6068169"/>
            <a:ext cx="551429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Clin.</a:t>
            </a:r>
            <a:br>
              <a:rPr lang="en-US" sz="1200" dirty="0"/>
            </a:br>
            <a:r>
              <a:rPr lang="en-US" sz="1200" dirty="0"/>
              <a:t>Docs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E892CFB-6F1E-1279-44FA-D1F11DEB01C0}"/>
              </a:ext>
            </a:extLst>
          </p:cNvPr>
          <p:cNvSpPr/>
          <p:nvPr/>
        </p:nvSpPr>
        <p:spPr>
          <a:xfrm>
            <a:off x="7662167" y="6068169"/>
            <a:ext cx="636405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Cancer</a:t>
            </a:r>
          </a:p>
          <a:p>
            <a:pPr algn="ctr"/>
            <a:r>
              <a:rPr lang="en-US" sz="1200" dirty="0"/>
              <a:t>Letters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A863CCC-DA91-8B2A-D349-3DE1B618B370}"/>
              </a:ext>
            </a:extLst>
          </p:cNvPr>
          <p:cNvSpPr/>
          <p:nvPr/>
        </p:nvSpPr>
        <p:spPr>
          <a:xfrm>
            <a:off x="8348671" y="6068385"/>
            <a:ext cx="596253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Organ</a:t>
            </a:r>
            <a:br>
              <a:rPr lang="en-US" sz="1200" dirty="0"/>
            </a:br>
            <a:r>
              <a:rPr lang="en-US" sz="1200" dirty="0"/>
              <a:t>Donor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58ACCF7-5646-20E2-7277-F8D6B8297306}"/>
              </a:ext>
            </a:extLst>
          </p:cNvPr>
          <p:cNvSpPr/>
          <p:nvPr/>
        </p:nvSpPr>
        <p:spPr>
          <a:xfrm>
            <a:off x="123334" y="5274217"/>
            <a:ext cx="1179338" cy="14623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6BF5E55-1BD3-0B38-B7A7-602346ADC4A9}"/>
              </a:ext>
            </a:extLst>
          </p:cNvPr>
          <p:cNvSpPr txBox="1"/>
          <p:nvPr/>
        </p:nvSpPr>
        <p:spPr>
          <a:xfrm>
            <a:off x="57742" y="6035400"/>
            <a:ext cx="1285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PHNs &amp; HDIDs</a:t>
            </a:r>
          </a:p>
          <a:p>
            <a:r>
              <a:rPr lang="en-US" sz="1000" dirty="0"/>
              <a:t>- Linked Dependents</a:t>
            </a:r>
          </a:p>
          <a:p>
            <a:r>
              <a:rPr lang="en-US" sz="1000" dirty="0"/>
              <a:t>- Contact Verification</a:t>
            </a:r>
          </a:p>
          <a:p>
            <a:r>
              <a:rPr lang="en-US" sz="1000" dirty="0"/>
              <a:t>- Consent</a:t>
            </a:r>
          </a:p>
        </p:txBody>
      </p:sp>
      <p:cxnSp>
        <p:nvCxnSpPr>
          <p:cNvPr id="111" name="Elbow Connector 214">
            <a:extLst>
              <a:ext uri="{FF2B5EF4-FFF2-40B4-BE49-F238E27FC236}">
                <a16:creationId xmlns:a16="http://schemas.microsoft.com/office/drawing/2014/main" id="{06ADED97-BCB8-2A06-B5A7-9B9474198ED9}"/>
              </a:ext>
            </a:extLst>
          </p:cNvPr>
          <p:cNvCxnSpPr>
            <a:cxnSpLocks/>
            <a:stCxn id="118" idx="2"/>
            <a:endCxn id="123" idx="4"/>
          </p:cNvCxnSpPr>
          <p:nvPr/>
        </p:nvCxnSpPr>
        <p:spPr>
          <a:xfrm rot="16200000" flipH="1">
            <a:off x="7164664" y="5027171"/>
            <a:ext cx="315109" cy="1130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Elbow Connector 214">
            <a:extLst>
              <a:ext uri="{FF2B5EF4-FFF2-40B4-BE49-F238E27FC236}">
                <a16:creationId xmlns:a16="http://schemas.microsoft.com/office/drawing/2014/main" id="{2C73B073-E4A9-DCE8-33EB-CDAD760A351C}"/>
              </a:ext>
            </a:extLst>
          </p:cNvPr>
          <p:cNvCxnSpPr>
            <a:cxnSpLocks/>
            <a:stCxn id="327" idx="2"/>
            <a:endCxn id="322" idx="4"/>
          </p:cNvCxnSpPr>
          <p:nvPr/>
        </p:nvCxnSpPr>
        <p:spPr>
          <a:xfrm rot="5400000">
            <a:off x="7816884" y="5026912"/>
            <a:ext cx="321594" cy="165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Elbow Connector 214">
            <a:extLst>
              <a:ext uri="{FF2B5EF4-FFF2-40B4-BE49-F238E27FC236}">
                <a16:creationId xmlns:a16="http://schemas.microsoft.com/office/drawing/2014/main" id="{586460F0-5B07-32C1-D62C-988A4A41060B}"/>
              </a:ext>
            </a:extLst>
          </p:cNvPr>
          <p:cNvCxnSpPr>
            <a:cxnSpLocks/>
            <a:stCxn id="334" idx="2"/>
            <a:endCxn id="331" idx="4"/>
          </p:cNvCxnSpPr>
          <p:nvPr/>
        </p:nvCxnSpPr>
        <p:spPr>
          <a:xfrm rot="16200000" flipH="1">
            <a:off x="8477422" y="5027731"/>
            <a:ext cx="328079" cy="1254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E1194-5581-544B-B151-1698C3381FAA}"/>
              </a:ext>
            </a:extLst>
          </p:cNvPr>
          <p:cNvSpPr/>
          <p:nvPr/>
        </p:nvSpPr>
        <p:spPr>
          <a:xfrm>
            <a:off x="8979845" y="4451928"/>
            <a:ext cx="685827" cy="412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Patients</a:t>
            </a:r>
            <a:br>
              <a:rPr lang="en-US" sz="1200" dirty="0"/>
            </a:br>
            <a:r>
              <a:rPr lang="en-US" sz="1200" dirty="0"/>
              <a:t>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61D37-7E92-A74A-8292-884F1C00EC40}"/>
              </a:ext>
            </a:extLst>
          </p:cNvPr>
          <p:cNvSpPr/>
          <p:nvPr/>
        </p:nvSpPr>
        <p:spPr>
          <a:xfrm>
            <a:off x="5206650" y="4451928"/>
            <a:ext cx="808727" cy="412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Labs</a:t>
            </a:r>
            <a:br>
              <a:rPr lang="en-US" sz="1200" dirty="0"/>
            </a:br>
            <a:r>
              <a:rPr lang="en-US" sz="1200" dirty="0"/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82927-7569-974D-B031-0D23BDE6B78F}"/>
              </a:ext>
            </a:extLst>
          </p:cNvPr>
          <p:cNvSpPr/>
          <p:nvPr/>
        </p:nvSpPr>
        <p:spPr>
          <a:xfrm>
            <a:off x="10744533" y="4451928"/>
            <a:ext cx="570439" cy="404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Meds</a:t>
            </a:r>
            <a:br>
              <a:rPr lang="en-US" sz="1200" dirty="0"/>
            </a:br>
            <a:r>
              <a:rPr lang="en-US" sz="1200" dirty="0"/>
              <a:t>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8702B-D1CA-BD41-96F7-1C4BE166FFFF}"/>
              </a:ext>
            </a:extLst>
          </p:cNvPr>
          <p:cNvSpPr/>
          <p:nvPr/>
        </p:nvSpPr>
        <p:spPr>
          <a:xfrm>
            <a:off x="3023154" y="4451928"/>
            <a:ext cx="912340" cy="404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Imms</a:t>
            </a:r>
            <a:br>
              <a:rPr lang="en-US" sz="1200" dirty="0"/>
            </a:br>
            <a:r>
              <a:rPr lang="en-US" sz="1200" dirty="0"/>
              <a:t>API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8FD7DEE-A83D-CE43-B1D8-CF8721B2B3D2}"/>
              </a:ext>
            </a:extLst>
          </p:cNvPr>
          <p:cNvSpPr/>
          <p:nvPr/>
        </p:nvSpPr>
        <p:spPr>
          <a:xfrm>
            <a:off x="11337170" y="4451928"/>
            <a:ext cx="570439" cy="404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Visits</a:t>
            </a:r>
            <a:br>
              <a:rPr lang="en-US" sz="1200" dirty="0"/>
            </a:br>
            <a:r>
              <a:rPr lang="en-US" sz="1200" dirty="0"/>
              <a:t>API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CFBD97F-ED8C-6047-B27E-DD29C6A9E9E4}"/>
              </a:ext>
            </a:extLst>
          </p:cNvPr>
          <p:cNvSpPr/>
          <p:nvPr/>
        </p:nvSpPr>
        <p:spPr>
          <a:xfrm>
            <a:off x="6078474" y="4452554"/>
            <a:ext cx="917321" cy="414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Imaging</a:t>
            </a:r>
            <a:br>
              <a:rPr lang="en-US" sz="1200" dirty="0"/>
            </a:br>
            <a:r>
              <a:rPr lang="en-US" sz="1200" dirty="0"/>
              <a:t>API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9B14D49-B37D-E9F6-416C-738F944D4DF8}"/>
              </a:ext>
            </a:extLst>
          </p:cNvPr>
          <p:cNvSpPr/>
          <p:nvPr/>
        </p:nvSpPr>
        <p:spPr>
          <a:xfrm>
            <a:off x="4009598" y="4451928"/>
            <a:ext cx="1127232" cy="404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COVID Vaccine Proof API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5DE90C7-5422-2EBF-1658-9C33E7B6C8B9}"/>
              </a:ext>
            </a:extLst>
          </p:cNvPr>
          <p:cNvSpPr/>
          <p:nvPr/>
        </p:nvSpPr>
        <p:spPr>
          <a:xfrm>
            <a:off x="9687870" y="4451928"/>
            <a:ext cx="1029362" cy="4046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Prescriptions</a:t>
            </a:r>
            <a:br>
              <a:rPr lang="en-US" sz="1200" dirty="0"/>
            </a:br>
            <a:r>
              <a:rPr lang="en-US" sz="1200" dirty="0"/>
              <a:t>API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B726789-B108-3744-9261-B3F06401A254}"/>
              </a:ext>
            </a:extLst>
          </p:cNvPr>
          <p:cNvSpPr/>
          <p:nvPr/>
        </p:nvSpPr>
        <p:spPr>
          <a:xfrm>
            <a:off x="7042551" y="4455770"/>
            <a:ext cx="558204" cy="414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Clin.</a:t>
            </a:r>
          </a:p>
          <a:p>
            <a:pPr algn="ctr"/>
            <a:r>
              <a:rPr lang="en-US" sz="1200" dirty="0"/>
              <a:t>Docs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363C00CC-6B33-35C2-4403-6B2CEC4DD332}"/>
              </a:ext>
            </a:extLst>
          </p:cNvPr>
          <p:cNvSpPr/>
          <p:nvPr/>
        </p:nvSpPr>
        <p:spPr>
          <a:xfrm>
            <a:off x="7648525" y="4452529"/>
            <a:ext cx="659963" cy="414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Cancer</a:t>
            </a:r>
            <a:br>
              <a:rPr lang="en-US" sz="1200" dirty="0"/>
            </a:br>
            <a:r>
              <a:rPr lang="en-US" sz="1200" dirty="0"/>
              <a:t>Letters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0F6F23E-52DB-512C-94FD-64D87C71D45D}"/>
              </a:ext>
            </a:extLst>
          </p:cNvPr>
          <p:cNvSpPr/>
          <p:nvPr/>
        </p:nvSpPr>
        <p:spPr>
          <a:xfrm>
            <a:off x="8330259" y="4449907"/>
            <a:ext cx="621150" cy="414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Organ</a:t>
            </a:r>
            <a:br>
              <a:rPr lang="en-US" sz="1200" dirty="0"/>
            </a:br>
            <a:r>
              <a:rPr lang="en-US" sz="1200" dirty="0"/>
              <a:t>Donor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EB6343E-B076-C8D3-C0BA-E948F7D715A1}"/>
              </a:ext>
            </a:extLst>
          </p:cNvPr>
          <p:cNvSpPr/>
          <p:nvPr/>
        </p:nvSpPr>
        <p:spPr>
          <a:xfrm>
            <a:off x="7019887" y="4408620"/>
            <a:ext cx="606440" cy="23386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30148B5-DC64-C397-C3A4-B96C9828E690}"/>
              </a:ext>
            </a:extLst>
          </p:cNvPr>
          <p:cNvSpPr/>
          <p:nvPr/>
        </p:nvSpPr>
        <p:spPr>
          <a:xfrm>
            <a:off x="7626326" y="4406800"/>
            <a:ext cx="691633" cy="23386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C981602-46F0-DBC9-95FB-826A81A3855F}"/>
              </a:ext>
            </a:extLst>
          </p:cNvPr>
          <p:cNvSpPr/>
          <p:nvPr/>
        </p:nvSpPr>
        <p:spPr>
          <a:xfrm>
            <a:off x="8317874" y="4410610"/>
            <a:ext cx="643891" cy="23386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93F089-37A4-B34D-41FB-0119FAD17EFE}"/>
              </a:ext>
            </a:extLst>
          </p:cNvPr>
          <p:cNvSpPr/>
          <p:nvPr/>
        </p:nvSpPr>
        <p:spPr>
          <a:xfrm>
            <a:off x="9672261" y="4411453"/>
            <a:ext cx="1060506" cy="5189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7F127F6-1535-0526-CF05-780F6478AA01}"/>
              </a:ext>
            </a:extLst>
          </p:cNvPr>
          <p:cNvSpPr/>
          <p:nvPr/>
        </p:nvSpPr>
        <p:spPr>
          <a:xfrm>
            <a:off x="8962125" y="4411435"/>
            <a:ext cx="710136" cy="233868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996DE03-E41E-E09E-5F97-417036B58BE1}"/>
              </a:ext>
            </a:extLst>
          </p:cNvPr>
          <p:cNvSpPr/>
          <p:nvPr/>
        </p:nvSpPr>
        <p:spPr>
          <a:xfrm>
            <a:off x="10732767" y="4411950"/>
            <a:ext cx="591575" cy="5189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F7FE68B6-C4A5-BE3C-85FB-506D101A7C68}"/>
              </a:ext>
            </a:extLst>
          </p:cNvPr>
          <p:cNvSpPr/>
          <p:nvPr/>
        </p:nvSpPr>
        <p:spPr>
          <a:xfrm>
            <a:off x="11320450" y="4412120"/>
            <a:ext cx="591575" cy="5189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2D28AD0-1915-B1D8-B982-201AB39D7D9D}"/>
              </a:ext>
            </a:extLst>
          </p:cNvPr>
          <p:cNvSpPr/>
          <p:nvPr/>
        </p:nvSpPr>
        <p:spPr>
          <a:xfrm>
            <a:off x="10231215" y="1111950"/>
            <a:ext cx="307160" cy="28963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6D7E4074-1127-61CD-A66A-871E06A0145E}"/>
              </a:ext>
            </a:extLst>
          </p:cNvPr>
          <p:cNvSpPr txBox="1"/>
          <p:nvPr/>
        </p:nvSpPr>
        <p:spPr>
          <a:xfrm>
            <a:off x="10675608" y="1009239"/>
            <a:ext cx="114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Components to</a:t>
            </a:r>
          </a:p>
          <a:p>
            <a:r>
              <a:rPr lang="en-US" sz="1200" dirty="0"/>
              <a:t>replace/retire</a:t>
            </a:r>
            <a:endParaRPr lang="en-CA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7706073F-4E5A-9931-FCD2-E964EB82401C}"/>
              </a:ext>
            </a:extLst>
          </p:cNvPr>
          <p:cNvSpPr txBox="1"/>
          <p:nvPr/>
        </p:nvSpPr>
        <p:spPr>
          <a:xfrm>
            <a:off x="10538442" y="10952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  <a:endParaRPr lang="en-CA" sz="1200" dirty="0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FCD034ED-8ED3-4B67-9601-E4155303E6FE}"/>
              </a:ext>
            </a:extLst>
          </p:cNvPr>
          <p:cNvSpPr/>
          <p:nvPr/>
        </p:nvSpPr>
        <p:spPr>
          <a:xfrm>
            <a:off x="1484544" y="5464178"/>
            <a:ext cx="719058" cy="1273963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D66D432C-E286-27A4-FBF7-9CB01C52843F}"/>
              </a:ext>
            </a:extLst>
          </p:cNvPr>
          <p:cNvSpPr/>
          <p:nvPr/>
        </p:nvSpPr>
        <p:spPr>
          <a:xfrm>
            <a:off x="2228826" y="5464177"/>
            <a:ext cx="771033" cy="127856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546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57F6BFA6-4EAB-9918-37D8-5C994D6B8696}"/>
              </a:ext>
            </a:extLst>
          </p:cNvPr>
          <p:cNvSpPr/>
          <p:nvPr/>
        </p:nvSpPr>
        <p:spPr>
          <a:xfrm>
            <a:off x="123728" y="347987"/>
            <a:ext cx="11931104" cy="1593860"/>
          </a:xfrm>
          <a:prstGeom prst="roundRect">
            <a:avLst>
              <a:gd name="adj" fmla="val 826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 Gateway Client Applications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BC31554-88B5-0641-B6B0-D5127858D2E1}"/>
              </a:ext>
            </a:extLst>
          </p:cNvPr>
          <p:cNvSpPr/>
          <p:nvPr/>
        </p:nvSpPr>
        <p:spPr>
          <a:xfrm>
            <a:off x="110289" y="3981743"/>
            <a:ext cx="11944543" cy="1041498"/>
          </a:xfrm>
          <a:prstGeom prst="roundRect">
            <a:avLst>
              <a:gd name="adj" fmla="val 614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CCCE5-957C-6B46-9E89-5AE002F8BDB1}"/>
              </a:ext>
            </a:extLst>
          </p:cNvPr>
          <p:cNvSpPr/>
          <p:nvPr/>
        </p:nvSpPr>
        <p:spPr>
          <a:xfrm>
            <a:off x="3932539" y="647750"/>
            <a:ext cx="2463618" cy="1167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Health Gateway Admin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3C9704-C88E-D047-8741-292919B41D69}"/>
              </a:ext>
            </a:extLst>
          </p:cNvPr>
          <p:cNvSpPr/>
          <p:nvPr/>
        </p:nvSpPr>
        <p:spPr>
          <a:xfrm>
            <a:off x="1679474" y="5279672"/>
            <a:ext cx="10375358" cy="1279410"/>
          </a:xfrm>
          <a:prstGeom prst="roundRect">
            <a:avLst>
              <a:gd name="adj" fmla="val 371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 Sector Backend Services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B897BB7-605E-A040-B685-DC66E0DBED9F}"/>
              </a:ext>
            </a:extLst>
          </p:cNvPr>
          <p:cNvSpPr/>
          <p:nvPr/>
        </p:nvSpPr>
        <p:spPr>
          <a:xfrm>
            <a:off x="2963638" y="4074414"/>
            <a:ext cx="8971046" cy="826980"/>
          </a:xfrm>
          <a:prstGeom prst="roundRect">
            <a:avLst>
              <a:gd name="adj" fmla="val 260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Health Gateway Protected Resource APIs (Protected via OAuth2 and fronted with Kong)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94361-771B-0241-82E8-13258F798599}"/>
              </a:ext>
            </a:extLst>
          </p:cNvPr>
          <p:cNvSpPr/>
          <p:nvPr/>
        </p:nvSpPr>
        <p:spPr>
          <a:xfrm>
            <a:off x="9987118" y="2569410"/>
            <a:ext cx="1946074" cy="443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RedHat SSO (</a:t>
            </a:r>
            <a:r>
              <a:rPr lang="en-US" sz="1200" dirty="0" err="1"/>
              <a:t>Keycloak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/>
              <a:t>oidc.gov.bc.ca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6EA51-7FC7-7D45-BF70-7F5EFA24A836}"/>
              </a:ext>
            </a:extLst>
          </p:cNvPr>
          <p:cNvSpPr/>
          <p:nvPr/>
        </p:nvSpPr>
        <p:spPr>
          <a:xfrm>
            <a:off x="9988610" y="3328306"/>
            <a:ext cx="1946074" cy="5220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BCSC IAS</a:t>
            </a:r>
          </a:p>
          <a:p>
            <a:pPr algn="ctr"/>
            <a:r>
              <a:rPr lang="en-US" sz="1200" dirty="0"/>
              <a:t>https://</a:t>
            </a:r>
            <a:r>
              <a:rPr lang="en-US" sz="1200" dirty="0" err="1"/>
              <a:t>id.gov.bc.ca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E1194-5581-544B-B151-1698C3381FAA}"/>
              </a:ext>
            </a:extLst>
          </p:cNvPr>
          <p:cNvSpPr/>
          <p:nvPr/>
        </p:nvSpPr>
        <p:spPr>
          <a:xfrm>
            <a:off x="7293819" y="4387047"/>
            <a:ext cx="1090329" cy="412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 API</a:t>
            </a:r>
            <a:br>
              <a:rPr lang="en-US" sz="1200" dirty="0"/>
            </a:br>
            <a:r>
              <a:rPr lang="en-US" sz="1200" dirty="0"/>
              <a:t>(HDID ~ PHN)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61D37-7E92-A74A-8292-884F1C00EC40}"/>
              </a:ext>
            </a:extLst>
          </p:cNvPr>
          <p:cNvSpPr/>
          <p:nvPr/>
        </p:nvSpPr>
        <p:spPr>
          <a:xfrm>
            <a:off x="5412480" y="4371407"/>
            <a:ext cx="808727" cy="412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82927-7569-974D-B031-0D23BDE6B78F}"/>
              </a:ext>
            </a:extLst>
          </p:cNvPr>
          <p:cNvSpPr/>
          <p:nvPr/>
        </p:nvSpPr>
        <p:spPr>
          <a:xfrm>
            <a:off x="9740052" y="4387047"/>
            <a:ext cx="1242136" cy="3782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8702B-D1CA-BD41-96F7-1C4BE166FFFF}"/>
              </a:ext>
            </a:extLst>
          </p:cNvPr>
          <p:cNvSpPr/>
          <p:nvPr/>
        </p:nvSpPr>
        <p:spPr>
          <a:xfrm>
            <a:off x="3088242" y="4371209"/>
            <a:ext cx="1060252" cy="404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Immz</a:t>
            </a:r>
            <a:r>
              <a:rPr lang="en-US" sz="1200" dirty="0"/>
              <a:t>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E761B-1433-A240-BC85-16C309AD33A4}"/>
              </a:ext>
            </a:extLst>
          </p:cNvPr>
          <p:cNvSpPr/>
          <p:nvPr/>
        </p:nvSpPr>
        <p:spPr>
          <a:xfrm>
            <a:off x="2809547" y="6002433"/>
            <a:ext cx="1153316" cy="4325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Immunizations</a:t>
            </a:r>
            <a:br>
              <a:rPr lang="en-US" sz="1200" dirty="0"/>
            </a:br>
            <a:r>
              <a:rPr lang="en-US" sz="1200" dirty="0"/>
              <a:t>(Panorama)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789BF-9BD4-A44C-AFEA-A66095AB377F}"/>
              </a:ext>
            </a:extLst>
          </p:cNvPr>
          <p:cNvSpPr/>
          <p:nvPr/>
        </p:nvSpPr>
        <p:spPr>
          <a:xfrm>
            <a:off x="1780193" y="6007759"/>
            <a:ext cx="968502" cy="4325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COVID Lab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64B6E-76B9-7A43-9013-12E272BE4613}"/>
              </a:ext>
            </a:extLst>
          </p:cNvPr>
          <p:cNvSpPr/>
          <p:nvPr/>
        </p:nvSpPr>
        <p:spPr>
          <a:xfrm>
            <a:off x="10206997" y="5992555"/>
            <a:ext cx="910762" cy="44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Pharmanet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F4CA05-AC50-BA42-8EE4-81BB121DB014}"/>
              </a:ext>
            </a:extLst>
          </p:cNvPr>
          <p:cNvGrpSpPr/>
          <p:nvPr/>
        </p:nvGrpSpPr>
        <p:grpSpPr>
          <a:xfrm rot="10800000">
            <a:off x="10960587" y="5077959"/>
            <a:ext cx="190502" cy="500062"/>
            <a:chOff x="9739311" y="4986338"/>
            <a:chExt cx="190502" cy="5000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2F17-A86D-C147-8064-8156FB1FA6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5D224A-D88D-A048-BD95-6C47E6010F77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B58A6C-396C-2842-A4EA-A95675251560}"/>
              </a:ext>
            </a:extLst>
          </p:cNvPr>
          <p:cNvGrpSpPr/>
          <p:nvPr/>
        </p:nvGrpSpPr>
        <p:grpSpPr>
          <a:xfrm rot="10800000">
            <a:off x="11351291" y="5066160"/>
            <a:ext cx="190502" cy="500062"/>
            <a:chOff x="9748172" y="4769565"/>
            <a:chExt cx="190502" cy="500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FF5FD-7A0E-154D-9A8A-C211D468B232}"/>
                </a:ext>
              </a:extLst>
            </p:cNvPr>
            <p:cNvSpPr/>
            <p:nvPr/>
          </p:nvSpPr>
          <p:spPr>
            <a:xfrm>
              <a:off x="9748172" y="5083890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E14298-D92B-7C4C-BEE4-717F833D97F9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9843423" y="4769565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2E72EA-7B42-C041-8E65-499B1949A60C}"/>
              </a:ext>
            </a:extLst>
          </p:cNvPr>
          <p:cNvGrpSpPr/>
          <p:nvPr/>
        </p:nvGrpSpPr>
        <p:grpSpPr>
          <a:xfrm rot="10800000">
            <a:off x="8868044" y="5111831"/>
            <a:ext cx="190502" cy="883898"/>
            <a:chOff x="9098986" y="4676601"/>
            <a:chExt cx="190502" cy="88389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E1210C-F15E-044E-9885-B9980E502B89}"/>
                </a:ext>
              </a:extLst>
            </p:cNvPr>
            <p:cNvSpPr/>
            <p:nvPr/>
          </p:nvSpPr>
          <p:spPr>
            <a:xfrm>
              <a:off x="9098986" y="5374762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8AA00B-1071-1E45-B91F-23906AFE4E6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10800000" flipV="1">
              <a:off x="9194237" y="4676601"/>
              <a:ext cx="13588" cy="698161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3A02BC-B19A-EE45-AB64-6E1D62562C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10803282" y="3169940"/>
            <a:ext cx="315239" cy="14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A974D-23EB-DF45-AD12-AE1F2C929245}"/>
              </a:ext>
            </a:extLst>
          </p:cNvPr>
          <p:cNvSpPr txBox="1"/>
          <p:nvPr/>
        </p:nvSpPr>
        <p:spPr>
          <a:xfrm>
            <a:off x="11057005" y="3040842"/>
            <a:ext cx="101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OAuth2 OIDC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F93F8-EBCA-704F-A9AB-CCC785EC0232}"/>
              </a:ext>
            </a:extLst>
          </p:cNvPr>
          <p:cNvSpPr/>
          <p:nvPr/>
        </p:nvSpPr>
        <p:spPr>
          <a:xfrm>
            <a:off x="11193942" y="6002199"/>
            <a:ext cx="648536" cy="44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MSP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F309AE-8F6F-6842-BCC6-9393C4257D22}"/>
              </a:ext>
            </a:extLst>
          </p:cNvPr>
          <p:cNvSpPr/>
          <p:nvPr/>
        </p:nvSpPr>
        <p:spPr>
          <a:xfrm>
            <a:off x="5284523" y="6002201"/>
            <a:ext cx="1193420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Laboratory</a:t>
            </a:r>
            <a:br>
              <a:rPr lang="en-US" sz="1200" dirty="0"/>
            </a:br>
            <a:r>
              <a:rPr lang="en-US" sz="1200" dirty="0"/>
              <a:t> (</a:t>
            </a:r>
            <a:r>
              <a:rPr lang="en-US" sz="1200" dirty="0" err="1"/>
              <a:t>PLiS</a:t>
            </a:r>
            <a:r>
              <a:rPr lang="en-US" sz="12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0B751D-1F9D-D040-B483-039A9FD4560E}"/>
              </a:ext>
            </a:extLst>
          </p:cNvPr>
          <p:cNvSpPr/>
          <p:nvPr/>
        </p:nvSpPr>
        <p:spPr>
          <a:xfrm>
            <a:off x="4049151" y="1270083"/>
            <a:ext cx="98209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 Web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789409-7350-2B4C-9EC6-B4B6A288909C}"/>
              </a:ext>
            </a:extLst>
          </p:cNvPr>
          <p:cNvSpPr/>
          <p:nvPr/>
        </p:nvSpPr>
        <p:spPr>
          <a:xfrm>
            <a:off x="5078888" y="898192"/>
            <a:ext cx="1227320" cy="294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Scheduler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BD5B535-467E-1A47-A2EA-96089BF09B3B}"/>
              </a:ext>
            </a:extLst>
          </p:cNvPr>
          <p:cNvGrpSpPr/>
          <p:nvPr/>
        </p:nvGrpSpPr>
        <p:grpSpPr>
          <a:xfrm rot="10800000">
            <a:off x="6210958" y="5129873"/>
            <a:ext cx="190502" cy="500062"/>
            <a:chOff x="9739311" y="4986338"/>
            <a:chExt cx="190502" cy="50006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34A05AC-34C6-8544-A5D2-2F99247D0E9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A03FE36-8EC6-154B-87CD-3A38D27A3C51}"/>
                </a:ext>
              </a:extLst>
            </p:cNvPr>
            <p:cNvCxnSpPr>
              <a:endCxn id="1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6682F5-BE2D-4448-A73A-BCF4211945E9}"/>
              </a:ext>
            </a:extLst>
          </p:cNvPr>
          <p:cNvGrpSpPr/>
          <p:nvPr/>
        </p:nvGrpSpPr>
        <p:grpSpPr>
          <a:xfrm rot="10800000">
            <a:off x="3525443" y="5126044"/>
            <a:ext cx="190502" cy="500062"/>
            <a:chOff x="9739311" y="4986338"/>
            <a:chExt cx="190502" cy="50006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6CAE1FD-7DEB-BE45-8514-860497641FF6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A40CDC-545D-7D46-ACB3-2D1B7F45DB99}"/>
                </a:ext>
              </a:extLst>
            </p:cNvPr>
            <p:cNvCxnSpPr>
              <a:endCxn id="129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2DCFBC82-0EB6-9743-8CE7-B30EBAAC03D9}"/>
              </a:ext>
            </a:extLst>
          </p:cNvPr>
          <p:cNvCxnSpPr>
            <a:cxnSpLocks/>
            <a:stCxn id="78" idx="2"/>
            <a:endCxn id="93" idx="0"/>
          </p:cNvCxnSpPr>
          <p:nvPr/>
        </p:nvCxnSpPr>
        <p:spPr>
          <a:xfrm rot="16200000" flipH="1">
            <a:off x="5436154" y="5557121"/>
            <a:ext cx="262219" cy="6279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90C52EA-5B24-364A-A5B7-9380C576A428}"/>
              </a:ext>
            </a:extLst>
          </p:cNvPr>
          <p:cNvCxnSpPr>
            <a:cxnSpLocks/>
            <a:stCxn id="11" idx="2"/>
            <a:endCxn id="41" idx="4"/>
          </p:cNvCxnSpPr>
          <p:nvPr/>
        </p:nvCxnSpPr>
        <p:spPr>
          <a:xfrm rot="16200000" flipH="1">
            <a:off x="8244943" y="4393479"/>
            <a:ext cx="312392" cy="1124311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0FA8E33B-9BDE-3B4B-BD21-25AEB48C6E5E}"/>
              </a:ext>
            </a:extLst>
          </p:cNvPr>
          <p:cNvCxnSpPr>
            <a:cxnSpLocks/>
            <a:stCxn id="12" idx="2"/>
            <a:endCxn id="126" idx="4"/>
          </p:cNvCxnSpPr>
          <p:nvPr/>
        </p:nvCxnSpPr>
        <p:spPr>
          <a:xfrm rot="16200000" flipH="1">
            <a:off x="5888489" y="4712153"/>
            <a:ext cx="346074" cy="489365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6AFCFF5-B10C-E04D-91AF-3087B21F4245}"/>
              </a:ext>
            </a:extLst>
          </p:cNvPr>
          <p:cNvGrpSpPr/>
          <p:nvPr/>
        </p:nvGrpSpPr>
        <p:grpSpPr>
          <a:xfrm>
            <a:off x="7588630" y="5761496"/>
            <a:ext cx="1137842" cy="673221"/>
            <a:chOff x="4812899" y="5804844"/>
            <a:chExt cx="1137842" cy="67322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F0100C7-5A6C-CF41-AA5A-3F85CC382B28}"/>
                </a:ext>
              </a:extLst>
            </p:cNvPr>
            <p:cNvSpPr/>
            <p:nvPr/>
          </p:nvSpPr>
          <p:spPr>
            <a:xfrm>
              <a:off x="4812899" y="6061074"/>
              <a:ext cx="1137842" cy="416991"/>
            </a:xfrm>
            <a:prstGeom prst="rect">
              <a:avLst/>
            </a:prstGeom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Imaging (DI-R)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332D7FC-6BA8-F64D-8383-D083AE114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820" y="5804844"/>
              <a:ext cx="0" cy="23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3B79EC45-2A46-224F-8486-041B5EB306A8}"/>
              </a:ext>
            </a:extLst>
          </p:cNvPr>
          <p:cNvCxnSpPr>
            <a:cxnSpLocks/>
            <a:stCxn id="78" idx="2"/>
            <a:endCxn id="8" idx="0"/>
          </p:cNvCxnSpPr>
          <p:nvPr/>
        </p:nvCxnSpPr>
        <p:spPr>
          <a:xfrm rot="5400000">
            <a:off x="4188524" y="4937663"/>
            <a:ext cx="262451" cy="18670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3B3B9BF4-7F4D-DC42-86A5-4037B7D2DD34}"/>
              </a:ext>
            </a:extLst>
          </p:cNvPr>
          <p:cNvCxnSpPr>
            <a:cxnSpLocks/>
            <a:stCxn id="78" idx="2"/>
            <a:endCxn id="6" idx="0"/>
          </p:cNvCxnSpPr>
          <p:nvPr/>
        </p:nvCxnSpPr>
        <p:spPr>
          <a:xfrm rot="5400000">
            <a:off x="3624981" y="4379446"/>
            <a:ext cx="267777" cy="29888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0F013143-C1AE-0748-BFD0-98187B625258}"/>
              </a:ext>
            </a:extLst>
          </p:cNvPr>
          <p:cNvCxnSpPr>
            <a:cxnSpLocks/>
            <a:stCxn id="14" idx="2"/>
            <a:endCxn id="129" idx="4"/>
          </p:cNvCxnSpPr>
          <p:nvPr/>
        </p:nvCxnSpPr>
        <p:spPr>
          <a:xfrm rot="16200000" flipH="1">
            <a:off x="3444447" y="4949796"/>
            <a:ext cx="350169" cy="2326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568464D-6662-1A4A-99C9-01C99640F7D5}"/>
              </a:ext>
            </a:extLst>
          </p:cNvPr>
          <p:cNvSpPr/>
          <p:nvPr/>
        </p:nvSpPr>
        <p:spPr>
          <a:xfrm>
            <a:off x="6547946" y="6002199"/>
            <a:ext cx="968502" cy="44196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 Channel</a:t>
            </a:r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34A1DFCD-5638-A642-9ADA-80295534132A}"/>
              </a:ext>
            </a:extLst>
          </p:cNvPr>
          <p:cNvCxnSpPr>
            <a:cxnSpLocks/>
            <a:stCxn id="13" idx="2"/>
            <a:endCxn id="26" idx="4"/>
          </p:cNvCxnSpPr>
          <p:nvPr/>
        </p:nvCxnSpPr>
        <p:spPr>
          <a:xfrm rot="16200000" flipH="1">
            <a:off x="10552163" y="4574283"/>
            <a:ext cx="312633" cy="694718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1BC91CB-4EED-194D-BCC0-FAD978AE8082}"/>
              </a:ext>
            </a:extLst>
          </p:cNvPr>
          <p:cNvSpPr/>
          <p:nvPr/>
        </p:nvSpPr>
        <p:spPr>
          <a:xfrm>
            <a:off x="10009152" y="644461"/>
            <a:ext cx="1887914" cy="69378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Third-Party Health App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8FD7DEE-A83D-CE43-B1D8-CF8721B2B3D2}"/>
              </a:ext>
            </a:extLst>
          </p:cNvPr>
          <p:cNvSpPr/>
          <p:nvPr/>
        </p:nvSpPr>
        <p:spPr>
          <a:xfrm>
            <a:off x="11038685" y="4389880"/>
            <a:ext cx="793680" cy="387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Visits API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CFBD97F-ED8C-6047-B27E-DD29C6A9E9E4}"/>
              </a:ext>
            </a:extLst>
          </p:cNvPr>
          <p:cNvSpPr/>
          <p:nvPr/>
        </p:nvSpPr>
        <p:spPr>
          <a:xfrm>
            <a:off x="6284870" y="4372352"/>
            <a:ext cx="962936" cy="4144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Imaging API</a:t>
            </a: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8235877D-F571-2544-9A9F-F336D94FAB6A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 rot="5400000">
            <a:off x="10722360" y="5669777"/>
            <a:ext cx="262796" cy="38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77B987CE-756B-1B43-90EB-A3214C11866B}"/>
              </a:ext>
            </a:extLst>
          </p:cNvPr>
          <p:cNvCxnSpPr>
            <a:cxnSpLocks/>
            <a:stCxn id="199" idx="2"/>
            <a:endCxn id="32" idx="4"/>
          </p:cNvCxnSpPr>
          <p:nvPr/>
        </p:nvCxnSpPr>
        <p:spPr>
          <a:xfrm rot="16200000" flipH="1">
            <a:off x="11296666" y="4916283"/>
            <a:ext cx="288735" cy="1101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F9EFCB5F-0456-7346-8231-DEB0BA26BFD7}"/>
              </a:ext>
            </a:extLst>
          </p:cNvPr>
          <p:cNvCxnSpPr>
            <a:cxnSpLocks/>
            <a:stCxn id="154" idx="2"/>
            <a:endCxn id="84" idx="0"/>
          </p:cNvCxnSpPr>
          <p:nvPr/>
        </p:nvCxnSpPr>
        <p:spPr>
          <a:xfrm rot="16200000" flipH="1">
            <a:off x="11145454" y="5629443"/>
            <a:ext cx="272440" cy="4730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75B3EC0B-A1B6-EA41-9C6A-5B2D70D2AE6C}"/>
              </a:ext>
            </a:extLst>
          </p:cNvPr>
          <p:cNvCxnSpPr>
            <a:cxnSpLocks/>
            <a:stCxn id="200" idx="2"/>
            <a:endCxn id="253" idx="4"/>
          </p:cNvCxnSpPr>
          <p:nvPr/>
        </p:nvCxnSpPr>
        <p:spPr>
          <a:xfrm rot="16200000" flipH="1">
            <a:off x="6781086" y="4772016"/>
            <a:ext cx="302441" cy="331936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0C098C6-566D-C34D-897A-E8D2C676F491}"/>
              </a:ext>
            </a:extLst>
          </p:cNvPr>
          <p:cNvCxnSpPr>
            <a:cxnSpLocks/>
            <a:stCxn id="100" idx="2"/>
            <a:endCxn id="335" idx="0"/>
          </p:cNvCxnSpPr>
          <p:nvPr/>
        </p:nvCxnSpPr>
        <p:spPr>
          <a:xfrm rot="5400000">
            <a:off x="5079030" y="1549875"/>
            <a:ext cx="618278" cy="1402223"/>
          </a:xfrm>
          <a:prstGeom prst="bentConnector3">
            <a:avLst>
              <a:gd name="adj1" fmla="val 35744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349A5D56-2DE4-1C4A-887D-9EBE2736E57A}"/>
              </a:ext>
            </a:extLst>
          </p:cNvPr>
          <p:cNvCxnSpPr>
            <a:cxnSpLocks/>
            <a:stCxn id="100" idx="2"/>
            <a:endCxn id="9" idx="0"/>
          </p:cNvCxnSpPr>
          <p:nvPr/>
        </p:nvCxnSpPr>
        <p:spPr>
          <a:xfrm rot="16200000" flipH="1">
            <a:off x="8210936" y="-179810"/>
            <a:ext cx="627563" cy="4870875"/>
          </a:xfrm>
          <a:prstGeom prst="bentConnector3">
            <a:avLst>
              <a:gd name="adj1" fmla="val 35956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1BDCAB3-5C66-AF47-87E4-116950678184}"/>
              </a:ext>
            </a:extLst>
          </p:cNvPr>
          <p:cNvCxnSpPr>
            <a:cxnSpLocks/>
            <a:stCxn id="78" idx="2"/>
            <a:endCxn id="167" idx="0"/>
          </p:cNvCxnSpPr>
          <p:nvPr/>
        </p:nvCxnSpPr>
        <p:spPr>
          <a:xfrm rot="16200000" flipH="1">
            <a:off x="6011637" y="4981638"/>
            <a:ext cx="262217" cy="17789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052A9542-781D-DD4A-BCF9-83EFA75BB538}"/>
              </a:ext>
            </a:extLst>
          </p:cNvPr>
          <p:cNvSpPr txBox="1"/>
          <p:nvPr/>
        </p:nvSpPr>
        <p:spPr>
          <a:xfrm>
            <a:off x="9570977" y="2232515"/>
            <a:ext cx="20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OAuth2  OIDC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9B14D49-B37D-E9F6-416C-738F944D4DF8}"/>
              </a:ext>
            </a:extLst>
          </p:cNvPr>
          <p:cNvSpPr/>
          <p:nvPr/>
        </p:nvSpPr>
        <p:spPr>
          <a:xfrm>
            <a:off x="4214552" y="4366770"/>
            <a:ext cx="1127232" cy="404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COVID Vaccine Proofs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93665538-8043-EEC1-0A69-69364297EF22}"/>
              </a:ext>
            </a:extLst>
          </p:cNvPr>
          <p:cNvCxnSpPr>
            <a:cxnSpLocks/>
            <a:stCxn id="152" idx="2"/>
            <a:endCxn id="159" idx="4"/>
          </p:cNvCxnSpPr>
          <p:nvPr/>
        </p:nvCxnSpPr>
        <p:spPr>
          <a:xfrm rot="16200000" flipH="1">
            <a:off x="4989067" y="4560537"/>
            <a:ext cx="358437" cy="780234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59693AD-4DD0-3EB8-D568-CE8B073DFCF5}"/>
              </a:ext>
            </a:extLst>
          </p:cNvPr>
          <p:cNvGrpSpPr/>
          <p:nvPr/>
        </p:nvGrpSpPr>
        <p:grpSpPr>
          <a:xfrm rot="10800000">
            <a:off x="5463151" y="5129873"/>
            <a:ext cx="190502" cy="500062"/>
            <a:chOff x="9739311" y="4986338"/>
            <a:chExt cx="190502" cy="500062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E672E2F-E323-E7BD-E06D-ADA58BD63E79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D59615D-BC2C-ECFE-142E-2F205A2E917B}"/>
                </a:ext>
              </a:extLst>
            </p:cNvPr>
            <p:cNvCxnSpPr>
              <a:endCxn id="159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3041870-CB49-9DE0-A2A4-F7B2155F8310}"/>
              </a:ext>
            </a:extLst>
          </p:cNvPr>
          <p:cNvGrpSpPr/>
          <p:nvPr/>
        </p:nvGrpSpPr>
        <p:grpSpPr>
          <a:xfrm>
            <a:off x="193812" y="650878"/>
            <a:ext cx="3326952" cy="1167271"/>
            <a:chOff x="258418" y="842553"/>
            <a:chExt cx="3326952" cy="11672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48FCA5E-F082-C94B-B3B0-8121CB947B0B}"/>
                </a:ext>
              </a:extLst>
            </p:cNvPr>
            <p:cNvSpPr/>
            <p:nvPr/>
          </p:nvSpPr>
          <p:spPr>
            <a:xfrm>
              <a:off x="258418" y="842553"/>
              <a:ext cx="3326952" cy="11672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Health Gateway Browser App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EE4C7035-B1AC-87EA-6949-F7BF932F56B4}"/>
                </a:ext>
              </a:extLst>
            </p:cNvPr>
            <p:cNvGrpSpPr/>
            <p:nvPr/>
          </p:nvGrpSpPr>
          <p:grpSpPr>
            <a:xfrm>
              <a:off x="310666" y="1100866"/>
              <a:ext cx="3187941" cy="522992"/>
              <a:chOff x="628976" y="2940600"/>
              <a:chExt cx="3187941" cy="52299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228378E-00CC-DD47-AA99-93EF0C36CF58}"/>
                  </a:ext>
                </a:extLst>
              </p:cNvPr>
              <p:cNvSpPr/>
              <p:nvPr/>
            </p:nvSpPr>
            <p:spPr>
              <a:xfrm>
                <a:off x="638090" y="2940601"/>
                <a:ext cx="962273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Timeline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7A7BE9-A486-3C44-9DA6-4FA14A8C4F70}"/>
                  </a:ext>
                </a:extLst>
              </p:cNvPr>
              <p:cNvSpPr/>
              <p:nvPr/>
            </p:nvSpPr>
            <p:spPr>
              <a:xfrm>
                <a:off x="628976" y="3225444"/>
                <a:ext cx="951604" cy="2381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User Profile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E9032B9-457E-074E-B512-9D9002FCA6A1}"/>
                  </a:ext>
                </a:extLst>
              </p:cNvPr>
              <p:cNvSpPr/>
              <p:nvPr/>
            </p:nvSpPr>
            <p:spPr>
              <a:xfrm>
                <a:off x="1642669" y="3231351"/>
                <a:ext cx="1054654" cy="2322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Dependents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D165E81-D8B5-AA40-9413-D5BE271B0E7C}"/>
                  </a:ext>
                </a:extLst>
              </p:cNvPr>
              <p:cNvSpPr/>
              <p:nvPr/>
            </p:nvSpPr>
            <p:spPr>
              <a:xfrm>
                <a:off x="1642669" y="2958240"/>
                <a:ext cx="1054654" cy="2025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Delegation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980BF58-FAC7-8DA2-3757-228BFC0C157F}"/>
                  </a:ext>
                </a:extLst>
              </p:cNvPr>
              <p:cNvSpPr/>
              <p:nvPr/>
            </p:nvSpPr>
            <p:spPr>
              <a:xfrm>
                <a:off x="2748603" y="294060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COVID Labs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0145EFE-1C34-277F-319F-2D87B65BA871}"/>
                  </a:ext>
                </a:extLst>
              </p:cNvPr>
              <p:cNvSpPr/>
              <p:nvPr/>
            </p:nvSpPr>
            <p:spPr>
              <a:xfrm>
                <a:off x="2762263" y="322418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Vaccine Card</a:t>
                </a:r>
              </a:p>
            </p:txBody>
          </p:sp>
        </p:grpSp>
      </p:grp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9104872B-8195-4278-3B9E-1322CFA16D87}"/>
              </a:ext>
            </a:extLst>
          </p:cNvPr>
          <p:cNvCxnSpPr>
            <a:cxnSpLocks/>
            <a:stCxn id="78" idx="2"/>
            <a:endCxn id="142" idx="0"/>
          </p:cNvCxnSpPr>
          <p:nvPr/>
        </p:nvCxnSpPr>
        <p:spPr>
          <a:xfrm rot="16200000" flipH="1">
            <a:off x="6566550" y="4426725"/>
            <a:ext cx="277744" cy="2904258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5DE90C7-5422-2EBF-1658-9C33E7B6C8B9}"/>
              </a:ext>
            </a:extLst>
          </p:cNvPr>
          <p:cNvSpPr/>
          <p:nvPr/>
        </p:nvSpPr>
        <p:spPr>
          <a:xfrm>
            <a:off x="8434253" y="4383140"/>
            <a:ext cx="1242136" cy="4010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Prescriptions API</a:t>
            </a:r>
          </a:p>
        </p:txBody>
      </p: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6B4BEDEC-0041-62D1-881A-1D81EE20FC21}"/>
              </a:ext>
            </a:extLst>
          </p:cNvPr>
          <p:cNvCxnSpPr>
            <a:cxnSpLocks/>
            <a:stCxn id="226" idx="2"/>
            <a:endCxn id="248" idx="5"/>
          </p:cNvCxnSpPr>
          <p:nvPr/>
        </p:nvCxnSpPr>
        <p:spPr>
          <a:xfrm rot="16200000" flipH="1">
            <a:off x="9553541" y="4285942"/>
            <a:ext cx="327040" cy="132348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EEC8556-83EB-359C-B6FA-A9478BE44259}"/>
              </a:ext>
            </a:extLst>
          </p:cNvPr>
          <p:cNvGrpSpPr/>
          <p:nvPr/>
        </p:nvGrpSpPr>
        <p:grpSpPr>
          <a:xfrm rot="10800000">
            <a:off x="7003023" y="5089205"/>
            <a:ext cx="190502" cy="500062"/>
            <a:chOff x="9739311" y="4986338"/>
            <a:chExt cx="190502" cy="500062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0186B28-6FB4-0BB9-CC93-2E8E7884FFB4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26EB50C-D240-85CB-D5B2-8D0F1CFE1F7B}"/>
                </a:ext>
              </a:extLst>
            </p:cNvPr>
            <p:cNvCxnSpPr>
              <a:endCxn id="253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C02ECE1-CA70-567C-2627-B559E0204B02}"/>
              </a:ext>
            </a:extLst>
          </p:cNvPr>
          <p:cNvGrpSpPr/>
          <p:nvPr/>
        </p:nvGrpSpPr>
        <p:grpSpPr>
          <a:xfrm rot="10800000">
            <a:off x="10350904" y="5084002"/>
            <a:ext cx="190502" cy="500062"/>
            <a:chOff x="9739311" y="4986338"/>
            <a:chExt cx="190502" cy="500062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06A6285-7590-9F7D-0C80-DC03EC3F2D19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DE30A4A-3C65-05AE-B2B6-4FD657B95788}"/>
                </a:ext>
              </a:extLst>
            </p:cNvPr>
            <p:cNvCxnSpPr>
              <a:endCxn id="248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8CDB986-A204-B14A-81D7-D98BD2DB6D17}"/>
              </a:ext>
            </a:extLst>
          </p:cNvPr>
          <p:cNvSpPr/>
          <p:nvPr/>
        </p:nvSpPr>
        <p:spPr>
          <a:xfrm>
            <a:off x="1780113" y="5408696"/>
            <a:ext cx="6946359" cy="3312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PHSA API Layer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1C89989-185B-857C-D9E2-4F2CAF865DBB}"/>
              </a:ext>
            </a:extLst>
          </p:cNvPr>
          <p:cNvGrpSpPr/>
          <p:nvPr/>
        </p:nvGrpSpPr>
        <p:grpSpPr>
          <a:xfrm>
            <a:off x="159389" y="4069774"/>
            <a:ext cx="2762224" cy="831620"/>
            <a:chOff x="192353" y="3322847"/>
            <a:chExt cx="2620034" cy="831620"/>
          </a:xfrm>
        </p:grpSpPr>
        <p:sp>
          <p:nvSpPr>
            <p:cNvPr id="256" name="Rounded Rectangle 255">
              <a:extLst>
                <a:ext uri="{FF2B5EF4-FFF2-40B4-BE49-F238E27FC236}">
                  <a16:creationId xmlns:a16="http://schemas.microsoft.com/office/drawing/2014/main" id="{7ADBFBD2-AF72-3EE1-0951-5C26BD09E105}"/>
                </a:ext>
              </a:extLst>
            </p:cNvPr>
            <p:cNvSpPr/>
            <p:nvPr/>
          </p:nvSpPr>
          <p:spPr>
            <a:xfrm>
              <a:off x="192353" y="3322847"/>
              <a:ext cx="2620034" cy="831620"/>
            </a:xfrm>
            <a:prstGeom prst="roundRect">
              <a:avLst>
                <a:gd name="adj" fmla="val 260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HG App APIs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0BA57A46-7FCD-F852-B007-E2629379F317}"/>
                </a:ext>
              </a:extLst>
            </p:cNvPr>
            <p:cNvSpPr/>
            <p:nvPr/>
          </p:nvSpPr>
          <p:spPr>
            <a:xfrm>
              <a:off x="277749" y="3642953"/>
              <a:ext cx="1295316" cy="3754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Dependents  API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5134994-1EE9-51C4-6184-B0F7AB66EB7C}"/>
                </a:ext>
              </a:extLst>
            </p:cNvPr>
            <p:cNvSpPr/>
            <p:nvPr/>
          </p:nvSpPr>
          <p:spPr>
            <a:xfrm>
              <a:off x="1668322" y="3622094"/>
              <a:ext cx="1080373" cy="4218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Profile API</a:t>
              </a: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2966AF6-F54F-209A-918D-167099A40276}"/>
              </a:ext>
            </a:extLst>
          </p:cNvPr>
          <p:cNvSpPr/>
          <p:nvPr/>
        </p:nvSpPr>
        <p:spPr>
          <a:xfrm>
            <a:off x="4032866" y="6009554"/>
            <a:ext cx="1203264" cy="4419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Vaccine SHC QR Cache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9FEFF7A6-A5DE-6C44-B727-506639FBDA5E}"/>
              </a:ext>
            </a:extLst>
          </p:cNvPr>
          <p:cNvSpPr/>
          <p:nvPr/>
        </p:nvSpPr>
        <p:spPr>
          <a:xfrm>
            <a:off x="10206997" y="5402685"/>
            <a:ext cx="1676282" cy="3270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HIBC APIs (Proxy)</a:t>
            </a:r>
          </a:p>
        </p:txBody>
      </p:sp>
      <p:sp>
        <p:nvSpPr>
          <p:cNvPr id="335" name="Rounded Rectangle 334">
            <a:extLst>
              <a:ext uri="{FF2B5EF4-FFF2-40B4-BE49-F238E27FC236}">
                <a16:creationId xmlns:a16="http://schemas.microsoft.com/office/drawing/2014/main" id="{0D36DFC7-D6A2-4FA7-4113-56B864B3FA28}"/>
              </a:ext>
            </a:extLst>
          </p:cNvPr>
          <p:cNvSpPr/>
          <p:nvPr/>
        </p:nvSpPr>
        <p:spPr>
          <a:xfrm>
            <a:off x="177487" y="2560125"/>
            <a:ext cx="9019140" cy="1009882"/>
          </a:xfrm>
          <a:prstGeom prst="roundRect">
            <a:avLst>
              <a:gd name="adj" fmla="val 826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 API Management Services (https://hg-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api.gov.bc.ca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/*)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7B114437-5260-F9FF-A5A7-D27A98801988}"/>
              </a:ext>
            </a:extLst>
          </p:cNvPr>
          <p:cNvSpPr/>
          <p:nvPr/>
        </p:nvSpPr>
        <p:spPr>
          <a:xfrm>
            <a:off x="257315" y="2909607"/>
            <a:ext cx="1205484" cy="529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Authorization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2F4997DC-BE26-DB9B-1AB9-35CF1109071F}"/>
              </a:ext>
            </a:extLst>
          </p:cNvPr>
          <p:cNvSpPr/>
          <p:nvPr/>
        </p:nvSpPr>
        <p:spPr>
          <a:xfrm>
            <a:off x="1523832" y="2907454"/>
            <a:ext cx="1205484" cy="529530"/>
          </a:xfrm>
          <a:prstGeom prst="rect">
            <a:avLst/>
          </a:prstGeom>
          <a:solidFill>
            <a:srgbClr val="E4C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Security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33943E1-3A52-2D44-B784-235204C739EC}"/>
              </a:ext>
            </a:extLst>
          </p:cNvPr>
          <p:cNvSpPr/>
          <p:nvPr/>
        </p:nvSpPr>
        <p:spPr>
          <a:xfrm>
            <a:off x="2778336" y="2905764"/>
            <a:ext cx="1205484" cy="529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Monitoring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BA2900B-70B2-57BC-CC5B-31493830B73A}"/>
              </a:ext>
            </a:extLst>
          </p:cNvPr>
          <p:cNvSpPr/>
          <p:nvPr/>
        </p:nvSpPr>
        <p:spPr>
          <a:xfrm>
            <a:off x="4027759" y="2902111"/>
            <a:ext cx="1205484" cy="529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Rate-Limiting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7E58DE43-1816-9F8D-98CA-8EAD3D311B61}"/>
              </a:ext>
            </a:extLst>
          </p:cNvPr>
          <p:cNvSpPr/>
          <p:nvPr/>
        </p:nvSpPr>
        <p:spPr>
          <a:xfrm>
            <a:off x="5300630" y="2898134"/>
            <a:ext cx="1205484" cy="529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Caching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085F2D3-46E2-30A2-026A-C9A73184DAE7}"/>
              </a:ext>
            </a:extLst>
          </p:cNvPr>
          <p:cNvSpPr/>
          <p:nvPr/>
        </p:nvSpPr>
        <p:spPr>
          <a:xfrm>
            <a:off x="6573501" y="2905764"/>
            <a:ext cx="1205484" cy="529530"/>
          </a:xfrm>
          <a:prstGeom prst="rect">
            <a:avLst/>
          </a:prstGeom>
          <a:solidFill>
            <a:srgbClr val="F7D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ACL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86B242F-253A-0C17-055B-6A4DDA881B75}"/>
              </a:ext>
            </a:extLst>
          </p:cNvPr>
          <p:cNvSpPr/>
          <p:nvPr/>
        </p:nvSpPr>
        <p:spPr>
          <a:xfrm>
            <a:off x="7844537" y="2905160"/>
            <a:ext cx="1205484" cy="5295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Logging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8A11F1A-B029-BD89-7733-BDB93B88A77B}"/>
              </a:ext>
            </a:extLst>
          </p:cNvPr>
          <p:cNvSpPr/>
          <p:nvPr/>
        </p:nvSpPr>
        <p:spPr>
          <a:xfrm>
            <a:off x="4038832" y="898822"/>
            <a:ext cx="982098" cy="294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Desk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22C218-2B0E-2913-E3E8-DC7802B93D9F}"/>
              </a:ext>
            </a:extLst>
          </p:cNvPr>
          <p:cNvSpPr/>
          <p:nvPr/>
        </p:nvSpPr>
        <p:spPr>
          <a:xfrm>
            <a:off x="5077106" y="1270083"/>
            <a:ext cx="124806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Notice </a:t>
            </a:r>
            <a:r>
              <a:rPr lang="en-US" sz="1200" dirty="0" err="1"/>
              <a:t>Mgmt</a:t>
            </a:r>
            <a:endParaRPr lang="en-US" sz="1200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AF3627B-5C9B-6359-6A6B-803C4433F805}"/>
              </a:ext>
            </a:extLst>
          </p:cNvPr>
          <p:cNvCxnSpPr>
            <a:cxnSpLocks/>
            <a:stCxn id="335" idx="2"/>
            <a:endCxn id="103" idx="0"/>
          </p:cNvCxnSpPr>
          <p:nvPr/>
        </p:nvCxnSpPr>
        <p:spPr>
          <a:xfrm rot="16200000" flipH="1">
            <a:off x="5178941" y="3078123"/>
            <a:ext cx="411736" cy="1395504"/>
          </a:xfrm>
          <a:prstGeom prst="bentConnector3">
            <a:avLst>
              <a:gd name="adj1" fmla="val 50000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6B37E9-048B-0D7C-4F7A-B823ACF421D3}"/>
              </a:ext>
            </a:extLst>
          </p:cNvPr>
          <p:cNvSpPr/>
          <p:nvPr/>
        </p:nvSpPr>
        <p:spPr>
          <a:xfrm>
            <a:off x="260165" y="1502833"/>
            <a:ext cx="962273" cy="232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1F7455-2638-55A6-6263-8520113633E0}"/>
              </a:ext>
            </a:extLst>
          </p:cNvPr>
          <p:cNvSpPr txBox="1"/>
          <p:nvPr/>
        </p:nvSpPr>
        <p:spPr>
          <a:xfrm>
            <a:off x="4027759" y="2252796"/>
            <a:ext cx="670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E4C74D-7216-2FD9-4E57-A6CC785AF35E}"/>
              </a:ext>
            </a:extLst>
          </p:cNvPr>
          <p:cNvSpPr txBox="1"/>
          <p:nvPr/>
        </p:nvSpPr>
        <p:spPr>
          <a:xfrm>
            <a:off x="3983820" y="3638780"/>
            <a:ext cx="82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PRIVATE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A28D10-A384-A44C-7174-C729C5ECC7E7}"/>
              </a:ext>
            </a:extLst>
          </p:cNvPr>
          <p:cNvSpPr txBox="1"/>
          <p:nvPr/>
        </p:nvSpPr>
        <p:spPr>
          <a:xfrm>
            <a:off x="11007038" y="1394046"/>
            <a:ext cx="113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OIDC CONSENT-ENABLED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AFDBA8D-67DC-EB9F-4E5B-8977CAF2493E}"/>
              </a:ext>
            </a:extLst>
          </p:cNvPr>
          <p:cNvSpPr txBox="1"/>
          <p:nvPr/>
        </p:nvSpPr>
        <p:spPr>
          <a:xfrm>
            <a:off x="860057" y="368530"/>
            <a:ext cx="261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healthgateway.gov.bc.ca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3F1CA4EC-3335-6040-530F-2BB99F279CC3}"/>
              </a:ext>
            </a:extLst>
          </p:cNvPr>
          <p:cNvCxnSpPr>
            <a:cxnSpLocks/>
            <a:stCxn id="186" idx="2"/>
            <a:endCxn id="9" idx="0"/>
          </p:cNvCxnSpPr>
          <p:nvPr/>
        </p:nvCxnSpPr>
        <p:spPr>
          <a:xfrm rot="16200000" flipH="1">
            <a:off x="10341052" y="1950306"/>
            <a:ext cx="1231161" cy="7046"/>
          </a:xfrm>
          <a:prstGeom prst="bentConnector3">
            <a:avLst>
              <a:gd name="adj1" fmla="val 52684"/>
            </a:avLst>
          </a:prstGeom>
          <a:ln w="44450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44BBE86-E667-80AD-AF32-7D8C8F82E23B}"/>
              </a:ext>
            </a:extLst>
          </p:cNvPr>
          <p:cNvGrpSpPr/>
          <p:nvPr/>
        </p:nvGrpSpPr>
        <p:grpSpPr>
          <a:xfrm>
            <a:off x="6539178" y="638507"/>
            <a:ext cx="3326952" cy="1167271"/>
            <a:chOff x="258418" y="842553"/>
            <a:chExt cx="3326952" cy="1167271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E9C7743-C7A2-70CC-F7D7-C90B9E619DF7}"/>
                </a:ext>
              </a:extLst>
            </p:cNvPr>
            <p:cNvSpPr/>
            <p:nvPr/>
          </p:nvSpPr>
          <p:spPr>
            <a:xfrm>
              <a:off x="258418" y="842553"/>
              <a:ext cx="3326952" cy="11672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Health Gateway Mobile App (Android/iOS)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E130636B-13FF-1C39-F57B-7CAA77C2996C}"/>
                </a:ext>
              </a:extLst>
            </p:cNvPr>
            <p:cNvGrpSpPr/>
            <p:nvPr/>
          </p:nvGrpSpPr>
          <p:grpSpPr>
            <a:xfrm>
              <a:off x="310666" y="1100866"/>
              <a:ext cx="3187941" cy="522992"/>
              <a:chOff x="628976" y="2940600"/>
              <a:chExt cx="3187941" cy="522992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FEE15F3-F635-6F2E-5B28-6556EDD99AB2}"/>
                  </a:ext>
                </a:extLst>
              </p:cNvPr>
              <p:cNvSpPr/>
              <p:nvPr/>
            </p:nvSpPr>
            <p:spPr>
              <a:xfrm>
                <a:off x="638090" y="2940601"/>
                <a:ext cx="962273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Timeline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5FF80EA-32F1-CA7A-FFE0-BB79A4CBFD6C}"/>
                  </a:ext>
                </a:extLst>
              </p:cNvPr>
              <p:cNvSpPr/>
              <p:nvPr/>
            </p:nvSpPr>
            <p:spPr>
              <a:xfrm>
                <a:off x="628976" y="3225444"/>
                <a:ext cx="951604" cy="2381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User Profile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082BFA4-04E5-B21F-F4D3-874755B0713E}"/>
                  </a:ext>
                </a:extLst>
              </p:cNvPr>
              <p:cNvSpPr/>
              <p:nvPr/>
            </p:nvSpPr>
            <p:spPr>
              <a:xfrm>
                <a:off x="1642669" y="3231351"/>
                <a:ext cx="1054654" cy="2322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Dependents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E163489E-C0D9-07B5-18EF-217876731106}"/>
                  </a:ext>
                </a:extLst>
              </p:cNvPr>
              <p:cNvSpPr/>
              <p:nvPr/>
            </p:nvSpPr>
            <p:spPr>
              <a:xfrm>
                <a:off x="1642669" y="2958240"/>
                <a:ext cx="1054654" cy="2025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Delegation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31A199B-F5F0-325E-483B-E3C97A96EF5A}"/>
                  </a:ext>
                </a:extLst>
              </p:cNvPr>
              <p:cNvSpPr/>
              <p:nvPr/>
            </p:nvSpPr>
            <p:spPr>
              <a:xfrm>
                <a:off x="2748603" y="294060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COVID Labs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69B7283-0AB5-9ACA-D6B7-29AC8AB9DFF1}"/>
                  </a:ext>
                </a:extLst>
              </p:cNvPr>
              <p:cNvSpPr/>
              <p:nvPr/>
            </p:nvSpPr>
            <p:spPr>
              <a:xfrm>
                <a:off x="2762263" y="3224180"/>
                <a:ext cx="1054654" cy="2322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Vaccine Card</a:t>
                </a:r>
              </a:p>
            </p:txBody>
          </p:sp>
        </p:grp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615F437-323E-BAF1-17D0-68170D36F5B7}"/>
              </a:ext>
            </a:extLst>
          </p:cNvPr>
          <p:cNvSpPr/>
          <p:nvPr/>
        </p:nvSpPr>
        <p:spPr>
          <a:xfrm>
            <a:off x="8863227" y="5424261"/>
            <a:ext cx="1230230" cy="10102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Patient Index</a:t>
            </a:r>
            <a:br>
              <a:rPr lang="en-US" sz="1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(EMPI)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A86A7F41-8B95-8450-E4FD-75BA32DFF2C7}"/>
              </a:ext>
            </a:extLst>
          </p:cNvPr>
          <p:cNvSpPr/>
          <p:nvPr/>
        </p:nvSpPr>
        <p:spPr>
          <a:xfrm>
            <a:off x="336747" y="5281190"/>
            <a:ext cx="1052663" cy="649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HG-DB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0A4B493-CFEB-85F2-722B-436E1785C3F2}"/>
              </a:ext>
            </a:extLst>
          </p:cNvPr>
          <p:cNvCxnSpPr>
            <a:cxnSpLocks/>
            <a:stCxn id="274" idx="2"/>
            <a:endCxn id="136" idx="1"/>
          </p:cNvCxnSpPr>
          <p:nvPr/>
        </p:nvCxnSpPr>
        <p:spPr>
          <a:xfrm rot="5400000">
            <a:off x="1328854" y="4325082"/>
            <a:ext cx="490334" cy="142188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D9808B86-B389-B7FE-9EB2-42A9DE8C0E3D}"/>
              </a:ext>
            </a:extLst>
          </p:cNvPr>
          <p:cNvCxnSpPr>
            <a:cxnSpLocks/>
            <a:stCxn id="273" idx="2"/>
            <a:endCxn id="136" idx="1"/>
          </p:cNvCxnSpPr>
          <p:nvPr/>
        </p:nvCxnSpPr>
        <p:spPr>
          <a:xfrm rot="5400000">
            <a:off x="639721" y="4988685"/>
            <a:ext cx="515864" cy="6914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067604-0FA9-3B5F-588E-3AB566F7F397}"/>
              </a:ext>
            </a:extLst>
          </p:cNvPr>
          <p:cNvSpPr txBox="1"/>
          <p:nvPr/>
        </p:nvSpPr>
        <p:spPr>
          <a:xfrm>
            <a:off x="336747" y="-9832"/>
            <a:ext cx="13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2022-05-20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46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BC31554-88B5-0641-B6B0-D5127858D2E1}"/>
              </a:ext>
            </a:extLst>
          </p:cNvPr>
          <p:cNvSpPr/>
          <p:nvPr/>
        </p:nvSpPr>
        <p:spPr>
          <a:xfrm>
            <a:off x="110289" y="241195"/>
            <a:ext cx="11971421" cy="39630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CCCE5-957C-6B46-9E89-5AE002F8BDB1}"/>
              </a:ext>
            </a:extLst>
          </p:cNvPr>
          <p:cNvSpPr/>
          <p:nvPr/>
        </p:nvSpPr>
        <p:spPr>
          <a:xfrm>
            <a:off x="3817189" y="361446"/>
            <a:ext cx="2853421" cy="1006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Health Gateway Admin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E40354DF-8B13-0146-A750-572856CD969E}"/>
              </a:ext>
            </a:extLst>
          </p:cNvPr>
          <p:cNvSpPr/>
          <p:nvPr/>
        </p:nvSpPr>
        <p:spPr>
          <a:xfrm>
            <a:off x="10341485" y="4268268"/>
            <a:ext cx="1594677" cy="25330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CITZ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3C9704-C88E-D047-8741-292919B41D69}"/>
              </a:ext>
            </a:extLst>
          </p:cNvPr>
          <p:cNvSpPr/>
          <p:nvPr/>
        </p:nvSpPr>
        <p:spPr>
          <a:xfrm>
            <a:off x="110290" y="4268268"/>
            <a:ext cx="10115800" cy="2533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Health Sector Backend Services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B897BB7-605E-A040-B685-DC66E0DBED9F}"/>
              </a:ext>
            </a:extLst>
          </p:cNvPr>
          <p:cNvSpPr/>
          <p:nvPr/>
        </p:nvSpPr>
        <p:spPr>
          <a:xfrm>
            <a:off x="304665" y="2534948"/>
            <a:ext cx="8789908" cy="12065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Health Gateway Resource APIs (Citizen-Protected via OAuth2 and UMA)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94361-771B-0241-82E8-13258F798599}"/>
              </a:ext>
            </a:extLst>
          </p:cNvPr>
          <p:cNvSpPr/>
          <p:nvPr/>
        </p:nvSpPr>
        <p:spPr>
          <a:xfrm>
            <a:off x="10013923" y="1120450"/>
            <a:ext cx="1514475" cy="104188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RedHat SSO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Keycloak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6EA51-7FC7-7D45-BF70-7F5EFA24A836}"/>
              </a:ext>
            </a:extLst>
          </p:cNvPr>
          <p:cNvSpPr/>
          <p:nvPr/>
        </p:nvSpPr>
        <p:spPr>
          <a:xfrm>
            <a:off x="10436658" y="4627332"/>
            <a:ext cx="1406249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BCSC IAS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id.gov.bc.ca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E1194-5581-544B-B151-1698C3381FAA}"/>
              </a:ext>
            </a:extLst>
          </p:cNvPr>
          <p:cNvSpPr/>
          <p:nvPr/>
        </p:nvSpPr>
        <p:spPr>
          <a:xfrm>
            <a:off x="494506" y="2928352"/>
            <a:ext cx="1563946" cy="646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API</a:t>
            </a:r>
            <a:br>
              <a:rPr lang="en-US" dirty="0"/>
            </a:br>
            <a:r>
              <a:rPr lang="en-US" dirty="0"/>
              <a:t>(HDID 2 PHN)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61D37-7E92-A74A-8292-884F1C00EC40}"/>
              </a:ext>
            </a:extLst>
          </p:cNvPr>
          <p:cNvSpPr/>
          <p:nvPr/>
        </p:nvSpPr>
        <p:spPr>
          <a:xfrm>
            <a:off x="2256247" y="2928352"/>
            <a:ext cx="1029449" cy="6533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82927-7569-974D-B031-0D23BDE6B78F}"/>
              </a:ext>
            </a:extLst>
          </p:cNvPr>
          <p:cNvSpPr/>
          <p:nvPr/>
        </p:nvSpPr>
        <p:spPr>
          <a:xfrm>
            <a:off x="5043592" y="2939720"/>
            <a:ext cx="151447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Medications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8702B-D1CA-BD41-96F7-1C4BE166FFFF}"/>
              </a:ext>
            </a:extLst>
          </p:cNvPr>
          <p:cNvSpPr/>
          <p:nvPr/>
        </p:nvSpPr>
        <p:spPr>
          <a:xfrm>
            <a:off x="3363423" y="2936077"/>
            <a:ext cx="1605361" cy="642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Immunizations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E761B-1433-A240-BC85-16C309AD33A4}"/>
              </a:ext>
            </a:extLst>
          </p:cNvPr>
          <p:cNvSpPr/>
          <p:nvPr/>
        </p:nvSpPr>
        <p:spPr>
          <a:xfrm>
            <a:off x="2214420" y="5660282"/>
            <a:ext cx="1599754" cy="8312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Immunizations</a:t>
            </a:r>
            <a:br>
              <a:rPr lang="en-US" dirty="0"/>
            </a:br>
            <a:r>
              <a:rPr lang="en-US" dirty="0"/>
              <a:t>(Panorama)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789BF-9BD4-A44C-AFEA-A66095AB377F}"/>
              </a:ext>
            </a:extLst>
          </p:cNvPr>
          <p:cNvSpPr/>
          <p:nvPr/>
        </p:nvSpPr>
        <p:spPr>
          <a:xfrm>
            <a:off x="1179467" y="5665416"/>
            <a:ext cx="968502" cy="8322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COVID Lab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64B6E-76B9-7A43-9013-12E272BE4613}"/>
              </a:ext>
            </a:extLst>
          </p:cNvPr>
          <p:cNvSpPr/>
          <p:nvPr/>
        </p:nvSpPr>
        <p:spPr>
          <a:xfrm>
            <a:off x="5985328" y="5666448"/>
            <a:ext cx="1514475" cy="83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Medications (</a:t>
            </a:r>
            <a:r>
              <a:rPr lang="en-US" dirty="0" err="1"/>
              <a:t>PharmaNet</a:t>
            </a:r>
            <a:r>
              <a:rPr lang="en-US" dirty="0"/>
              <a:t>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F4CA05-AC50-BA42-8EE4-81BB121DB014}"/>
              </a:ext>
            </a:extLst>
          </p:cNvPr>
          <p:cNvGrpSpPr/>
          <p:nvPr/>
        </p:nvGrpSpPr>
        <p:grpSpPr>
          <a:xfrm rot="10800000">
            <a:off x="6703318" y="4309413"/>
            <a:ext cx="190502" cy="500062"/>
            <a:chOff x="9739311" y="4986338"/>
            <a:chExt cx="190502" cy="5000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2F17-A86D-C147-8064-8156FB1FA6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5D224A-D88D-A048-BD95-6C47E6010F77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B58A6C-396C-2842-A4EA-A95675251560}"/>
              </a:ext>
            </a:extLst>
          </p:cNvPr>
          <p:cNvGrpSpPr/>
          <p:nvPr/>
        </p:nvGrpSpPr>
        <p:grpSpPr>
          <a:xfrm rot="10800000">
            <a:off x="8080175" y="4309413"/>
            <a:ext cx="190502" cy="500062"/>
            <a:chOff x="9739311" y="4986338"/>
            <a:chExt cx="190502" cy="500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FF5FD-7A0E-154D-9A8A-C211D468B2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E14298-D92B-7C4C-BEE4-717F833D97F9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174F98-41F3-B74D-ABB6-0EF84DB8C2F9}"/>
              </a:ext>
            </a:extLst>
          </p:cNvPr>
          <p:cNvGrpSpPr/>
          <p:nvPr/>
        </p:nvGrpSpPr>
        <p:grpSpPr>
          <a:xfrm rot="10800000">
            <a:off x="3201320" y="4284401"/>
            <a:ext cx="190502" cy="500062"/>
            <a:chOff x="9739311" y="4986338"/>
            <a:chExt cx="190502" cy="50006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BF334C-B437-4447-9A67-63CABD85D8E5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AAD6738-AF84-5640-B701-DFF98BF31A76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041E26B-5080-B348-BB32-B47E311DF451}"/>
              </a:ext>
            </a:extLst>
          </p:cNvPr>
          <p:cNvGrpSpPr/>
          <p:nvPr/>
        </p:nvGrpSpPr>
        <p:grpSpPr>
          <a:xfrm>
            <a:off x="304664" y="5169655"/>
            <a:ext cx="808352" cy="1328002"/>
            <a:chOff x="587900" y="5153163"/>
            <a:chExt cx="808352" cy="13280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52084F-CAF4-EB47-89EB-923BC8735E93}"/>
                </a:ext>
              </a:extLst>
            </p:cNvPr>
            <p:cNvSpPr/>
            <p:nvPr/>
          </p:nvSpPr>
          <p:spPr>
            <a:xfrm>
              <a:off x="587900" y="5643790"/>
              <a:ext cx="808352" cy="837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EMPI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2E72EA-7B42-C041-8E65-499B1949A60C}"/>
                </a:ext>
              </a:extLst>
            </p:cNvPr>
            <p:cNvGrpSpPr/>
            <p:nvPr/>
          </p:nvGrpSpPr>
          <p:grpSpPr>
            <a:xfrm rot="10800000">
              <a:off x="948651" y="5153163"/>
              <a:ext cx="190502" cy="500062"/>
              <a:chOff x="9739311" y="4986338"/>
              <a:chExt cx="190502" cy="500062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BE1210C-F15E-044E-9885-B9980E502B89}"/>
                  </a:ext>
                </a:extLst>
              </p:cNvPr>
              <p:cNvSpPr/>
              <p:nvPr/>
            </p:nvSpPr>
            <p:spPr>
              <a:xfrm>
                <a:off x="9739311" y="5300663"/>
                <a:ext cx="190502" cy="1857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48AA00B-1071-1E45-B91F-23906AFE4E63}"/>
                  </a:ext>
                </a:extLst>
              </p:cNvPr>
              <p:cNvCxnSpPr>
                <a:endCxn id="41" idx="0"/>
              </p:cNvCxnSpPr>
              <p:nvPr/>
            </p:nvCxnSpPr>
            <p:spPr>
              <a:xfrm>
                <a:off x="9834562" y="4986338"/>
                <a:ext cx="0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48FCA5E-F082-C94B-B3B0-8121CB947B0B}"/>
              </a:ext>
            </a:extLst>
          </p:cNvPr>
          <p:cNvSpPr/>
          <p:nvPr/>
        </p:nvSpPr>
        <p:spPr>
          <a:xfrm>
            <a:off x="668411" y="366508"/>
            <a:ext cx="2853421" cy="15387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Health Gateway App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3BFD803-A7D6-214A-9FB9-A961B2EC7D61}"/>
              </a:ext>
            </a:extLst>
          </p:cNvPr>
          <p:cNvCxnSpPr>
            <a:cxnSpLocks/>
          </p:cNvCxnSpPr>
          <p:nvPr/>
        </p:nvCxnSpPr>
        <p:spPr>
          <a:xfrm>
            <a:off x="3521832" y="1285012"/>
            <a:ext cx="6492091" cy="505516"/>
          </a:xfrm>
          <a:prstGeom prst="bentConnector3">
            <a:avLst>
              <a:gd name="adj1" fmla="val 127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3A02BC-B19A-EE45-AB64-6E1D62562C2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9722975" y="3210523"/>
            <a:ext cx="2464995" cy="368622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A974D-23EB-DF45-AD12-AE1F2C929245}"/>
              </a:ext>
            </a:extLst>
          </p:cNvPr>
          <p:cNvSpPr txBox="1"/>
          <p:nvPr/>
        </p:nvSpPr>
        <p:spPr>
          <a:xfrm>
            <a:off x="9524031" y="430295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OAuth2 OIDC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C20E5-835C-3C4A-AF26-EFACA654E3EE}"/>
              </a:ext>
            </a:extLst>
          </p:cNvPr>
          <p:cNvSpPr txBox="1"/>
          <p:nvPr/>
        </p:nvSpPr>
        <p:spPr>
          <a:xfrm>
            <a:off x="10818421" y="2152861"/>
            <a:ext cx="1005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External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Identity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Provider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F93F8-EBCA-704F-A9AB-CCC785EC0232}"/>
              </a:ext>
            </a:extLst>
          </p:cNvPr>
          <p:cNvSpPr/>
          <p:nvPr/>
        </p:nvSpPr>
        <p:spPr>
          <a:xfrm>
            <a:off x="7578716" y="5666475"/>
            <a:ext cx="1193420" cy="83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Visits (MSP)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F309AE-8F6F-6842-BCC6-9393C4257D22}"/>
              </a:ext>
            </a:extLst>
          </p:cNvPr>
          <p:cNvSpPr/>
          <p:nvPr/>
        </p:nvSpPr>
        <p:spPr>
          <a:xfrm>
            <a:off x="4942739" y="5669717"/>
            <a:ext cx="822074" cy="8312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 err="1"/>
              <a:t>PLiS</a:t>
            </a:r>
            <a:r>
              <a:rPr lang="en-US" dirty="0"/>
              <a:t>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228378E-00CC-DD47-AA99-93EF0C36CF58}"/>
              </a:ext>
            </a:extLst>
          </p:cNvPr>
          <p:cNvSpPr/>
          <p:nvPr/>
        </p:nvSpPr>
        <p:spPr>
          <a:xfrm>
            <a:off x="760666" y="690237"/>
            <a:ext cx="1205484" cy="536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0B751D-1F9D-D040-B483-039A9FD4560E}"/>
              </a:ext>
            </a:extLst>
          </p:cNvPr>
          <p:cNvSpPr/>
          <p:nvPr/>
        </p:nvSpPr>
        <p:spPr>
          <a:xfrm>
            <a:off x="3983820" y="743691"/>
            <a:ext cx="1205484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Web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789409-7350-2B4C-9EC6-B4B6A288909C}"/>
              </a:ext>
            </a:extLst>
          </p:cNvPr>
          <p:cNvSpPr/>
          <p:nvPr/>
        </p:nvSpPr>
        <p:spPr>
          <a:xfrm>
            <a:off x="5294094" y="736499"/>
            <a:ext cx="1205484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Scheduler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27A7BE9-A486-3C44-9DA6-4FA14A8C4F70}"/>
              </a:ext>
            </a:extLst>
          </p:cNvPr>
          <p:cNvSpPr/>
          <p:nvPr/>
        </p:nvSpPr>
        <p:spPr>
          <a:xfrm>
            <a:off x="760666" y="1290483"/>
            <a:ext cx="1205484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E9032B9-457E-074E-B512-9D9002FCA6A1}"/>
              </a:ext>
            </a:extLst>
          </p:cNvPr>
          <p:cNvSpPr/>
          <p:nvPr/>
        </p:nvSpPr>
        <p:spPr>
          <a:xfrm>
            <a:off x="2014315" y="1290483"/>
            <a:ext cx="1446703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165E81-D8B5-AA40-9413-D5BE271B0E7C}"/>
              </a:ext>
            </a:extLst>
          </p:cNvPr>
          <p:cNvSpPr/>
          <p:nvPr/>
        </p:nvSpPr>
        <p:spPr>
          <a:xfrm>
            <a:off x="2019265" y="697242"/>
            <a:ext cx="1446703" cy="5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Delegation</a:t>
            </a:r>
            <a:r>
              <a: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Consent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BD5B535-467E-1A47-A2EA-96089BF09B3B}"/>
              </a:ext>
            </a:extLst>
          </p:cNvPr>
          <p:cNvGrpSpPr/>
          <p:nvPr/>
        </p:nvGrpSpPr>
        <p:grpSpPr>
          <a:xfrm rot="10800000">
            <a:off x="2788148" y="4295349"/>
            <a:ext cx="190502" cy="500062"/>
            <a:chOff x="9739311" y="4986338"/>
            <a:chExt cx="190502" cy="50006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34A05AC-34C6-8544-A5D2-2F99247D0E9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A03FE36-8EC6-154B-87CD-3A38D27A3C51}"/>
                </a:ext>
              </a:extLst>
            </p:cNvPr>
            <p:cNvCxnSpPr>
              <a:endCxn id="1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6682F5-BE2D-4448-A73A-BCF4211945E9}"/>
              </a:ext>
            </a:extLst>
          </p:cNvPr>
          <p:cNvGrpSpPr/>
          <p:nvPr/>
        </p:nvGrpSpPr>
        <p:grpSpPr>
          <a:xfrm rot="10800000">
            <a:off x="4069753" y="4313993"/>
            <a:ext cx="190502" cy="500062"/>
            <a:chOff x="9739311" y="4986338"/>
            <a:chExt cx="190502" cy="50006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6CAE1FD-7DEB-BE45-8514-860497641FF6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A40CDC-545D-7D46-ACB3-2D1B7F45DB99}"/>
                </a:ext>
              </a:extLst>
            </p:cNvPr>
            <p:cNvCxnSpPr>
              <a:endCxn id="129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2DCFBC82-0EB6-9743-8CE7-B30EBAAC03D9}"/>
              </a:ext>
            </a:extLst>
          </p:cNvPr>
          <p:cNvCxnSpPr>
            <a:cxnSpLocks/>
            <a:stCxn id="78" idx="2"/>
            <a:endCxn id="93" idx="0"/>
          </p:cNvCxnSpPr>
          <p:nvPr/>
        </p:nvCxnSpPr>
        <p:spPr>
          <a:xfrm rot="16200000" flipH="1">
            <a:off x="4197041" y="4512982"/>
            <a:ext cx="431832" cy="18816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90C52EA-5B24-364A-A5B7-9380C576A428}"/>
              </a:ext>
            </a:extLst>
          </p:cNvPr>
          <p:cNvCxnSpPr>
            <a:cxnSpLocks/>
            <a:stCxn id="11" idx="2"/>
            <a:endCxn id="41" idx="4"/>
          </p:cNvCxnSpPr>
          <p:nvPr/>
        </p:nvCxnSpPr>
        <p:spPr>
          <a:xfrm rot="5400000">
            <a:off x="221088" y="4114263"/>
            <a:ext cx="1594971" cy="51581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0FA8E33B-9BDE-3B4B-BD21-25AEB48C6E5E}"/>
              </a:ext>
            </a:extLst>
          </p:cNvPr>
          <p:cNvCxnSpPr>
            <a:cxnSpLocks/>
            <a:stCxn id="12" idx="2"/>
            <a:endCxn id="126" idx="4"/>
          </p:cNvCxnSpPr>
          <p:nvPr/>
        </p:nvCxnSpPr>
        <p:spPr>
          <a:xfrm rot="16200000" flipH="1">
            <a:off x="2470338" y="3882287"/>
            <a:ext cx="713695" cy="11242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6AFCFF5-B10C-E04D-91AF-3087B21F4245}"/>
              </a:ext>
            </a:extLst>
          </p:cNvPr>
          <p:cNvGrpSpPr/>
          <p:nvPr/>
        </p:nvGrpSpPr>
        <p:grpSpPr>
          <a:xfrm>
            <a:off x="8876081" y="5169655"/>
            <a:ext cx="1137842" cy="1328002"/>
            <a:chOff x="4812899" y="5150064"/>
            <a:chExt cx="1137842" cy="132800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F0100C7-5A6C-CF41-AA5A-3F85CC382B28}"/>
                </a:ext>
              </a:extLst>
            </p:cNvPr>
            <p:cNvSpPr/>
            <p:nvPr/>
          </p:nvSpPr>
          <p:spPr>
            <a:xfrm>
              <a:off x="4812899" y="5646884"/>
              <a:ext cx="1137842" cy="831182"/>
            </a:xfrm>
            <a:prstGeom prst="rect">
              <a:avLst/>
            </a:prstGeom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Imaging (DI-R)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2BF11CE-48CB-FA4E-9A8C-8FF9B37E4750}"/>
                </a:ext>
              </a:extLst>
            </p:cNvPr>
            <p:cNvGrpSpPr/>
            <p:nvPr/>
          </p:nvGrpSpPr>
          <p:grpSpPr>
            <a:xfrm rot="10800000">
              <a:off x="5270347" y="5150064"/>
              <a:ext cx="190502" cy="500062"/>
              <a:chOff x="9548809" y="4964378"/>
              <a:chExt cx="190502" cy="500062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BA578C86-2534-F446-A66C-59F3290B09E5}"/>
                  </a:ext>
                </a:extLst>
              </p:cNvPr>
              <p:cNvSpPr/>
              <p:nvPr/>
            </p:nvSpPr>
            <p:spPr>
              <a:xfrm>
                <a:off x="9548809" y="5278703"/>
                <a:ext cx="190502" cy="1857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332D7FC-6BA8-F64D-8383-D083AE114781}"/>
                  </a:ext>
                </a:extLst>
              </p:cNvPr>
              <p:cNvCxnSpPr>
                <a:endCxn id="144" idx="0"/>
              </p:cNvCxnSpPr>
              <p:nvPr/>
            </p:nvCxnSpPr>
            <p:spPr>
              <a:xfrm>
                <a:off x="9644060" y="4964378"/>
                <a:ext cx="0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3B79EC45-2A46-224F-8486-041B5EB306A8}"/>
              </a:ext>
            </a:extLst>
          </p:cNvPr>
          <p:cNvCxnSpPr>
            <a:cxnSpLocks/>
            <a:stCxn id="78" idx="2"/>
            <a:endCxn id="8" idx="0"/>
          </p:cNvCxnSpPr>
          <p:nvPr/>
        </p:nvCxnSpPr>
        <p:spPr>
          <a:xfrm rot="5400000">
            <a:off x="3032020" y="5220162"/>
            <a:ext cx="422397" cy="4578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3B3B9BF4-7F4D-DC42-86A5-4037B7D2DD34}"/>
              </a:ext>
            </a:extLst>
          </p:cNvPr>
          <p:cNvCxnSpPr>
            <a:cxnSpLocks/>
            <a:stCxn id="78" idx="2"/>
            <a:endCxn id="6" idx="0"/>
          </p:cNvCxnSpPr>
          <p:nvPr/>
        </p:nvCxnSpPr>
        <p:spPr>
          <a:xfrm rot="5400000">
            <a:off x="2354164" y="4547440"/>
            <a:ext cx="427531" cy="18084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9FEFF7A6-A5DE-6C44-B727-506639FBDA5E}"/>
              </a:ext>
            </a:extLst>
          </p:cNvPr>
          <p:cNvSpPr/>
          <p:nvPr/>
        </p:nvSpPr>
        <p:spPr>
          <a:xfrm>
            <a:off x="5951400" y="4674790"/>
            <a:ext cx="2924679" cy="57433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HIBC APIs (ODR Proxy)</a:t>
            </a:r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0F013143-C1AE-0748-BFD0-98187B625258}"/>
              </a:ext>
            </a:extLst>
          </p:cNvPr>
          <p:cNvCxnSpPr>
            <a:cxnSpLocks/>
            <a:stCxn id="14" idx="2"/>
            <a:endCxn id="129" idx="4"/>
          </p:cNvCxnSpPr>
          <p:nvPr/>
        </p:nvCxnSpPr>
        <p:spPr>
          <a:xfrm rot="5400000">
            <a:off x="3798069" y="3945957"/>
            <a:ext cx="734971" cy="1100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B10FCD9A-288C-004B-A675-F93A58AB0DC5}"/>
              </a:ext>
            </a:extLst>
          </p:cNvPr>
          <p:cNvCxnSpPr>
            <a:cxnSpLocks/>
            <a:stCxn id="116" idx="2"/>
            <a:endCxn id="171" idx="4"/>
          </p:cNvCxnSpPr>
          <p:nvPr/>
        </p:nvCxnSpPr>
        <p:spPr>
          <a:xfrm rot="16200000" flipH="1">
            <a:off x="513867" y="2669554"/>
            <a:ext cx="2489400" cy="790318"/>
          </a:xfrm>
          <a:prstGeom prst="bentConnector3">
            <a:avLst>
              <a:gd name="adj1" fmla="val 22700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568464D-6662-1A4A-99C9-01C99640F7D5}"/>
              </a:ext>
            </a:extLst>
          </p:cNvPr>
          <p:cNvSpPr/>
          <p:nvPr/>
        </p:nvSpPr>
        <p:spPr>
          <a:xfrm>
            <a:off x="3905884" y="5669717"/>
            <a:ext cx="968502" cy="8312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 Channel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063A68C-AC3E-1940-8A1D-A510E0699B82}"/>
              </a:ext>
            </a:extLst>
          </p:cNvPr>
          <p:cNvGrpSpPr/>
          <p:nvPr/>
        </p:nvGrpSpPr>
        <p:grpSpPr>
          <a:xfrm rot="10800000">
            <a:off x="2058475" y="4309413"/>
            <a:ext cx="190502" cy="500062"/>
            <a:chOff x="9739311" y="4986338"/>
            <a:chExt cx="190502" cy="50006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CB4ECCA-7A13-8D4A-9B04-9BBD928CD816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F4AC8B9-E82F-B44B-A683-B012352F958B}"/>
                </a:ext>
              </a:extLst>
            </p:cNvPr>
            <p:cNvCxnSpPr>
              <a:endCxn id="171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34A1DFCD-5638-A642-9ADA-80295534132A}"/>
              </a:ext>
            </a:extLst>
          </p:cNvPr>
          <p:cNvCxnSpPr>
            <a:cxnSpLocks/>
            <a:stCxn id="13" idx="2"/>
            <a:endCxn id="26" idx="4"/>
          </p:cNvCxnSpPr>
          <p:nvPr/>
        </p:nvCxnSpPr>
        <p:spPr>
          <a:xfrm rot="16200000" flipH="1">
            <a:off x="5938018" y="3448862"/>
            <a:ext cx="723362" cy="997739"/>
          </a:xfrm>
          <a:prstGeom prst="bentConnector3">
            <a:avLst>
              <a:gd name="adj1" fmla="val 26085"/>
            </a:avLst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FA00AE29-BA22-0043-9535-12C4C271735F}"/>
              </a:ext>
            </a:extLst>
          </p:cNvPr>
          <p:cNvCxnSpPr>
            <a:cxnSpLocks/>
            <a:stCxn id="12" idx="2"/>
            <a:endCxn id="38" idx="4"/>
          </p:cNvCxnSpPr>
          <p:nvPr/>
        </p:nvCxnSpPr>
        <p:spPr>
          <a:xfrm rot="16200000" flipH="1">
            <a:off x="2682398" y="3670227"/>
            <a:ext cx="702747" cy="525599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8CDB986-A204-B14A-81D7-D98BD2DB6D17}"/>
              </a:ext>
            </a:extLst>
          </p:cNvPr>
          <p:cNvSpPr/>
          <p:nvPr/>
        </p:nvSpPr>
        <p:spPr>
          <a:xfrm>
            <a:off x="1179467" y="4663549"/>
            <a:ext cx="4585343" cy="57433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PHSA API Layer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1BC91CB-4EED-194D-BCC0-FAD978AE8082}"/>
              </a:ext>
            </a:extLst>
          </p:cNvPr>
          <p:cNvSpPr/>
          <p:nvPr/>
        </p:nvSpPr>
        <p:spPr>
          <a:xfrm>
            <a:off x="7930527" y="289205"/>
            <a:ext cx="1514475" cy="104188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Third-Party Health App</a:t>
            </a: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3073D6CA-58A6-FA43-92CA-6DAA1D24C0F2}"/>
              </a:ext>
            </a:extLst>
          </p:cNvPr>
          <p:cNvCxnSpPr>
            <a:cxnSpLocks/>
            <a:stCxn id="186" idx="3"/>
            <a:endCxn id="9" idx="0"/>
          </p:cNvCxnSpPr>
          <p:nvPr/>
        </p:nvCxnSpPr>
        <p:spPr>
          <a:xfrm>
            <a:off x="9445002" y="810149"/>
            <a:ext cx="1326159" cy="310301"/>
          </a:xfrm>
          <a:prstGeom prst="bentConnector2">
            <a:avLst/>
          </a:prstGeom>
          <a:ln w="381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76630EC-2720-7444-8159-9545234307AB}"/>
              </a:ext>
            </a:extLst>
          </p:cNvPr>
          <p:cNvCxnSpPr>
            <a:cxnSpLocks/>
            <a:stCxn id="186" idx="2"/>
            <a:endCxn id="15" idx="0"/>
          </p:cNvCxnSpPr>
          <p:nvPr/>
        </p:nvCxnSpPr>
        <p:spPr>
          <a:xfrm rot="5400000">
            <a:off x="6091764" y="-61053"/>
            <a:ext cx="1203856" cy="3988146"/>
          </a:xfrm>
          <a:prstGeom prst="bentConnector3">
            <a:avLst>
              <a:gd name="adj1" fmla="val 64370"/>
            </a:avLst>
          </a:prstGeom>
          <a:ln w="381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8FD7DEE-A83D-CE43-B1D8-CF8721B2B3D2}"/>
              </a:ext>
            </a:extLst>
          </p:cNvPr>
          <p:cNvSpPr/>
          <p:nvPr/>
        </p:nvSpPr>
        <p:spPr>
          <a:xfrm>
            <a:off x="6633946" y="2942967"/>
            <a:ext cx="107735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Visits API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CFBD97F-ED8C-6047-B27E-DD29C6A9E9E4}"/>
              </a:ext>
            </a:extLst>
          </p:cNvPr>
          <p:cNvSpPr/>
          <p:nvPr/>
        </p:nvSpPr>
        <p:spPr>
          <a:xfrm>
            <a:off x="7763436" y="2936077"/>
            <a:ext cx="107735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Imaging API</a:t>
            </a: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8235877D-F571-2544-9A9F-F336D94FAB6A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 rot="5400000">
            <a:off x="6869492" y="5122200"/>
            <a:ext cx="417322" cy="6711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77B987CE-756B-1B43-90EB-A3214C11866B}"/>
              </a:ext>
            </a:extLst>
          </p:cNvPr>
          <p:cNvCxnSpPr>
            <a:cxnSpLocks/>
            <a:stCxn id="199" idx="2"/>
            <a:endCxn id="32" idx="4"/>
          </p:cNvCxnSpPr>
          <p:nvPr/>
        </p:nvCxnSpPr>
        <p:spPr>
          <a:xfrm rot="16200000" flipH="1">
            <a:off x="7313968" y="3447954"/>
            <a:ext cx="720115" cy="100280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F9EFCB5F-0456-7346-8231-DEB0BA26BFD7}"/>
              </a:ext>
            </a:extLst>
          </p:cNvPr>
          <p:cNvCxnSpPr>
            <a:cxnSpLocks/>
            <a:stCxn id="154" idx="2"/>
            <a:endCxn id="84" idx="0"/>
          </p:cNvCxnSpPr>
          <p:nvPr/>
        </p:nvCxnSpPr>
        <p:spPr>
          <a:xfrm rot="16200000" flipH="1">
            <a:off x="7585909" y="5076957"/>
            <a:ext cx="417349" cy="7616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75B3EC0B-A1B6-EA41-9C6A-5B2D70D2AE6C}"/>
              </a:ext>
            </a:extLst>
          </p:cNvPr>
          <p:cNvCxnSpPr>
            <a:cxnSpLocks/>
            <a:stCxn id="200" idx="2"/>
            <a:endCxn id="144" idx="4"/>
          </p:cNvCxnSpPr>
          <p:nvPr/>
        </p:nvCxnSpPr>
        <p:spPr>
          <a:xfrm rot="16200000" flipH="1">
            <a:off x="8071824" y="3812698"/>
            <a:ext cx="1587247" cy="1126665"/>
          </a:xfrm>
          <a:prstGeom prst="bentConnector3">
            <a:avLst>
              <a:gd name="adj1" fmla="val 22752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0C098C6-566D-C34D-897A-E8D2C676F491}"/>
              </a:ext>
            </a:extLst>
          </p:cNvPr>
          <p:cNvCxnSpPr>
            <a:cxnSpLocks/>
            <a:stCxn id="46" idx="2"/>
            <a:endCxn id="15" idx="0"/>
          </p:cNvCxnSpPr>
          <p:nvPr/>
        </p:nvCxnSpPr>
        <p:spPr>
          <a:xfrm rot="16200000" flipH="1">
            <a:off x="3082520" y="917848"/>
            <a:ext cx="629701" cy="2604497"/>
          </a:xfrm>
          <a:prstGeom prst="bentConnector3">
            <a:avLst>
              <a:gd name="adj1" fmla="val 36264"/>
            </a:avLst>
          </a:prstGeom>
          <a:ln w="444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349A5D56-2DE4-1C4A-887D-9EBE2736E57A}"/>
              </a:ext>
            </a:extLst>
          </p:cNvPr>
          <p:cNvCxnSpPr>
            <a:cxnSpLocks/>
            <a:stCxn id="237" idx="2"/>
          </p:cNvCxnSpPr>
          <p:nvPr/>
        </p:nvCxnSpPr>
        <p:spPr>
          <a:xfrm rot="16200000" flipH="1">
            <a:off x="7483385" y="-871176"/>
            <a:ext cx="291053" cy="4770023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8106728E-7DF0-DD4B-B65D-408BAFD4D3C8}"/>
              </a:ext>
            </a:extLst>
          </p:cNvPr>
          <p:cNvSpPr txBox="1"/>
          <p:nvPr/>
        </p:nvSpPr>
        <p:spPr>
          <a:xfrm>
            <a:off x="7166780" y="2122570"/>
            <a:ext cx="240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 Consented  Access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1BDCAB3-5C66-AF47-87E4-116950678184}"/>
              </a:ext>
            </a:extLst>
          </p:cNvPr>
          <p:cNvCxnSpPr>
            <a:cxnSpLocks/>
            <a:stCxn id="78" idx="2"/>
            <a:endCxn id="167" idx="0"/>
          </p:cNvCxnSpPr>
          <p:nvPr/>
        </p:nvCxnSpPr>
        <p:spPr>
          <a:xfrm rot="16200000" flipH="1">
            <a:off x="3715221" y="4994803"/>
            <a:ext cx="431832" cy="9179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6377093-1247-DA47-B789-446224FEBA17}"/>
              </a:ext>
            </a:extLst>
          </p:cNvPr>
          <p:cNvSpPr txBox="1"/>
          <p:nvPr/>
        </p:nvSpPr>
        <p:spPr>
          <a:xfrm>
            <a:off x="771335" y="18967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SMS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52A9542-781D-DD4A-BCF9-83EFA75BB538}"/>
              </a:ext>
            </a:extLst>
          </p:cNvPr>
          <p:cNvSpPr txBox="1"/>
          <p:nvPr/>
        </p:nvSpPr>
        <p:spPr>
          <a:xfrm>
            <a:off x="3729425" y="1409865"/>
            <a:ext cx="201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OAuth2  OIDC</a:t>
            </a:r>
          </a:p>
        </p:txBody>
      </p:sp>
    </p:spTree>
    <p:extLst>
      <p:ext uri="{BB962C8B-B14F-4D97-AF65-F5344CB8AC3E}">
        <p14:creationId xmlns:p14="http://schemas.microsoft.com/office/powerpoint/2010/main" val="313451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F99AFD-E8D8-CE42-BAD0-0A004404412D}"/>
              </a:ext>
            </a:extLst>
          </p:cNvPr>
          <p:cNvSpPr/>
          <p:nvPr/>
        </p:nvSpPr>
        <p:spPr>
          <a:xfrm>
            <a:off x="305980" y="2834317"/>
            <a:ext cx="11580039" cy="39040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REDHAT OPENSHIFT  ROLLING-DEPLOYABLE AND SCALABLE PLATFORM @ KAMLOOPS DATACENTER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3C9704-C88E-D047-8741-292919B41D69}"/>
              </a:ext>
            </a:extLst>
          </p:cNvPr>
          <p:cNvSpPr/>
          <p:nvPr/>
        </p:nvSpPr>
        <p:spPr>
          <a:xfrm>
            <a:off x="614363" y="191107"/>
            <a:ext cx="9254714" cy="2066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Backend Services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B897BB7-605E-A040-B685-DC66E0DBED9F}"/>
              </a:ext>
            </a:extLst>
          </p:cNvPr>
          <p:cNvSpPr/>
          <p:nvPr/>
        </p:nvSpPr>
        <p:spPr>
          <a:xfrm>
            <a:off x="614363" y="3362929"/>
            <a:ext cx="7772400" cy="12948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UMA-Protected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2084F-CAF4-EB47-89EB-923BC8735E93}"/>
              </a:ext>
            </a:extLst>
          </p:cNvPr>
          <p:cNvSpPr/>
          <p:nvPr/>
        </p:nvSpPr>
        <p:spPr>
          <a:xfrm>
            <a:off x="850107" y="542926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789BF-9BD4-A44C-AFEA-A66095AB377F}"/>
              </a:ext>
            </a:extLst>
          </p:cNvPr>
          <p:cNvSpPr/>
          <p:nvPr/>
        </p:nvSpPr>
        <p:spPr>
          <a:xfrm>
            <a:off x="2726532" y="542926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64B6E-76B9-7A43-9013-12E272BE4613}"/>
              </a:ext>
            </a:extLst>
          </p:cNvPr>
          <p:cNvSpPr/>
          <p:nvPr/>
        </p:nvSpPr>
        <p:spPr>
          <a:xfrm>
            <a:off x="4677966" y="542926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PharmaNet (DRUG)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E761B-1433-A240-BC85-16C309AD33A4}"/>
              </a:ext>
            </a:extLst>
          </p:cNvPr>
          <p:cNvSpPr/>
          <p:nvPr/>
        </p:nvSpPr>
        <p:spPr>
          <a:xfrm>
            <a:off x="6629400" y="542926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Panorama (IMMZ)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94361-771B-0241-82E8-13258F798599}"/>
              </a:ext>
            </a:extLst>
          </p:cNvPr>
          <p:cNvSpPr/>
          <p:nvPr/>
        </p:nvSpPr>
        <p:spPr>
          <a:xfrm>
            <a:off x="9869089" y="3321865"/>
            <a:ext cx="1514475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KeyCloak</a:t>
            </a:r>
            <a:br>
              <a:rPr lang="en-US" dirty="0"/>
            </a:br>
            <a:r>
              <a:rPr lang="en-US" dirty="0"/>
              <a:t>(Auth Server)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6EA51-7FC7-7D45-BF70-7F5EFA24A836}"/>
              </a:ext>
            </a:extLst>
          </p:cNvPr>
          <p:cNvSpPr/>
          <p:nvPr/>
        </p:nvSpPr>
        <p:spPr>
          <a:xfrm>
            <a:off x="9869088" y="488473"/>
            <a:ext cx="151447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BCSC IAS</a:t>
            </a:r>
            <a:br>
              <a:rPr lang="en-US" dirty="0"/>
            </a:br>
            <a:r>
              <a:rPr lang="en-US" dirty="0"/>
              <a:t>(SiteMinder)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E1194-5581-544B-B151-1698C3381FAA}"/>
              </a:ext>
            </a:extLst>
          </p:cNvPr>
          <p:cNvSpPr/>
          <p:nvPr/>
        </p:nvSpPr>
        <p:spPr>
          <a:xfrm>
            <a:off x="841773" y="3600452"/>
            <a:ext cx="1514475" cy="7143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HDID 2 PHN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61D37-7E92-A74A-8292-884F1C00EC40}"/>
              </a:ext>
            </a:extLst>
          </p:cNvPr>
          <p:cNvSpPr/>
          <p:nvPr/>
        </p:nvSpPr>
        <p:spPr>
          <a:xfrm>
            <a:off x="2724149" y="3600451"/>
            <a:ext cx="1514475" cy="7143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API (FHIR)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82927-7569-974D-B031-0D23BDE6B78F}"/>
              </a:ext>
            </a:extLst>
          </p:cNvPr>
          <p:cNvSpPr/>
          <p:nvPr/>
        </p:nvSpPr>
        <p:spPr>
          <a:xfrm>
            <a:off x="4683918" y="3600451"/>
            <a:ext cx="1514475" cy="685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Medications API (FHIR)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8702B-D1CA-BD41-96F7-1C4BE166FFFF}"/>
              </a:ext>
            </a:extLst>
          </p:cNvPr>
          <p:cNvSpPr/>
          <p:nvPr/>
        </p:nvSpPr>
        <p:spPr>
          <a:xfrm>
            <a:off x="6566294" y="3600451"/>
            <a:ext cx="1514475" cy="642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Immz</a:t>
            </a:r>
            <a:r>
              <a:rPr lang="en-US" dirty="0"/>
              <a:t> API (FHIR)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1BC666-05C4-874E-9F98-F94CFDEBBBC7}"/>
              </a:ext>
            </a:extLst>
          </p:cNvPr>
          <p:cNvGrpSpPr/>
          <p:nvPr/>
        </p:nvGrpSpPr>
        <p:grpSpPr>
          <a:xfrm>
            <a:off x="3081336" y="4329126"/>
            <a:ext cx="190502" cy="500062"/>
            <a:chOff x="9739311" y="4986338"/>
            <a:chExt cx="190502" cy="5000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6EFA6F3-A702-E649-8937-DAA9D10C245A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BE6B7E-CD30-584A-93E9-491EC12BDA42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D49A82-BD64-3F41-A085-239A6172EB83}"/>
              </a:ext>
            </a:extLst>
          </p:cNvPr>
          <p:cNvGrpSpPr/>
          <p:nvPr/>
        </p:nvGrpSpPr>
        <p:grpSpPr>
          <a:xfrm>
            <a:off x="1408508" y="4329126"/>
            <a:ext cx="190502" cy="500062"/>
            <a:chOff x="9739311" y="4986338"/>
            <a:chExt cx="190502" cy="50006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E9204F0-57FE-964F-B3FB-BFAA6C6E86DF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780C6C-D9DC-3744-8D56-70678CC38ABA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F4CA05-AC50-BA42-8EE4-81BB121DB014}"/>
              </a:ext>
            </a:extLst>
          </p:cNvPr>
          <p:cNvGrpSpPr/>
          <p:nvPr/>
        </p:nvGrpSpPr>
        <p:grpSpPr>
          <a:xfrm>
            <a:off x="5638796" y="4286272"/>
            <a:ext cx="190502" cy="500062"/>
            <a:chOff x="9739311" y="4986338"/>
            <a:chExt cx="190502" cy="5000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2F17-A86D-C147-8064-8156FB1FA6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5D224A-D88D-A048-BD95-6C47E6010F77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54718C-527C-F741-9927-3E48D8C819BB}"/>
              </a:ext>
            </a:extLst>
          </p:cNvPr>
          <p:cNvGrpSpPr/>
          <p:nvPr/>
        </p:nvGrpSpPr>
        <p:grpSpPr>
          <a:xfrm>
            <a:off x="7674765" y="4264824"/>
            <a:ext cx="190502" cy="500062"/>
            <a:chOff x="9739311" y="4986338"/>
            <a:chExt cx="190502" cy="50006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B926BDC-BB36-5349-8078-AC5891B5605A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E8CA6B-EA1A-2740-931F-8B3B5CF89928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B58A6C-396C-2842-A4EA-A95675251560}"/>
              </a:ext>
            </a:extLst>
          </p:cNvPr>
          <p:cNvGrpSpPr/>
          <p:nvPr/>
        </p:nvGrpSpPr>
        <p:grpSpPr>
          <a:xfrm>
            <a:off x="7160414" y="1957394"/>
            <a:ext cx="190502" cy="500062"/>
            <a:chOff x="9739311" y="4986338"/>
            <a:chExt cx="190502" cy="5000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FF5FD-7A0E-154D-9A8A-C211D468B232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E14298-D92B-7C4C-BEE4-717F833D97F9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18BAFC-1E6D-2646-B860-F67740B0E410}"/>
              </a:ext>
            </a:extLst>
          </p:cNvPr>
          <p:cNvGrpSpPr/>
          <p:nvPr/>
        </p:nvGrpSpPr>
        <p:grpSpPr>
          <a:xfrm>
            <a:off x="5810239" y="1907387"/>
            <a:ext cx="190502" cy="500062"/>
            <a:chOff x="9739311" y="4986338"/>
            <a:chExt cx="190502" cy="5000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478919-2DC5-064B-82CA-E88D0D1C3C4B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A47FF86-FEBE-3440-9F88-F7A1B1E65AF5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174F98-41F3-B74D-ABB6-0EF84DB8C2F9}"/>
              </a:ext>
            </a:extLst>
          </p:cNvPr>
          <p:cNvGrpSpPr/>
          <p:nvPr/>
        </p:nvGrpSpPr>
        <p:grpSpPr>
          <a:xfrm>
            <a:off x="3021799" y="1928817"/>
            <a:ext cx="190502" cy="500062"/>
            <a:chOff x="9739311" y="4986338"/>
            <a:chExt cx="190502" cy="50006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BF334C-B437-4447-9A67-63CABD85D8E5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AAD6738-AF84-5640-B701-DFF98BF31A76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2E72EA-7B42-C041-8E65-499B1949A60C}"/>
              </a:ext>
            </a:extLst>
          </p:cNvPr>
          <p:cNvGrpSpPr/>
          <p:nvPr/>
        </p:nvGrpSpPr>
        <p:grpSpPr>
          <a:xfrm>
            <a:off x="1437077" y="1925247"/>
            <a:ext cx="190502" cy="500062"/>
            <a:chOff x="9739311" y="4986338"/>
            <a:chExt cx="190502" cy="50006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E1210C-F15E-044E-9885-B9980E502B89}"/>
                </a:ext>
              </a:extLst>
            </p:cNvPr>
            <p:cNvSpPr/>
            <p:nvPr/>
          </p:nvSpPr>
          <p:spPr>
            <a:xfrm>
              <a:off x="9739311" y="5300663"/>
              <a:ext cx="190502" cy="185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8AA00B-1071-1E45-B91F-23906AFE4E63}"/>
                </a:ext>
              </a:extLst>
            </p:cNvPr>
            <p:cNvCxnSpPr>
              <a:endCxn id="41" idx="0"/>
            </p:cNvCxnSpPr>
            <p:nvPr/>
          </p:nvCxnSpPr>
          <p:spPr>
            <a:xfrm>
              <a:off x="9834562" y="4986338"/>
              <a:ext cx="0" cy="31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FB53D8-79CD-DB42-8D06-6F98E37275BA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8386763" y="4007665"/>
            <a:ext cx="1482326" cy="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8FCA5E-F082-C94B-B3B0-8121CB947B0B}"/>
              </a:ext>
            </a:extLst>
          </p:cNvPr>
          <p:cNvSpPr/>
          <p:nvPr/>
        </p:nvSpPr>
        <p:spPr>
          <a:xfrm>
            <a:off x="2399954" y="5298922"/>
            <a:ext cx="3633790" cy="900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Gateway </a:t>
            </a:r>
            <a:br>
              <a:rPr lang="en-US" dirty="0"/>
            </a:br>
            <a:r>
              <a:rPr lang="en-US" dirty="0"/>
              <a:t>Web App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3BFD803-A7D6-214A-9FB9-A961B2EC7D61}"/>
              </a:ext>
            </a:extLst>
          </p:cNvPr>
          <p:cNvCxnSpPr>
            <a:stCxn id="46" idx="3"/>
            <a:endCxn id="9" idx="2"/>
          </p:cNvCxnSpPr>
          <p:nvPr/>
        </p:nvCxnSpPr>
        <p:spPr>
          <a:xfrm flipV="1">
            <a:off x="6033744" y="4693465"/>
            <a:ext cx="4592583" cy="1055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EE7B61C-C83D-1642-879C-1CF28F56AD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79139" y="3284873"/>
            <a:ext cx="561237" cy="3485814"/>
          </a:xfrm>
          <a:prstGeom prst="bentConnector3">
            <a:avLst>
              <a:gd name="adj1" fmla="val 41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0257BBB-0DE8-1D48-B61C-ED17E587ADFF}"/>
              </a:ext>
            </a:extLst>
          </p:cNvPr>
          <p:cNvCxnSpPr>
            <a:cxnSpLocks/>
            <a:stCxn id="46" idx="0"/>
            <a:endCxn id="26" idx="4"/>
          </p:cNvCxnSpPr>
          <p:nvPr/>
        </p:nvCxnSpPr>
        <p:spPr>
          <a:xfrm rot="5400000" flipH="1" flipV="1">
            <a:off x="4719154" y="4284029"/>
            <a:ext cx="512588" cy="1517198"/>
          </a:xfrm>
          <a:prstGeom prst="bentConnector3">
            <a:avLst>
              <a:gd name="adj1" fmla="val 42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1D6A857-568C-0846-958B-DF34F5BEA8C9}"/>
              </a:ext>
            </a:extLst>
          </p:cNvPr>
          <p:cNvCxnSpPr>
            <a:cxnSpLocks/>
            <a:stCxn id="46" idx="0"/>
            <a:endCxn id="18" idx="4"/>
          </p:cNvCxnSpPr>
          <p:nvPr/>
        </p:nvCxnSpPr>
        <p:spPr>
          <a:xfrm rot="16200000" flipV="1">
            <a:off x="3461851" y="4543924"/>
            <a:ext cx="469734" cy="1040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604C3D2-E9D9-A54C-B448-0C1B4A14FCA7}"/>
              </a:ext>
            </a:extLst>
          </p:cNvPr>
          <p:cNvCxnSpPr>
            <a:cxnSpLocks/>
            <a:stCxn id="46" idx="0"/>
            <a:endCxn id="23" idx="4"/>
          </p:cNvCxnSpPr>
          <p:nvPr/>
        </p:nvCxnSpPr>
        <p:spPr>
          <a:xfrm rot="16200000" flipV="1">
            <a:off x="2625437" y="3707510"/>
            <a:ext cx="469734" cy="2713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3A02BC-B19A-EE45-AB64-6E1D62562C2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16200000" flipV="1">
            <a:off x="9895431" y="2590968"/>
            <a:ext cx="146179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07706A-77DB-3B4B-86EF-7E5A92389132}"/>
              </a:ext>
            </a:extLst>
          </p:cNvPr>
          <p:cNvSpPr txBox="1"/>
          <p:nvPr/>
        </p:nvSpPr>
        <p:spPr>
          <a:xfrm>
            <a:off x="10717640" y="2041421"/>
            <a:ext cx="95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OAuth2 </a:t>
            </a:r>
          </a:p>
          <a:p>
            <a:r>
              <a:rPr lang="en-US" dirty="0"/>
              <a:t>OIDC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2A974D-23EB-DF45-AD12-AE1F2C929245}"/>
              </a:ext>
            </a:extLst>
          </p:cNvPr>
          <p:cNvSpPr txBox="1"/>
          <p:nvPr/>
        </p:nvSpPr>
        <p:spPr>
          <a:xfrm>
            <a:off x="6675165" y="5430330"/>
            <a:ext cx="37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Oauth2 token-based Auth w/ ClientID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FC20E5-835C-3C4A-AF26-EFACA654E3EE}"/>
              </a:ext>
            </a:extLst>
          </p:cNvPr>
          <p:cNvSpPr txBox="1"/>
          <p:nvPr/>
        </p:nvSpPr>
        <p:spPr>
          <a:xfrm>
            <a:off x="8386763" y="353171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Oauth2 UMA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Protected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11AD1-724E-AE42-B3E8-5845157F9759}"/>
              </a:ext>
            </a:extLst>
          </p:cNvPr>
          <p:cNvCxnSpPr>
            <a:cxnSpLocks/>
            <a:stCxn id="11" idx="0"/>
            <a:endCxn id="41" idx="4"/>
          </p:cNvCxnSpPr>
          <p:nvPr/>
        </p:nvCxnSpPr>
        <p:spPr>
          <a:xfrm flipH="1" flipV="1">
            <a:off x="1532328" y="2425309"/>
            <a:ext cx="66683" cy="117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C4A89CB-8802-764B-9524-AE6DA5AAF7EB}"/>
              </a:ext>
            </a:extLst>
          </p:cNvPr>
          <p:cNvSpPr txBox="1"/>
          <p:nvPr/>
        </p:nvSpPr>
        <p:spPr>
          <a:xfrm>
            <a:off x="305980" y="2225282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HL7 V3</a:t>
            </a:r>
            <a:br>
              <a:rPr lang="en-US" dirty="0"/>
            </a:br>
            <a:r>
              <a:rPr lang="en-US" dirty="0"/>
              <a:t>X509 Certs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60AFF7-D8B4-8144-A050-F1D9AFEA9EC7}"/>
              </a:ext>
            </a:extLst>
          </p:cNvPr>
          <p:cNvCxnSpPr>
            <a:cxnSpLocks/>
            <a:stCxn id="12" idx="0"/>
            <a:endCxn id="38" idx="4"/>
          </p:cNvCxnSpPr>
          <p:nvPr/>
        </p:nvCxnSpPr>
        <p:spPr>
          <a:xfrm flipH="1" flipV="1">
            <a:off x="3117050" y="2428879"/>
            <a:ext cx="364337" cy="1171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BFF8480-3108-C74C-8323-5548366B355E}"/>
              </a:ext>
            </a:extLst>
          </p:cNvPr>
          <p:cNvSpPr txBox="1"/>
          <p:nvPr/>
        </p:nvSpPr>
        <p:spPr>
          <a:xfrm>
            <a:off x="4562109" y="223430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HL7 V2 w/</a:t>
            </a:r>
            <a:br>
              <a:rPr lang="en-US" dirty="0"/>
            </a:br>
            <a:r>
              <a:rPr lang="en-US" dirty="0"/>
              <a:t>HN Client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0A753AC-025D-0C49-8F5B-7513B054E02C}"/>
              </a:ext>
            </a:extLst>
          </p:cNvPr>
          <p:cNvSpPr txBox="1"/>
          <p:nvPr/>
        </p:nvSpPr>
        <p:spPr>
          <a:xfrm>
            <a:off x="3242721" y="225843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HL7 FHIR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5F84DD-A8D6-DE4D-A951-C0508F394B56}"/>
              </a:ext>
            </a:extLst>
          </p:cNvPr>
          <p:cNvCxnSpPr>
            <a:cxnSpLocks/>
            <a:stCxn id="13" idx="0"/>
            <a:endCxn id="35" idx="3"/>
          </p:cNvCxnSpPr>
          <p:nvPr/>
        </p:nvCxnSpPr>
        <p:spPr>
          <a:xfrm flipV="1">
            <a:off x="5441156" y="2380248"/>
            <a:ext cx="396981" cy="122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E1E607-8E0E-164A-B3FB-EF5D0B321569}"/>
              </a:ext>
            </a:extLst>
          </p:cNvPr>
          <p:cNvCxnSpPr>
            <a:cxnSpLocks/>
            <a:stCxn id="14" idx="0"/>
            <a:endCxn id="32" idx="4"/>
          </p:cNvCxnSpPr>
          <p:nvPr/>
        </p:nvCxnSpPr>
        <p:spPr>
          <a:xfrm flipH="1" flipV="1">
            <a:off x="7255665" y="2457456"/>
            <a:ext cx="67867" cy="114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09BA0-9970-5645-BB0E-CA8C381FBDDA}"/>
              </a:ext>
            </a:extLst>
          </p:cNvPr>
          <p:cNvSpPr txBox="1"/>
          <p:nvPr/>
        </p:nvSpPr>
        <p:spPr>
          <a:xfrm>
            <a:off x="7344958" y="2215934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HL7 FHIR</a:t>
            </a:r>
            <a:br>
              <a:rPr lang="en-US" dirty="0"/>
            </a:br>
            <a:r>
              <a:rPr lang="en-US" dirty="0"/>
              <a:t>OAuth 2</a:t>
            </a:r>
          </a:p>
        </p:txBody>
      </p:sp>
    </p:spTree>
    <p:extLst>
      <p:ext uri="{BB962C8B-B14F-4D97-AF65-F5344CB8AC3E}">
        <p14:creationId xmlns:p14="http://schemas.microsoft.com/office/powerpoint/2010/main" val="28047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8D0-39DE-5545-9EB8-AE9B9736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E0F2-0440-4C43-854E-A1E730D0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Standards-based Authentication and Authorization using OAuth 2 specifications</a:t>
            </a:r>
          </a:p>
          <a:p>
            <a:r>
              <a:rPr lang="en-US" dirty="0"/>
              <a:t>User-Managed Access to Protected APIs </a:t>
            </a:r>
          </a:p>
          <a:p>
            <a:pPr lvl="1"/>
            <a:r>
              <a:rPr lang="en-US" dirty="0"/>
              <a:t>Means users can manage who can access their data –  for connecting 3rd party apps and providing delegated access to others.</a:t>
            </a:r>
          </a:p>
          <a:p>
            <a:pPr lvl="1"/>
            <a:r>
              <a:rPr lang="en-US" dirty="0"/>
              <a:t>APIs are self-documenting with </a:t>
            </a:r>
            <a:r>
              <a:rPr lang="en-US" dirty="0" err="1"/>
              <a:t>OpenAPI</a:t>
            </a:r>
            <a:r>
              <a:rPr lang="en-US" dirty="0"/>
              <a:t> spec (FKA Swagger)</a:t>
            </a:r>
          </a:p>
          <a:p>
            <a:r>
              <a:rPr lang="en-US" dirty="0"/>
              <a:t>Auto-scaling APIs with stateless services and OpenShift</a:t>
            </a:r>
          </a:p>
          <a:p>
            <a:pPr lvl="1"/>
            <a:r>
              <a:rPr lang="en-US" dirty="0"/>
              <a:t>Means services can scale to meet increase in users</a:t>
            </a:r>
          </a:p>
          <a:p>
            <a:r>
              <a:rPr lang="en-US" dirty="0"/>
              <a:t>BC Services Card Authentication with OIDC</a:t>
            </a:r>
          </a:p>
          <a:p>
            <a:pPr lvl="1"/>
            <a:r>
              <a:rPr lang="en-US" dirty="0"/>
              <a:t>Means secure, multifactor and password-less convenience</a:t>
            </a:r>
          </a:p>
          <a:p>
            <a:r>
              <a:rPr lang="en-US" dirty="0"/>
              <a:t>APIs published as standard HL7 FHIR for high degree of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81520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361-47A2-B341-A69A-8976026A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Approaches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3237-A7E0-EB44-91E3-54657D58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Development with code on GitHub</a:t>
            </a:r>
          </a:p>
          <a:p>
            <a:r>
              <a:rPr lang="en-US" dirty="0"/>
              <a:t>Agile Delivery with 2-week sprints</a:t>
            </a:r>
          </a:p>
          <a:p>
            <a:r>
              <a:rPr lang="en-US" dirty="0"/>
              <a:t>Microsoft Azure DevOps for project tracking and CI/CD pipelines, also publicly accessible</a:t>
            </a:r>
          </a:p>
          <a:p>
            <a:r>
              <a:rPr lang="en-US" dirty="0"/>
              <a:t>Development Languages:</a:t>
            </a:r>
          </a:p>
          <a:p>
            <a:pPr lvl="1"/>
            <a:r>
              <a:rPr lang="en-US" dirty="0"/>
              <a:t>Front End Web: TypeScript, Vue and Bootstrap</a:t>
            </a:r>
          </a:p>
          <a:p>
            <a:pPr lvl="1"/>
            <a:r>
              <a:rPr lang="en-US" dirty="0"/>
              <a:t>Back End Services: Microsoft Dot Net Core 2.2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3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843</Words>
  <Application>Microsoft Office PowerPoint</Application>
  <PresentationFormat>Widescreen</PresentationFormat>
  <Paragraphs>288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Health Gateway</vt:lpstr>
      <vt:lpstr>PowerPoint Presentation</vt:lpstr>
      <vt:lpstr>PowerPoint Presentation</vt:lpstr>
      <vt:lpstr>PowerPoint Presentation</vt:lpstr>
      <vt:lpstr>PowerPoint Presentation</vt:lpstr>
      <vt:lpstr>Notable Features</vt:lpstr>
      <vt:lpstr>Technologies &amp; Approaches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Gateway</dc:title>
  <dc:creator>Brad Head</dc:creator>
  <cp:lastModifiedBy>Penner, Jared [PHSA]</cp:lastModifiedBy>
  <cp:revision>30</cp:revision>
  <dcterms:created xsi:type="dcterms:W3CDTF">2019-08-13T01:47:00Z</dcterms:created>
  <dcterms:modified xsi:type="dcterms:W3CDTF">2024-06-13T17:54:03Z</dcterms:modified>
</cp:coreProperties>
</file>