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51.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342" r:id="rId2"/>
    <p:sldId id="406" r:id="rId3"/>
    <p:sldId id="400" r:id="rId4"/>
    <p:sldId id="415" r:id="rId5"/>
    <p:sldId id="384" r:id="rId6"/>
    <p:sldId id="395" r:id="rId7"/>
    <p:sldId id="396" r:id="rId8"/>
    <p:sldId id="468" r:id="rId9"/>
    <p:sldId id="407" r:id="rId10"/>
    <p:sldId id="383" r:id="rId11"/>
    <p:sldId id="451" r:id="rId12"/>
    <p:sldId id="439" r:id="rId13"/>
    <p:sldId id="386" r:id="rId14"/>
    <p:sldId id="388" r:id="rId15"/>
    <p:sldId id="389" r:id="rId16"/>
    <p:sldId id="387" r:id="rId17"/>
    <p:sldId id="467" r:id="rId18"/>
    <p:sldId id="357" r:id="rId19"/>
    <p:sldId id="417" r:id="rId20"/>
    <p:sldId id="390" r:id="rId21"/>
    <p:sldId id="362" r:id="rId22"/>
    <p:sldId id="391" r:id="rId23"/>
    <p:sldId id="420" r:id="rId24"/>
    <p:sldId id="424" r:id="rId25"/>
    <p:sldId id="421" r:id="rId26"/>
    <p:sldId id="452" r:id="rId27"/>
    <p:sldId id="459" r:id="rId28"/>
    <p:sldId id="460" r:id="rId29"/>
    <p:sldId id="461" r:id="rId30"/>
    <p:sldId id="462" r:id="rId31"/>
    <p:sldId id="463" r:id="rId32"/>
    <p:sldId id="464" r:id="rId33"/>
    <p:sldId id="470" r:id="rId34"/>
    <p:sldId id="360" r:id="rId35"/>
    <p:sldId id="367" r:id="rId36"/>
    <p:sldId id="469" r:id="rId37"/>
    <p:sldId id="350" r:id="rId38"/>
    <p:sldId id="430" r:id="rId39"/>
    <p:sldId id="394" r:id="rId40"/>
    <p:sldId id="444" r:id="rId41"/>
    <p:sldId id="465" r:id="rId42"/>
    <p:sldId id="466" r:id="rId43"/>
    <p:sldId id="443" r:id="rId44"/>
    <p:sldId id="436" r:id="rId45"/>
    <p:sldId id="404" r:id="rId46"/>
    <p:sldId id="403" r:id="rId47"/>
    <p:sldId id="425" r:id="rId48"/>
    <p:sldId id="450" r:id="rId49"/>
    <p:sldId id="471" r:id="rId50"/>
    <p:sldId id="405" r:id="rId51"/>
    <p:sldId id="437" r:id="rId52"/>
  </p:sldIdLst>
  <p:sldSz cx="9144000" cy="6858000" type="screen4x3"/>
  <p:notesSz cx="7010400" cy="92964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kiemon" initials="W" lastIdx="10" clrIdx="0"/>
  <p:cmAuthor id="1" name="Russ" initials="R"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6020"/>
    <a:srgbClr val="252021"/>
    <a:srgbClr val="000000"/>
    <a:srgbClr val="FFFFFF"/>
    <a:srgbClr val="E7D8B7"/>
    <a:srgbClr val="A47C3F"/>
    <a:srgbClr val="C8A557"/>
    <a:srgbClr val="FBE7A2"/>
    <a:srgbClr val="DEBE63"/>
    <a:srgbClr val="E1C1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89377" autoAdjust="0"/>
  </p:normalViewPr>
  <p:slideViewPr>
    <p:cSldViewPr snapToGrid="0">
      <p:cViewPr>
        <p:scale>
          <a:sx n="70" d="100"/>
          <a:sy n="70" d="100"/>
        </p:scale>
        <p:origin x="-1170" y="-90"/>
      </p:cViewPr>
      <p:guideLst>
        <p:guide orient="horz" pos="2160"/>
        <p:guide pos="2880"/>
      </p:guideLst>
    </p:cSldViewPr>
  </p:slideViewPr>
  <p:notesTextViewPr>
    <p:cViewPr>
      <p:scale>
        <a:sx n="1" d="1"/>
        <a:sy n="1" d="1"/>
      </p:scale>
      <p:origin x="0" y="0"/>
    </p:cViewPr>
  </p:notesTextViewPr>
  <p:sorterViewPr>
    <p:cViewPr>
      <p:scale>
        <a:sx n="100" d="100"/>
        <a:sy n="100" d="100"/>
      </p:scale>
      <p:origin x="0" y="3852"/>
    </p:cViewPr>
  </p:sorterViewPr>
  <p:notesViewPr>
    <p:cSldViewPr snapToGrid="0">
      <p:cViewPr>
        <p:scale>
          <a:sx n="90" d="100"/>
          <a:sy n="90" d="100"/>
        </p:scale>
        <p:origin x="-1818" y="76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64" Type="http://schemas.openxmlformats.org/officeDocument/2006/relationships/customXml" Target="../customXml/item4.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200"/>
            </a:lvl1pPr>
          </a:lstStyle>
          <a:p>
            <a:fld id="{98FB7885-942A-483A-8473-1E475984B511}" type="datetimeFigureOut">
              <a:rPr lang="en-US" smtClean="0"/>
              <a:pPr/>
              <a:t>11/4/2012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200"/>
            </a:lvl1pPr>
          </a:lstStyle>
          <a:p>
            <a:fld id="{9B261D4F-5756-4050-B261-0058DA863E3F}" type="slidenum">
              <a:rPr lang="en-US" smtClean="0"/>
              <a:pPr/>
              <a:t>‹#›</a:t>
            </a:fld>
            <a:endParaRPr lang="en-US"/>
          </a:p>
        </p:txBody>
      </p:sp>
    </p:spTree>
    <p:extLst>
      <p:ext uri="{BB962C8B-B14F-4D97-AF65-F5344CB8AC3E}">
        <p14:creationId xmlns:p14="http://schemas.microsoft.com/office/powerpoint/2010/main" val="23100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200"/>
            </a:lvl1pPr>
          </a:lstStyle>
          <a:p>
            <a:fld id="{3C9BAC35-D860-4BB5-B448-6D980675F980}" type="datetimeFigureOut">
              <a:rPr lang="en-US" smtClean="0"/>
              <a:pPr/>
              <a:t>11/4/2012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200"/>
            </a:lvl1pPr>
          </a:lstStyle>
          <a:p>
            <a:fld id="{6E0C37FC-29E2-43D2-813D-9E30DF739763}" type="slidenum">
              <a:rPr lang="en-US" smtClean="0"/>
              <a:pPr/>
              <a:t>‹#›</a:t>
            </a:fld>
            <a:endParaRPr lang="en-US"/>
          </a:p>
        </p:txBody>
      </p:sp>
    </p:spTree>
    <p:extLst>
      <p:ext uri="{BB962C8B-B14F-4D97-AF65-F5344CB8AC3E}">
        <p14:creationId xmlns:p14="http://schemas.microsoft.com/office/powerpoint/2010/main" val="719453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p:spPr>
        <p:txBody>
          <a:bodyPr/>
          <a:lstStyle/>
          <a:p>
            <a:r>
              <a:rPr lang="en-CA" dirty="0" smtClean="0"/>
              <a:t>The color of this and next slide should be similar to previous slide…</a:t>
            </a:r>
            <a:endParaRPr lang="en-CA"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6</a:t>
            </a:fld>
            <a:endParaRPr lang="en-US"/>
          </a:p>
        </p:txBody>
      </p:sp>
    </p:spTree>
    <p:extLst>
      <p:ext uri="{BB962C8B-B14F-4D97-AF65-F5344CB8AC3E}">
        <p14:creationId xmlns:p14="http://schemas.microsoft.com/office/powerpoint/2010/main" val="2291033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33</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65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C6CBAE-D366-44BA-AB7E-1E0DC11DD8FD}" type="slidenum">
              <a:rPr lang="en-US"/>
              <a:pPr fontAlgn="base">
                <a:spcBef>
                  <a:spcPct val="0"/>
                </a:spcBef>
                <a:spcAft>
                  <a:spcPct val="0"/>
                </a:spcAft>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26</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27</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28</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29</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30</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31</a:t>
            </a:fld>
            <a:endParaRPr lang="en-US"/>
          </a:p>
        </p:txBody>
      </p:sp>
    </p:spTree>
    <p:extLst>
      <p:ext uri="{BB962C8B-B14F-4D97-AF65-F5344CB8AC3E}">
        <p14:creationId xmlns:p14="http://schemas.microsoft.com/office/powerpoint/2010/main" val="3825819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0C37FC-29E2-43D2-813D-9E30DF739763}" type="slidenum">
              <a:rPr lang="en-US" smtClean="0"/>
              <a:pPr/>
              <a:t>32</a:t>
            </a:fld>
            <a:endParaRPr lang="en-US"/>
          </a:p>
        </p:txBody>
      </p:sp>
    </p:spTree>
    <p:extLst>
      <p:ext uri="{BB962C8B-B14F-4D97-AF65-F5344CB8AC3E}">
        <p14:creationId xmlns:p14="http://schemas.microsoft.com/office/powerpoint/2010/main" val="3825819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13855"/>
            <a:ext cx="9144000" cy="6858000"/>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0" y="-1"/>
            <a:ext cx="9144000" cy="6844145"/>
          </a:xfrm>
          <a:prstGeom prst="rect">
            <a:avLst/>
          </a:prstGeom>
          <a:gradFill flip="none" rotWithShape="1">
            <a:gsLst>
              <a:gs pos="83000">
                <a:schemeClr val="bg1">
                  <a:alpha val="0"/>
                </a:schemeClr>
              </a:gs>
              <a:gs pos="100000">
                <a:srgbClr val="8F6020">
                  <a:alpha val="40000"/>
                </a:srgbClr>
              </a:gs>
              <a:gs pos="15000">
                <a:srgbClr val="FFFFFF"/>
              </a:gs>
              <a:gs pos="0">
                <a:schemeClr val="bg1"/>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 y="1675676"/>
            <a:ext cx="9144000" cy="1470025"/>
          </a:xfrm>
        </p:spPr>
        <p:txBody>
          <a:bodyPr>
            <a:noAutofit/>
          </a:bodyPr>
          <a:lstStyle>
            <a:lvl1pPr marL="115888" indent="0" algn="ctr">
              <a:defRPr sz="40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
        <p:nvSpPr>
          <p:cNvPr id="3" name="Subtitle 2"/>
          <p:cNvSpPr>
            <a:spLocks noGrp="1"/>
          </p:cNvSpPr>
          <p:nvPr>
            <p:ph type="subTitle" idx="1"/>
          </p:nvPr>
        </p:nvSpPr>
        <p:spPr>
          <a:xfrm>
            <a:off x="2" y="2971800"/>
            <a:ext cx="9143998" cy="1295400"/>
          </a:xfrm>
          <a:effectLst/>
        </p:spPr>
        <p:txBody>
          <a:bodyPr>
            <a:noAutofit/>
          </a:bodyPr>
          <a:lstStyle>
            <a:lvl1pPr marL="0" indent="0" algn="ctr">
              <a:buNone/>
              <a:defRPr sz="2800" b="0">
                <a:solidFill>
                  <a:srgbClr val="8F6020"/>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86943" y="5686569"/>
            <a:ext cx="2170113"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7601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7" name="Rectangle 6"/>
          <p:cNvSpPr/>
          <p:nvPr userDrawn="1"/>
        </p:nvSpPr>
        <p:spPr>
          <a:xfrm>
            <a:off x="1" y="-13855"/>
            <a:ext cx="9144000" cy="6858000"/>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0" y="-1"/>
            <a:ext cx="9144000" cy="6844145"/>
          </a:xfrm>
          <a:prstGeom prst="rect">
            <a:avLst/>
          </a:prstGeom>
          <a:gradFill flip="none" rotWithShape="1">
            <a:gsLst>
              <a:gs pos="83000">
                <a:schemeClr val="bg1">
                  <a:alpha val="0"/>
                </a:schemeClr>
              </a:gs>
              <a:gs pos="100000">
                <a:srgbClr val="8F6020">
                  <a:alpha val="40000"/>
                </a:srgbClr>
              </a:gs>
              <a:gs pos="15000">
                <a:srgbClr val="FFFFFF"/>
              </a:gs>
              <a:gs pos="0">
                <a:schemeClr val="bg1"/>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 y="1675676"/>
            <a:ext cx="9144000" cy="1470025"/>
          </a:xfrm>
        </p:spPr>
        <p:txBody>
          <a:bodyPr>
            <a:noAutofit/>
          </a:bodyPr>
          <a:lstStyle>
            <a:lvl1pPr marL="115888" indent="0" algn="ctr">
              <a:defRPr sz="40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
        <p:nvSpPr>
          <p:cNvPr id="3" name="Subtitle 2"/>
          <p:cNvSpPr>
            <a:spLocks noGrp="1"/>
          </p:cNvSpPr>
          <p:nvPr>
            <p:ph type="subTitle" idx="1"/>
          </p:nvPr>
        </p:nvSpPr>
        <p:spPr>
          <a:xfrm>
            <a:off x="2" y="2971800"/>
            <a:ext cx="9143998" cy="1295400"/>
          </a:xfrm>
          <a:effectLst/>
        </p:spPr>
        <p:txBody>
          <a:bodyPr>
            <a:noAutofit/>
          </a:bodyPr>
          <a:lstStyle>
            <a:lvl1pPr marL="0" indent="0" algn="ctr">
              <a:buNone/>
              <a:defRPr sz="2800" b="0">
                <a:solidFill>
                  <a:srgbClr val="8F6020"/>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408123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1" y="-13855"/>
            <a:ext cx="9144000" cy="6858000"/>
          </a:xfrm>
          <a:prstGeom prst="rect">
            <a:avLst/>
          </a:prstGeom>
          <a:blipFill dpi="0" rotWithShape="1">
            <a:blip r:embed="rId2">
              <a:alphaModFix amt="3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0" y="-1"/>
            <a:ext cx="9144000" cy="6844145"/>
          </a:xfrm>
          <a:prstGeom prst="rect">
            <a:avLst/>
          </a:prstGeom>
          <a:gradFill flip="none" rotWithShape="1">
            <a:gsLst>
              <a:gs pos="83000">
                <a:schemeClr val="bg1">
                  <a:alpha val="0"/>
                </a:schemeClr>
              </a:gs>
              <a:gs pos="100000">
                <a:srgbClr val="8F6020">
                  <a:alpha val="40000"/>
                </a:srgbClr>
              </a:gs>
              <a:gs pos="15000">
                <a:srgbClr val="FFFFFF"/>
              </a:gs>
              <a:gs pos="0">
                <a:schemeClr val="bg1"/>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2693988"/>
            <a:ext cx="9144000" cy="1470025"/>
          </a:xfrm>
        </p:spPr>
        <p:txBody>
          <a:bodyPr>
            <a:noAutofit/>
          </a:bodyPr>
          <a:lstStyle>
            <a:lvl1pPr marL="115888" indent="0" algn="ctr">
              <a:defRPr sz="44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Tree>
    <p:extLst>
      <p:ext uri="{BB962C8B-B14F-4D97-AF65-F5344CB8AC3E}">
        <p14:creationId xmlns:p14="http://schemas.microsoft.com/office/powerpoint/2010/main" val="37881753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lstStyle>
            <a:lvl1pPr>
              <a:defRPr sz="2200">
                <a:solidFill>
                  <a:srgbClr val="252021"/>
                </a:solidFill>
              </a:defRPr>
            </a:lvl1pPr>
            <a:lvl2pPr>
              <a:defRPr sz="2000">
                <a:solidFill>
                  <a:srgbClr val="8F6020"/>
                </a:solidFill>
              </a:defRPr>
            </a:lvl2pPr>
            <a:lvl3pPr>
              <a:defRPr sz="18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1068636" y="13850"/>
            <a:ext cx="7576600" cy="1136073"/>
          </a:xfrm>
        </p:spPr>
        <p:txBody>
          <a:bodyPr>
            <a:noAutofit/>
          </a:bodyPr>
          <a:lstStyle>
            <a:lvl1pPr marL="117475" indent="0" algn="ctr">
              <a:defRPr sz="36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Tree>
    <p:extLst>
      <p:ext uri="{BB962C8B-B14F-4D97-AF65-F5344CB8AC3E}">
        <p14:creationId xmlns:p14="http://schemas.microsoft.com/office/powerpoint/2010/main" val="33708509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
        <p:nvSpPr>
          <p:cNvPr id="9" name="Title 1"/>
          <p:cNvSpPr>
            <a:spLocks noGrp="1"/>
          </p:cNvSpPr>
          <p:nvPr>
            <p:ph type="title"/>
          </p:nvPr>
        </p:nvSpPr>
        <p:spPr>
          <a:xfrm>
            <a:off x="1068636" y="13850"/>
            <a:ext cx="7576600" cy="1136073"/>
          </a:xfrm>
        </p:spPr>
        <p:txBody>
          <a:bodyPr>
            <a:noAutofit/>
          </a:bodyPr>
          <a:lstStyle>
            <a:lvl1pPr marL="117475" indent="0" algn="ctr">
              <a:defRPr sz="36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649097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No Lin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6201"/>
            <a:ext cx="1068636" cy="1054576"/>
          </a:xfrm>
          <a:prstGeom prst="rect">
            <a:avLst/>
          </a:prstGeom>
        </p:spPr>
      </p:pic>
      <p:sp>
        <p:nvSpPr>
          <p:cNvPr id="9" name="Title 1"/>
          <p:cNvSpPr>
            <a:spLocks noGrp="1"/>
          </p:cNvSpPr>
          <p:nvPr>
            <p:ph type="title"/>
          </p:nvPr>
        </p:nvSpPr>
        <p:spPr>
          <a:xfrm>
            <a:off x="1068636" y="13850"/>
            <a:ext cx="7576600" cy="1136073"/>
          </a:xfrm>
        </p:spPr>
        <p:txBody>
          <a:bodyPr>
            <a:noAutofit/>
          </a:bodyPr>
          <a:lstStyle>
            <a:lvl1pPr marL="117475" indent="0" algn="ctr">
              <a:defRPr sz="3600">
                <a:solidFill>
                  <a:srgbClr val="25202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50212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9989" y="511551"/>
            <a:ext cx="8229600" cy="770527"/>
          </a:xfrm>
          <a:prstGeom prst="rect">
            <a:avLst/>
          </a:prstGeom>
          <a:ln>
            <a:no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76455-77C5-427C-A7C6-BFD70FFA46C2}" type="datetimeFigureOut">
              <a:rPr lang="en-US" smtClean="0"/>
              <a:pPr/>
              <a:t>11/4/2012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97825-FF13-4D6C-AD14-BF8DB247865D}" type="slidenum">
              <a:rPr lang="en-US" smtClean="0"/>
              <a:pPr/>
              <a:t>‹#›</a:t>
            </a:fld>
            <a:endParaRPr lang="en-US"/>
          </a:p>
        </p:txBody>
      </p:sp>
    </p:spTree>
    <p:extLst>
      <p:ext uri="{BB962C8B-B14F-4D97-AF65-F5344CB8AC3E}">
        <p14:creationId xmlns:p14="http://schemas.microsoft.com/office/powerpoint/2010/main" val="8928704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50" r:id="rId4"/>
    <p:sldLayoutId id="2147483654" r:id="rId5"/>
    <p:sldLayoutId id="2147483666" r:id="rId6"/>
  </p:sldLayoutIdLst>
  <p:timing>
    <p:tnLst>
      <p:par>
        <p:cTn id="1" dur="indefinite" restart="never" nodeType="tmRoot"/>
      </p:par>
    </p:tnLst>
  </p:timing>
  <p:txStyles>
    <p:titleStyle>
      <a:lvl1pPr marL="1146175" indent="0" algn="l" defTabSz="914400" rtl="0" eaLnBrk="1" latinLnBrk="0" hangingPunct="1">
        <a:spcBef>
          <a:spcPct val="0"/>
        </a:spcBef>
        <a:buNone/>
        <a:defRPr sz="4000" kern="1200">
          <a:solidFill>
            <a:srgbClr val="25202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rgbClr val="8F602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Operating System</a:t>
            </a:r>
            <a:endParaRPr lang="en-US" dirty="0"/>
          </a:p>
        </p:txBody>
      </p:sp>
      <p:sp>
        <p:nvSpPr>
          <p:cNvPr id="3" name="Subtitle 2"/>
          <p:cNvSpPr>
            <a:spLocks noGrp="1"/>
          </p:cNvSpPr>
          <p:nvPr>
            <p:ph type="subTitle" idx="1"/>
          </p:nvPr>
        </p:nvSpPr>
        <p:spPr/>
        <p:txBody>
          <a:bodyPr/>
          <a:lstStyle/>
          <a:p>
            <a:r>
              <a:rPr lang="en-US" smtClean="0"/>
              <a:t>A Go Forward Strategy</a:t>
            </a:r>
            <a:endParaRPr lang="en-US" dirty="0"/>
          </a:p>
        </p:txBody>
      </p:sp>
    </p:spTree>
    <p:extLst>
      <p:ext uri="{BB962C8B-B14F-4D97-AF65-F5344CB8AC3E}">
        <p14:creationId xmlns:p14="http://schemas.microsoft.com/office/powerpoint/2010/main" val="665339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COS Overall Value Assessment</a:t>
            </a:r>
            <a:endParaRPr lang="en-US" dirty="0"/>
          </a:p>
        </p:txBody>
      </p:sp>
      <p:sp>
        <p:nvSpPr>
          <p:cNvPr id="44040" name="Text Box 8"/>
          <p:cNvSpPr txBox="1">
            <a:spLocks noChangeArrowheads="1"/>
          </p:cNvSpPr>
          <p:nvPr/>
        </p:nvSpPr>
        <p:spPr bwMode="auto">
          <a:xfrm rot="-2054247">
            <a:off x="5100638" y="3463054"/>
            <a:ext cx="612775"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Quality</a:t>
            </a:r>
          </a:p>
        </p:txBody>
      </p:sp>
      <p:sp>
        <p:nvSpPr>
          <p:cNvPr id="44041" name="Text Box 9"/>
          <p:cNvSpPr txBox="1">
            <a:spLocks noChangeArrowheads="1"/>
          </p:cNvSpPr>
          <p:nvPr/>
        </p:nvSpPr>
        <p:spPr bwMode="auto">
          <a:xfrm rot="1929151">
            <a:off x="3419475" y="3505917"/>
            <a:ext cx="998538"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Effectiveness</a:t>
            </a:r>
          </a:p>
        </p:txBody>
      </p:sp>
      <p:sp>
        <p:nvSpPr>
          <p:cNvPr id="48140" name="Text Box 12"/>
          <p:cNvSpPr txBox="1">
            <a:spLocks noChangeArrowheads="1"/>
          </p:cNvSpPr>
          <p:nvPr/>
        </p:nvSpPr>
        <p:spPr bwMode="auto">
          <a:xfrm>
            <a:off x="2578100" y="5272804"/>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48158" name="Text Box 30"/>
          <p:cNvSpPr txBox="1">
            <a:spLocks noChangeArrowheads="1"/>
          </p:cNvSpPr>
          <p:nvPr/>
        </p:nvSpPr>
        <p:spPr bwMode="auto">
          <a:xfrm>
            <a:off x="5043488" y="5272804"/>
            <a:ext cx="1164101"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19" name="Text Box 6"/>
          <p:cNvSpPr txBox="1">
            <a:spLocks noChangeArrowheads="1"/>
          </p:cNvSpPr>
          <p:nvPr/>
        </p:nvSpPr>
        <p:spPr bwMode="auto">
          <a:xfrm rot="-2054247">
            <a:off x="4922411" y="3352822"/>
            <a:ext cx="71205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Quality</a:t>
            </a:r>
          </a:p>
        </p:txBody>
      </p:sp>
      <p:sp>
        <p:nvSpPr>
          <p:cNvPr id="20"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22"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23"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24"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29" name="Text Box 12"/>
          <p:cNvSpPr txBox="1">
            <a:spLocks noChangeArrowheads="1"/>
          </p:cNvSpPr>
          <p:nvPr/>
        </p:nvSpPr>
        <p:spPr bwMode="auto">
          <a:xfrm>
            <a:off x="2355850" y="5322017"/>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0" name="Text Box 30"/>
          <p:cNvSpPr txBox="1">
            <a:spLocks noChangeArrowheads="1"/>
          </p:cNvSpPr>
          <p:nvPr/>
        </p:nvSpPr>
        <p:spPr bwMode="auto">
          <a:xfrm>
            <a:off x="5616137" y="5322017"/>
            <a:ext cx="1370889"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31" name="Text Box 31"/>
          <p:cNvSpPr txBox="1">
            <a:spLocks noChangeArrowheads="1"/>
          </p:cNvSpPr>
          <p:nvPr/>
        </p:nvSpPr>
        <p:spPr bwMode="auto">
          <a:xfrm>
            <a:off x="4030663" y="2799479"/>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32"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33"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4"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35" name="Text Box 7"/>
          <p:cNvSpPr txBox="1">
            <a:spLocks noChangeArrowheads="1"/>
          </p:cNvSpPr>
          <p:nvPr/>
        </p:nvSpPr>
        <p:spPr bwMode="auto">
          <a:xfrm rot="16200000">
            <a:off x="4284663" y="4734641"/>
            <a:ext cx="78105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Efficiency</a:t>
            </a:r>
          </a:p>
        </p:txBody>
      </p:sp>
      <p:sp>
        <p:nvSpPr>
          <p:cNvPr id="36" name="Text Box 8"/>
          <p:cNvSpPr txBox="1">
            <a:spLocks noChangeArrowheads="1"/>
          </p:cNvSpPr>
          <p:nvPr/>
        </p:nvSpPr>
        <p:spPr bwMode="auto">
          <a:xfrm rot="-2054247">
            <a:off x="5100638" y="3463054"/>
            <a:ext cx="612775"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Quality</a:t>
            </a:r>
          </a:p>
        </p:txBody>
      </p:sp>
      <p:sp>
        <p:nvSpPr>
          <p:cNvPr id="37" name="Text Box 9"/>
          <p:cNvSpPr txBox="1">
            <a:spLocks noChangeArrowheads="1"/>
          </p:cNvSpPr>
          <p:nvPr/>
        </p:nvSpPr>
        <p:spPr bwMode="auto">
          <a:xfrm rot="1929151">
            <a:off x="3419475" y="3505917"/>
            <a:ext cx="998538"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Effectiveness</a:t>
            </a:r>
          </a:p>
        </p:txBody>
      </p:sp>
      <p:sp>
        <p:nvSpPr>
          <p:cNvPr id="38" name="Text Box 12"/>
          <p:cNvSpPr txBox="1">
            <a:spLocks noChangeArrowheads="1"/>
          </p:cNvSpPr>
          <p:nvPr/>
        </p:nvSpPr>
        <p:spPr bwMode="auto">
          <a:xfrm>
            <a:off x="2578100" y="5272804"/>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9" name="Text Box 30"/>
          <p:cNvSpPr txBox="1">
            <a:spLocks noChangeArrowheads="1"/>
          </p:cNvSpPr>
          <p:nvPr/>
        </p:nvSpPr>
        <p:spPr bwMode="auto">
          <a:xfrm>
            <a:off x="5043488" y="5272804"/>
            <a:ext cx="1164101"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40" name="Text Box 6"/>
          <p:cNvSpPr txBox="1">
            <a:spLocks noChangeArrowheads="1"/>
          </p:cNvSpPr>
          <p:nvPr/>
        </p:nvSpPr>
        <p:spPr bwMode="auto">
          <a:xfrm rot="-2054247">
            <a:off x="4922411" y="3352822"/>
            <a:ext cx="71205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Quality</a:t>
            </a:r>
          </a:p>
        </p:txBody>
      </p:sp>
      <p:sp>
        <p:nvSpPr>
          <p:cNvPr id="41"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43"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44"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45"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6" name="Freeform 5"/>
          <p:cNvSpPr/>
          <p:nvPr/>
        </p:nvSpPr>
        <p:spPr>
          <a:xfrm>
            <a:off x="3160316" y="1148169"/>
            <a:ext cx="2843047" cy="2752353"/>
          </a:xfrm>
          <a:custGeom>
            <a:avLst/>
            <a:gdLst>
              <a:gd name="connsiteX0" fmla="*/ 0 w 3330365"/>
              <a:gd name="connsiteY0" fmla="*/ 1665174 h 3330347"/>
              <a:gd name="connsiteX1" fmla="*/ 1665183 w 3330365"/>
              <a:gd name="connsiteY1" fmla="*/ 0 h 3330347"/>
              <a:gd name="connsiteX2" fmla="*/ 3330366 w 3330365"/>
              <a:gd name="connsiteY2" fmla="*/ 1665174 h 3330347"/>
              <a:gd name="connsiteX3" fmla="*/ 1665183 w 3330365"/>
              <a:gd name="connsiteY3" fmla="*/ 3330348 h 3330347"/>
              <a:gd name="connsiteX4" fmla="*/ 0 w 3330365"/>
              <a:gd name="connsiteY4" fmla="*/ 1665174 h 333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5" h="3330347">
                <a:moveTo>
                  <a:pt x="0" y="1665174"/>
                </a:moveTo>
                <a:cubicBezTo>
                  <a:pt x="0" y="745524"/>
                  <a:pt x="745528" y="0"/>
                  <a:pt x="1665183" y="0"/>
                </a:cubicBezTo>
                <a:cubicBezTo>
                  <a:pt x="2584838" y="0"/>
                  <a:pt x="3330366" y="745524"/>
                  <a:pt x="3330366" y="1665174"/>
                </a:cubicBezTo>
                <a:cubicBezTo>
                  <a:pt x="3330366" y="2584824"/>
                  <a:pt x="2584838" y="3330348"/>
                  <a:pt x="1665183" y="3330348"/>
                </a:cubicBezTo>
                <a:cubicBezTo>
                  <a:pt x="745528" y="3330348"/>
                  <a:pt x="0" y="2584824"/>
                  <a:pt x="0" y="1665174"/>
                </a:cubicBezTo>
                <a:close/>
              </a:path>
            </a:pathLst>
          </a:custGeom>
          <a:gradFill flip="none" rotWithShape="1">
            <a:gsLst>
              <a:gs pos="0">
                <a:srgbClr val="92D050"/>
              </a:gs>
              <a:gs pos="10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CA" sz="2000" b="1" dirty="0" smtClean="0">
                <a:solidFill>
                  <a:srgbClr val="252021"/>
                </a:solidFill>
              </a:rPr>
              <a:t>COS</a:t>
            </a:r>
          </a:p>
          <a:p>
            <a:pPr algn="ctr"/>
            <a:r>
              <a:rPr lang="en-CA" sz="2000" b="1" dirty="0" smtClean="0">
                <a:solidFill>
                  <a:srgbClr val="252021"/>
                </a:solidFill>
              </a:rPr>
              <a:t>Outcome </a:t>
            </a:r>
            <a:r>
              <a:rPr lang="en-CA" sz="2000" b="1" dirty="0">
                <a:solidFill>
                  <a:srgbClr val="252021"/>
                </a:solidFill>
              </a:rPr>
              <a:t/>
            </a:r>
            <a:br>
              <a:rPr lang="en-CA" sz="2000" b="1" dirty="0">
                <a:solidFill>
                  <a:srgbClr val="252021"/>
                </a:solidFill>
              </a:rPr>
            </a:br>
            <a:r>
              <a:rPr lang="en-CA" sz="2000" b="1" dirty="0" smtClean="0">
                <a:solidFill>
                  <a:srgbClr val="252021"/>
                </a:solidFill>
              </a:rPr>
              <a:t>Management</a:t>
            </a:r>
            <a:r>
              <a:rPr lang="en-CA" sz="2000" b="1" dirty="0">
                <a:solidFill>
                  <a:srgbClr val="252021"/>
                </a:solidFill>
              </a:rPr>
              <a:t/>
            </a:r>
            <a:br>
              <a:rPr lang="en-CA" sz="2000" b="1" dirty="0">
                <a:solidFill>
                  <a:srgbClr val="252021"/>
                </a:solidFill>
              </a:rPr>
            </a:br>
            <a:r>
              <a:rPr lang="en-CA" sz="1600" dirty="0">
                <a:solidFill>
                  <a:srgbClr val="252021"/>
                </a:solidFill>
              </a:rPr>
              <a:t>COS had a clearly defined problem definition supported by a clearly defined set of outcomes for its benefit realization </a:t>
            </a:r>
            <a:endParaRPr lang="en-CA" sz="1600" dirty="0" smtClean="0">
              <a:solidFill>
                <a:srgbClr val="252021"/>
              </a:solidFill>
            </a:endParaRPr>
          </a:p>
          <a:p>
            <a:pPr algn="ctr"/>
            <a:r>
              <a:rPr lang="en-CA" sz="1600" dirty="0" smtClean="0">
                <a:solidFill>
                  <a:srgbClr val="252021"/>
                </a:solidFill>
              </a:rPr>
              <a:t>ICBC?</a:t>
            </a:r>
            <a:endParaRPr lang="en-CA" sz="1600" dirty="0">
              <a:solidFill>
                <a:srgbClr val="252021"/>
              </a:solidFill>
            </a:endParaRPr>
          </a:p>
        </p:txBody>
      </p:sp>
    </p:spTree>
    <p:extLst>
      <p:ext uri="{BB962C8B-B14F-4D97-AF65-F5344CB8AC3E}">
        <p14:creationId xmlns:p14="http://schemas.microsoft.com/office/powerpoint/2010/main" val="8100623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COS Overall Value Assessment</a:t>
            </a:r>
            <a:endParaRPr lang="en-US" dirty="0"/>
          </a:p>
        </p:txBody>
      </p:sp>
      <p:sp>
        <p:nvSpPr>
          <p:cNvPr id="44040" name="Text Box 8"/>
          <p:cNvSpPr txBox="1">
            <a:spLocks noChangeArrowheads="1"/>
          </p:cNvSpPr>
          <p:nvPr/>
        </p:nvSpPr>
        <p:spPr bwMode="auto">
          <a:xfrm rot="-2054247">
            <a:off x="5100638" y="3463054"/>
            <a:ext cx="612775"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Quality</a:t>
            </a:r>
          </a:p>
        </p:txBody>
      </p:sp>
      <p:sp>
        <p:nvSpPr>
          <p:cNvPr id="44041" name="Text Box 9"/>
          <p:cNvSpPr txBox="1">
            <a:spLocks noChangeArrowheads="1"/>
          </p:cNvSpPr>
          <p:nvPr/>
        </p:nvSpPr>
        <p:spPr bwMode="auto">
          <a:xfrm rot="1929151">
            <a:off x="3419475" y="3505917"/>
            <a:ext cx="998538"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Effectiveness</a:t>
            </a:r>
          </a:p>
        </p:txBody>
      </p:sp>
      <p:sp>
        <p:nvSpPr>
          <p:cNvPr id="48140" name="Text Box 12"/>
          <p:cNvSpPr txBox="1">
            <a:spLocks noChangeArrowheads="1"/>
          </p:cNvSpPr>
          <p:nvPr/>
        </p:nvSpPr>
        <p:spPr bwMode="auto">
          <a:xfrm>
            <a:off x="2578100" y="5272804"/>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48158" name="Text Box 30"/>
          <p:cNvSpPr txBox="1">
            <a:spLocks noChangeArrowheads="1"/>
          </p:cNvSpPr>
          <p:nvPr/>
        </p:nvSpPr>
        <p:spPr bwMode="auto">
          <a:xfrm>
            <a:off x="5043488" y="5272804"/>
            <a:ext cx="1164101"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19" name="Text Box 6"/>
          <p:cNvSpPr txBox="1">
            <a:spLocks noChangeArrowheads="1"/>
          </p:cNvSpPr>
          <p:nvPr/>
        </p:nvSpPr>
        <p:spPr bwMode="auto">
          <a:xfrm rot="-2054247">
            <a:off x="4922411" y="3352822"/>
            <a:ext cx="71205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Quality</a:t>
            </a:r>
          </a:p>
        </p:txBody>
      </p:sp>
      <p:sp>
        <p:nvSpPr>
          <p:cNvPr id="20"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22"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23"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24"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29" name="Text Box 12"/>
          <p:cNvSpPr txBox="1">
            <a:spLocks noChangeArrowheads="1"/>
          </p:cNvSpPr>
          <p:nvPr/>
        </p:nvSpPr>
        <p:spPr bwMode="auto">
          <a:xfrm>
            <a:off x="2355850" y="5322017"/>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0" name="Text Box 30"/>
          <p:cNvSpPr txBox="1">
            <a:spLocks noChangeArrowheads="1"/>
          </p:cNvSpPr>
          <p:nvPr/>
        </p:nvSpPr>
        <p:spPr bwMode="auto">
          <a:xfrm>
            <a:off x="5616137" y="5322017"/>
            <a:ext cx="1370889"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31" name="Text Box 31"/>
          <p:cNvSpPr txBox="1">
            <a:spLocks noChangeArrowheads="1"/>
          </p:cNvSpPr>
          <p:nvPr/>
        </p:nvSpPr>
        <p:spPr bwMode="auto">
          <a:xfrm>
            <a:off x="4030663" y="2799479"/>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32"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33"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4"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35" name="Text Box 7"/>
          <p:cNvSpPr txBox="1">
            <a:spLocks noChangeArrowheads="1"/>
          </p:cNvSpPr>
          <p:nvPr/>
        </p:nvSpPr>
        <p:spPr bwMode="auto">
          <a:xfrm rot="16200000">
            <a:off x="4284663" y="4734641"/>
            <a:ext cx="78105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Efficiency</a:t>
            </a:r>
          </a:p>
        </p:txBody>
      </p:sp>
      <p:sp>
        <p:nvSpPr>
          <p:cNvPr id="36" name="Text Box 8"/>
          <p:cNvSpPr txBox="1">
            <a:spLocks noChangeArrowheads="1"/>
          </p:cNvSpPr>
          <p:nvPr/>
        </p:nvSpPr>
        <p:spPr bwMode="auto">
          <a:xfrm rot="-2054247">
            <a:off x="5100638" y="3463054"/>
            <a:ext cx="612775"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Quality</a:t>
            </a:r>
          </a:p>
        </p:txBody>
      </p:sp>
      <p:sp>
        <p:nvSpPr>
          <p:cNvPr id="37" name="Text Box 9"/>
          <p:cNvSpPr txBox="1">
            <a:spLocks noChangeArrowheads="1"/>
          </p:cNvSpPr>
          <p:nvPr/>
        </p:nvSpPr>
        <p:spPr bwMode="auto">
          <a:xfrm rot="1929151">
            <a:off x="3419475" y="3505917"/>
            <a:ext cx="998538"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dirty="0">
                <a:solidFill>
                  <a:schemeClr val="bg1"/>
                </a:solidFill>
              </a:rPr>
              <a:t>Effectiveness</a:t>
            </a:r>
          </a:p>
        </p:txBody>
      </p:sp>
      <p:sp>
        <p:nvSpPr>
          <p:cNvPr id="38" name="Text Box 12"/>
          <p:cNvSpPr txBox="1">
            <a:spLocks noChangeArrowheads="1"/>
          </p:cNvSpPr>
          <p:nvPr/>
        </p:nvSpPr>
        <p:spPr bwMode="auto">
          <a:xfrm>
            <a:off x="2578100" y="5272804"/>
            <a:ext cx="1744663"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39" name="Text Box 30"/>
          <p:cNvSpPr txBox="1">
            <a:spLocks noChangeArrowheads="1"/>
          </p:cNvSpPr>
          <p:nvPr/>
        </p:nvSpPr>
        <p:spPr bwMode="auto">
          <a:xfrm>
            <a:off x="5043488" y="5272804"/>
            <a:ext cx="1164101" cy="246221"/>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Efficient </a:t>
            </a:r>
            <a:r>
              <a:rPr lang="en-US" sz="1000" i="1" dirty="0" smtClean="0">
                <a:solidFill>
                  <a:schemeClr val="bg1"/>
                </a:solidFill>
              </a:rPr>
              <a:t> Execution</a:t>
            </a:r>
            <a:endParaRPr lang="en-US" sz="1000" i="1" dirty="0">
              <a:solidFill>
                <a:schemeClr val="bg1"/>
              </a:solidFill>
            </a:endParaRPr>
          </a:p>
        </p:txBody>
      </p:sp>
      <p:sp>
        <p:nvSpPr>
          <p:cNvPr id="40" name="Text Box 6"/>
          <p:cNvSpPr txBox="1">
            <a:spLocks noChangeArrowheads="1"/>
          </p:cNvSpPr>
          <p:nvPr/>
        </p:nvSpPr>
        <p:spPr bwMode="auto">
          <a:xfrm rot="-2054247">
            <a:off x="4922411" y="3352822"/>
            <a:ext cx="71205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Quality</a:t>
            </a:r>
          </a:p>
        </p:txBody>
      </p:sp>
      <p:sp>
        <p:nvSpPr>
          <p:cNvPr id="41"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43" name="Text Box 7"/>
          <p:cNvSpPr txBox="1">
            <a:spLocks noChangeArrowheads="1"/>
          </p:cNvSpPr>
          <p:nvPr/>
        </p:nvSpPr>
        <p:spPr bwMode="auto">
          <a:xfrm rot="1929151">
            <a:off x="3493594" y="3379810"/>
            <a:ext cx="1132874" cy="30777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400" dirty="0">
                <a:solidFill>
                  <a:schemeClr val="bg1"/>
                </a:solidFill>
              </a:rPr>
              <a:t>Effectiveness</a:t>
            </a:r>
          </a:p>
        </p:txBody>
      </p:sp>
      <p:sp>
        <p:nvSpPr>
          <p:cNvPr id="44" name="Text Box 12"/>
          <p:cNvSpPr txBox="1">
            <a:spLocks noChangeArrowheads="1"/>
          </p:cNvSpPr>
          <p:nvPr/>
        </p:nvSpPr>
        <p:spPr bwMode="auto">
          <a:xfrm>
            <a:off x="2589213" y="4966417"/>
            <a:ext cx="1744662"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Effective Decision Making</a:t>
            </a:r>
          </a:p>
        </p:txBody>
      </p:sp>
      <p:sp>
        <p:nvSpPr>
          <p:cNvPr id="45" name="Text Box 31"/>
          <p:cNvSpPr txBox="1">
            <a:spLocks noChangeArrowheads="1"/>
          </p:cNvSpPr>
          <p:nvPr/>
        </p:nvSpPr>
        <p:spPr bwMode="auto">
          <a:xfrm>
            <a:off x="3963988" y="2966167"/>
            <a:ext cx="1422400" cy="244475"/>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sz="1000" i="1" dirty="0">
                <a:solidFill>
                  <a:schemeClr val="bg1"/>
                </a:solidFill>
              </a:rPr>
              <a:t>High Quality Results</a:t>
            </a:r>
          </a:p>
        </p:txBody>
      </p:sp>
      <p:sp>
        <p:nvSpPr>
          <p:cNvPr id="5" name="Freeform 4"/>
          <p:cNvSpPr/>
          <p:nvPr/>
        </p:nvSpPr>
        <p:spPr>
          <a:xfrm>
            <a:off x="5453063" y="3524081"/>
            <a:ext cx="2843047" cy="2753544"/>
          </a:xfrm>
          <a:custGeom>
            <a:avLst/>
            <a:gdLst>
              <a:gd name="connsiteX0" fmla="*/ 0 w 3330365"/>
              <a:gd name="connsiteY0" fmla="*/ 1665894 h 3331788"/>
              <a:gd name="connsiteX1" fmla="*/ 1665183 w 3330365"/>
              <a:gd name="connsiteY1" fmla="*/ 0 h 3331788"/>
              <a:gd name="connsiteX2" fmla="*/ 3330366 w 3330365"/>
              <a:gd name="connsiteY2" fmla="*/ 1665894 h 3331788"/>
              <a:gd name="connsiteX3" fmla="*/ 1665183 w 3330365"/>
              <a:gd name="connsiteY3" fmla="*/ 3331788 h 3331788"/>
              <a:gd name="connsiteX4" fmla="*/ 0 w 3330365"/>
              <a:gd name="connsiteY4" fmla="*/ 1665894 h 3331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5" h="3331788">
                <a:moveTo>
                  <a:pt x="0" y="1665894"/>
                </a:moveTo>
                <a:cubicBezTo>
                  <a:pt x="0" y="745846"/>
                  <a:pt x="745528" y="0"/>
                  <a:pt x="1665183" y="0"/>
                </a:cubicBezTo>
                <a:cubicBezTo>
                  <a:pt x="2584838" y="0"/>
                  <a:pt x="3330366" y="745846"/>
                  <a:pt x="3330366" y="1665894"/>
                </a:cubicBezTo>
                <a:cubicBezTo>
                  <a:pt x="3330366" y="2585942"/>
                  <a:pt x="2584838" y="3331788"/>
                  <a:pt x="1665183" y="3331788"/>
                </a:cubicBezTo>
                <a:cubicBezTo>
                  <a:pt x="745528" y="3331788"/>
                  <a:pt x="0" y="2585942"/>
                  <a:pt x="0" y="1665894"/>
                </a:cubicBezTo>
                <a:close/>
              </a:path>
            </a:pathLst>
          </a:custGeom>
          <a:gradFill flip="none" rotWithShape="1">
            <a:gsLst>
              <a:gs pos="0">
                <a:srgbClr val="FF0000"/>
              </a:gs>
              <a:gs pos="100000">
                <a:srgbClr val="FBE7A2"/>
              </a:gs>
              <a:gs pos="100000">
                <a:srgbClr val="BA9345"/>
              </a:gs>
            </a:gsLst>
            <a:lin ang="13500000" scaled="1"/>
            <a:tileRect/>
          </a:gradFill>
          <a:ln>
            <a:noFill/>
          </a:ln>
          <a:effectLst>
            <a:glow rad="63500">
              <a:schemeClr val="accent2">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anchor="ctr"/>
          <a:lstStyle/>
          <a:p>
            <a:pPr algn="ctr"/>
            <a:r>
              <a:rPr lang="en-CA" sz="2000" b="1" dirty="0" smtClean="0">
                <a:solidFill>
                  <a:srgbClr val="252021"/>
                </a:solidFill>
              </a:rPr>
              <a:t>COS</a:t>
            </a:r>
          </a:p>
          <a:p>
            <a:pPr algn="ctr"/>
            <a:r>
              <a:rPr lang="en-CA" sz="2000" b="1" dirty="0" smtClean="0">
                <a:solidFill>
                  <a:srgbClr val="252021"/>
                </a:solidFill>
              </a:rPr>
              <a:t>Program</a:t>
            </a:r>
            <a:r>
              <a:rPr lang="en-CA" sz="2000" b="1" dirty="0">
                <a:solidFill>
                  <a:srgbClr val="252021"/>
                </a:solidFill>
              </a:rPr>
              <a:t/>
            </a:r>
            <a:br>
              <a:rPr lang="en-CA" sz="2000" b="1" dirty="0">
                <a:solidFill>
                  <a:srgbClr val="252021"/>
                </a:solidFill>
              </a:rPr>
            </a:br>
            <a:r>
              <a:rPr lang="en-CA" sz="2000" b="1" dirty="0" smtClean="0">
                <a:solidFill>
                  <a:srgbClr val="252021"/>
                </a:solidFill>
              </a:rPr>
              <a:t>Delivery</a:t>
            </a:r>
            <a:r>
              <a:rPr lang="en-CA" sz="2000" b="1" dirty="0">
                <a:solidFill>
                  <a:srgbClr val="252021"/>
                </a:solidFill>
              </a:rPr>
              <a:t/>
            </a:r>
            <a:br>
              <a:rPr lang="en-CA" sz="2000" b="1" dirty="0">
                <a:solidFill>
                  <a:srgbClr val="252021"/>
                </a:solidFill>
              </a:rPr>
            </a:br>
            <a:r>
              <a:rPr lang="en-CA" sz="1600" dirty="0">
                <a:solidFill>
                  <a:srgbClr val="252021"/>
                </a:solidFill>
              </a:rPr>
              <a:t>Execution lacked  coordination and integration in both planning and control.</a:t>
            </a:r>
          </a:p>
        </p:txBody>
      </p:sp>
      <p:sp>
        <p:nvSpPr>
          <p:cNvPr id="7" name="Freeform 6"/>
          <p:cNvSpPr/>
          <p:nvPr/>
        </p:nvSpPr>
        <p:spPr>
          <a:xfrm>
            <a:off x="1074468" y="3539908"/>
            <a:ext cx="2844276" cy="2753544"/>
          </a:xfrm>
          <a:custGeom>
            <a:avLst/>
            <a:gdLst>
              <a:gd name="connsiteX0" fmla="*/ 0 w 3331805"/>
              <a:gd name="connsiteY0" fmla="*/ 1665894 h 3331788"/>
              <a:gd name="connsiteX1" fmla="*/ 1665903 w 3331805"/>
              <a:gd name="connsiteY1" fmla="*/ 0 h 3331788"/>
              <a:gd name="connsiteX2" fmla="*/ 3331806 w 3331805"/>
              <a:gd name="connsiteY2" fmla="*/ 1665894 h 3331788"/>
              <a:gd name="connsiteX3" fmla="*/ 1665903 w 3331805"/>
              <a:gd name="connsiteY3" fmla="*/ 3331788 h 3331788"/>
              <a:gd name="connsiteX4" fmla="*/ 0 w 3331805"/>
              <a:gd name="connsiteY4" fmla="*/ 1665894 h 3331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805" h="3331788">
                <a:moveTo>
                  <a:pt x="0" y="1665894"/>
                </a:moveTo>
                <a:cubicBezTo>
                  <a:pt x="0" y="745846"/>
                  <a:pt x="745850" y="0"/>
                  <a:pt x="1665903" y="0"/>
                </a:cubicBezTo>
                <a:cubicBezTo>
                  <a:pt x="2585956" y="0"/>
                  <a:pt x="3331806" y="745846"/>
                  <a:pt x="3331806" y="1665894"/>
                </a:cubicBezTo>
                <a:cubicBezTo>
                  <a:pt x="3331806" y="2585942"/>
                  <a:pt x="2585956" y="3331788"/>
                  <a:pt x="1665903" y="3331788"/>
                </a:cubicBezTo>
                <a:cubicBezTo>
                  <a:pt x="745850" y="3331788"/>
                  <a:pt x="0" y="2585942"/>
                  <a:pt x="0" y="1665894"/>
                </a:cubicBezTo>
                <a:close/>
              </a:path>
            </a:pathLst>
          </a:custGeom>
          <a:gradFill flip="none" rotWithShape="1">
            <a:gsLst>
              <a:gs pos="0">
                <a:srgbClr val="FF0000"/>
              </a:gs>
              <a:gs pos="100000">
                <a:srgbClr val="FBE7A2"/>
              </a:gs>
              <a:gs pos="100000">
                <a:srgbClr val="BA9345"/>
              </a:gs>
            </a:gsLst>
            <a:lin ang="13500000" scaled="1"/>
            <a:tileRect/>
          </a:gradFill>
          <a:ln>
            <a:noFill/>
          </a:ln>
          <a:effectLst>
            <a:glow rad="63500">
              <a:schemeClr val="accent2">
                <a:satMod val="175000"/>
                <a:alpha val="40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CA" sz="2000" b="1" dirty="0" smtClean="0">
                <a:solidFill>
                  <a:srgbClr val="252021"/>
                </a:solidFill>
              </a:rPr>
              <a:t>COS</a:t>
            </a:r>
          </a:p>
          <a:p>
            <a:pPr algn="ctr"/>
            <a:r>
              <a:rPr lang="en-CA" sz="2000" b="1" dirty="0" smtClean="0">
                <a:solidFill>
                  <a:srgbClr val="252021"/>
                </a:solidFill>
              </a:rPr>
              <a:t>Governance </a:t>
            </a:r>
            <a:r>
              <a:rPr lang="en-CA" sz="2000" b="1" dirty="0">
                <a:solidFill>
                  <a:srgbClr val="252021"/>
                </a:solidFill>
              </a:rPr>
              <a:t>Management</a:t>
            </a:r>
            <a:br>
              <a:rPr lang="en-CA" sz="2000" b="1" dirty="0">
                <a:solidFill>
                  <a:srgbClr val="252021"/>
                </a:solidFill>
              </a:rPr>
            </a:br>
            <a:r>
              <a:rPr lang="en-CA" sz="1600" dirty="0" smtClean="0">
                <a:solidFill>
                  <a:srgbClr val="252021"/>
                </a:solidFill>
              </a:rPr>
              <a:t>COS </a:t>
            </a:r>
            <a:r>
              <a:rPr lang="en-CA" sz="1600" dirty="0">
                <a:solidFill>
                  <a:srgbClr val="252021"/>
                </a:solidFill>
              </a:rPr>
              <a:t>had a set of </a:t>
            </a:r>
            <a:r>
              <a:rPr lang="en-CA" sz="1600" dirty="0" err="1">
                <a:solidFill>
                  <a:srgbClr val="252021"/>
                </a:solidFill>
              </a:rPr>
              <a:t>siloed</a:t>
            </a:r>
            <a:r>
              <a:rPr lang="en-CA" sz="1600" dirty="0">
                <a:solidFill>
                  <a:srgbClr val="252021"/>
                </a:solidFill>
              </a:rPr>
              <a:t> accountability with great deal of inter-dependencies between the Vendor, ITSD, OSMV and ICBC.</a:t>
            </a:r>
          </a:p>
        </p:txBody>
      </p:sp>
      <p:grpSp>
        <p:nvGrpSpPr>
          <p:cNvPr id="4" name="Group 3"/>
          <p:cNvGrpSpPr/>
          <p:nvPr/>
        </p:nvGrpSpPr>
        <p:grpSpPr>
          <a:xfrm>
            <a:off x="6259402" y="2154760"/>
            <a:ext cx="2195302" cy="1327727"/>
            <a:chOff x="6259402" y="2154760"/>
            <a:chExt cx="2195302" cy="1327727"/>
          </a:xfrm>
        </p:grpSpPr>
        <p:sp>
          <p:nvSpPr>
            <p:cNvPr id="22541" name="AutoShape 13"/>
            <p:cNvSpPr>
              <a:spLocks noChangeArrowheads="1"/>
            </p:cNvSpPr>
            <p:nvPr/>
          </p:nvSpPr>
          <p:spPr bwMode="auto">
            <a:xfrm rot="-7068987">
              <a:off x="5836287" y="2577875"/>
              <a:ext cx="1327727" cy="481498"/>
            </a:xfrm>
            <a:prstGeom prst="curvedUpArrow">
              <a:avLst>
                <a:gd name="adj1" fmla="val 50136"/>
                <a:gd name="adj2" fmla="val 100272"/>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prstClr val="white"/>
                </a:solidFill>
              </a:endParaRPr>
            </a:p>
          </p:txBody>
        </p:sp>
        <p:sp>
          <p:nvSpPr>
            <p:cNvPr id="59" name="Rounded Rectangle 58"/>
            <p:cNvSpPr/>
            <p:nvPr/>
          </p:nvSpPr>
          <p:spPr>
            <a:xfrm>
              <a:off x="6589249" y="2571845"/>
              <a:ext cx="1865455" cy="407944"/>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a:r>
                <a:rPr lang="en-US" b="1" dirty="0">
                  <a:solidFill>
                    <a:srgbClr val="8F6020"/>
                  </a:solidFill>
                </a:rPr>
                <a:t>Poor Results</a:t>
              </a:r>
            </a:p>
          </p:txBody>
        </p:sp>
      </p:grpSp>
      <p:sp>
        <p:nvSpPr>
          <p:cNvPr id="42" name="Oval 41"/>
          <p:cNvSpPr/>
          <p:nvPr/>
        </p:nvSpPr>
        <p:spPr>
          <a:xfrm>
            <a:off x="4070768" y="3983519"/>
            <a:ext cx="1223694" cy="1171575"/>
          </a:xfrm>
          <a:prstGeom prst="ellipse">
            <a:avLst/>
          </a:prstGeom>
          <a:solidFill>
            <a:srgbClr val="FF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a:solidFill>
                  <a:prstClr val="white"/>
                </a:solidFill>
                <a:effectLst>
                  <a:outerShdw blurRad="38100" dist="38100" dir="2700000" algn="tl">
                    <a:srgbClr val="000000">
                      <a:alpha val="43137"/>
                    </a:srgbClr>
                  </a:outerShdw>
                </a:effectLst>
              </a:rPr>
              <a:t>Value Creation</a:t>
            </a:r>
            <a:endParaRPr lang="en-CA" b="1" dirty="0">
              <a:solidFill>
                <a:prstClr val="white"/>
              </a:solidFill>
              <a:effectLst>
                <a:outerShdw blurRad="38100" dist="38100" dir="2700000" algn="tl">
                  <a:srgbClr val="000000">
                    <a:alpha val="43137"/>
                  </a:srgbClr>
                </a:outerShdw>
              </a:effectLst>
            </a:endParaRPr>
          </a:p>
        </p:txBody>
      </p:sp>
      <p:sp>
        <p:nvSpPr>
          <p:cNvPr id="47" name="Freeform 46"/>
          <p:cNvSpPr/>
          <p:nvPr/>
        </p:nvSpPr>
        <p:spPr>
          <a:xfrm>
            <a:off x="3160316" y="1148169"/>
            <a:ext cx="2843047" cy="2752353"/>
          </a:xfrm>
          <a:custGeom>
            <a:avLst/>
            <a:gdLst>
              <a:gd name="connsiteX0" fmla="*/ 0 w 3330365"/>
              <a:gd name="connsiteY0" fmla="*/ 1665174 h 3330347"/>
              <a:gd name="connsiteX1" fmla="*/ 1665183 w 3330365"/>
              <a:gd name="connsiteY1" fmla="*/ 0 h 3330347"/>
              <a:gd name="connsiteX2" fmla="*/ 3330366 w 3330365"/>
              <a:gd name="connsiteY2" fmla="*/ 1665174 h 3330347"/>
              <a:gd name="connsiteX3" fmla="*/ 1665183 w 3330365"/>
              <a:gd name="connsiteY3" fmla="*/ 3330348 h 3330347"/>
              <a:gd name="connsiteX4" fmla="*/ 0 w 3330365"/>
              <a:gd name="connsiteY4" fmla="*/ 1665174 h 333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5" h="3330347">
                <a:moveTo>
                  <a:pt x="0" y="1665174"/>
                </a:moveTo>
                <a:cubicBezTo>
                  <a:pt x="0" y="745524"/>
                  <a:pt x="745528" y="0"/>
                  <a:pt x="1665183" y="0"/>
                </a:cubicBezTo>
                <a:cubicBezTo>
                  <a:pt x="2584838" y="0"/>
                  <a:pt x="3330366" y="745524"/>
                  <a:pt x="3330366" y="1665174"/>
                </a:cubicBezTo>
                <a:cubicBezTo>
                  <a:pt x="3330366" y="2584824"/>
                  <a:pt x="2584838" y="3330348"/>
                  <a:pt x="1665183" y="3330348"/>
                </a:cubicBezTo>
                <a:cubicBezTo>
                  <a:pt x="745528" y="3330348"/>
                  <a:pt x="0" y="2584824"/>
                  <a:pt x="0" y="1665174"/>
                </a:cubicBezTo>
                <a:close/>
              </a:path>
            </a:pathLst>
          </a:custGeom>
          <a:gradFill flip="none" rotWithShape="1">
            <a:gsLst>
              <a:gs pos="0">
                <a:srgbClr val="92D05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CA" sz="2000" b="1" dirty="0" smtClean="0">
                <a:solidFill>
                  <a:srgbClr val="252021"/>
                </a:solidFill>
              </a:rPr>
              <a:t>COS</a:t>
            </a:r>
          </a:p>
          <a:p>
            <a:pPr algn="ctr"/>
            <a:r>
              <a:rPr lang="en-CA" sz="2000" b="1" dirty="0" smtClean="0">
                <a:solidFill>
                  <a:srgbClr val="252021"/>
                </a:solidFill>
              </a:rPr>
              <a:t>Outcome </a:t>
            </a:r>
            <a:r>
              <a:rPr lang="en-CA" sz="2000" b="1" dirty="0">
                <a:solidFill>
                  <a:srgbClr val="252021"/>
                </a:solidFill>
              </a:rPr>
              <a:t/>
            </a:r>
            <a:br>
              <a:rPr lang="en-CA" sz="2000" b="1" dirty="0">
                <a:solidFill>
                  <a:srgbClr val="252021"/>
                </a:solidFill>
              </a:rPr>
            </a:br>
            <a:r>
              <a:rPr lang="en-CA" sz="2000" b="1" dirty="0" smtClean="0">
                <a:solidFill>
                  <a:srgbClr val="252021"/>
                </a:solidFill>
              </a:rPr>
              <a:t>Management</a:t>
            </a:r>
            <a:r>
              <a:rPr lang="en-CA" sz="2000" b="1" dirty="0">
                <a:solidFill>
                  <a:srgbClr val="252021"/>
                </a:solidFill>
              </a:rPr>
              <a:t/>
            </a:r>
            <a:br>
              <a:rPr lang="en-CA" sz="2000" b="1" dirty="0">
                <a:solidFill>
                  <a:srgbClr val="252021"/>
                </a:solidFill>
              </a:rPr>
            </a:br>
            <a:r>
              <a:rPr lang="en-CA" sz="1600" dirty="0">
                <a:solidFill>
                  <a:srgbClr val="252021"/>
                </a:solidFill>
              </a:rPr>
              <a:t>COS had a clearly defined problem definition supported by a clearly defined set of outcomes for its benefit realization </a:t>
            </a:r>
            <a:endParaRPr lang="en-CA" sz="1600" dirty="0" smtClean="0">
              <a:solidFill>
                <a:srgbClr val="252021"/>
              </a:solidFill>
            </a:endParaRPr>
          </a:p>
          <a:p>
            <a:pPr algn="ctr"/>
            <a:r>
              <a:rPr lang="en-CA" sz="1600" dirty="0" smtClean="0">
                <a:solidFill>
                  <a:srgbClr val="252021"/>
                </a:solidFill>
              </a:rPr>
              <a:t>ICBC?</a:t>
            </a:r>
            <a:endParaRPr lang="en-CA" sz="1600" dirty="0">
              <a:solidFill>
                <a:srgbClr val="252021"/>
              </a:solidFill>
            </a:endParaRPr>
          </a:p>
        </p:txBody>
      </p:sp>
      <p:grpSp>
        <p:nvGrpSpPr>
          <p:cNvPr id="2" name="Group 1"/>
          <p:cNvGrpSpPr/>
          <p:nvPr/>
        </p:nvGrpSpPr>
        <p:grpSpPr>
          <a:xfrm>
            <a:off x="490395" y="2238402"/>
            <a:ext cx="2328454" cy="1327727"/>
            <a:chOff x="490395" y="2238402"/>
            <a:chExt cx="2328454" cy="1327727"/>
          </a:xfrm>
        </p:grpSpPr>
        <p:sp>
          <p:nvSpPr>
            <p:cNvPr id="48" name="Rounded Rectangle 47"/>
            <p:cNvSpPr/>
            <p:nvPr/>
          </p:nvSpPr>
          <p:spPr>
            <a:xfrm>
              <a:off x="490395" y="2452834"/>
              <a:ext cx="1865455" cy="446281"/>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a:r>
                <a:rPr lang="en-US" b="1" dirty="0">
                  <a:solidFill>
                    <a:srgbClr val="8F6020"/>
                  </a:solidFill>
                </a:rPr>
                <a:t>Silo Accountability</a:t>
              </a:r>
            </a:p>
          </p:txBody>
        </p:sp>
        <p:sp>
          <p:nvSpPr>
            <p:cNvPr id="49" name="AutoShape 14"/>
            <p:cNvSpPr>
              <a:spLocks noChangeArrowheads="1"/>
            </p:cNvSpPr>
            <p:nvPr/>
          </p:nvSpPr>
          <p:spPr bwMode="auto">
            <a:xfrm rot="7478565">
              <a:off x="1914236" y="2661517"/>
              <a:ext cx="1327727" cy="481498"/>
            </a:xfrm>
            <a:prstGeom prst="curvedUpArrow">
              <a:avLst>
                <a:gd name="adj1" fmla="val 50136"/>
                <a:gd name="adj2" fmla="val 100272"/>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prstClr val="white"/>
                </a:solidFill>
              </a:endParaRPr>
            </a:p>
          </p:txBody>
        </p:sp>
      </p:grpSp>
      <p:grpSp>
        <p:nvGrpSpPr>
          <p:cNvPr id="3" name="Group 2"/>
          <p:cNvGrpSpPr/>
          <p:nvPr/>
        </p:nvGrpSpPr>
        <p:grpSpPr>
          <a:xfrm>
            <a:off x="2979041" y="5334475"/>
            <a:ext cx="3541303" cy="1256330"/>
            <a:chOff x="2979041" y="5334475"/>
            <a:chExt cx="3541303" cy="1256330"/>
          </a:xfrm>
        </p:grpSpPr>
        <p:sp>
          <p:nvSpPr>
            <p:cNvPr id="60" name="Rounded Rectangle 59"/>
            <p:cNvSpPr/>
            <p:nvPr/>
          </p:nvSpPr>
          <p:spPr>
            <a:xfrm>
              <a:off x="2979041" y="6048206"/>
              <a:ext cx="3541303" cy="542599"/>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a:r>
                <a:rPr lang="en-US" b="1" dirty="0">
                  <a:solidFill>
                    <a:srgbClr val="8F6020"/>
                  </a:solidFill>
                </a:rPr>
                <a:t>Inadequate Performance Monitoring</a:t>
              </a:r>
            </a:p>
          </p:txBody>
        </p:sp>
        <p:sp>
          <p:nvSpPr>
            <p:cNvPr id="50" name="AutoShape 15"/>
            <p:cNvSpPr>
              <a:spLocks noChangeArrowheads="1"/>
            </p:cNvSpPr>
            <p:nvPr/>
          </p:nvSpPr>
          <p:spPr bwMode="auto">
            <a:xfrm>
              <a:off x="4011325" y="5334475"/>
              <a:ext cx="1327727" cy="481497"/>
            </a:xfrm>
            <a:prstGeom prst="curvedUpArrow">
              <a:avLst>
                <a:gd name="adj1" fmla="val 50136"/>
                <a:gd name="adj2" fmla="val 100273"/>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prstClr val="white"/>
                </a:solidFill>
              </a:endParaRPr>
            </a:p>
          </p:txBody>
        </p:sp>
      </p:grpSp>
    </p:spTree>
    <p:extLst>
      <p:ext uri="{BB962C8B-B14F-4D97-AF65-F5344CB8AC3E}">
        <p14:creationId xmlns:p14="http://schemas.microsoft.com/office/powerpoint/2010/main" val="10603665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2"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Core Operating System</a:t>
            </a:r>
            <a:endParaRPr lang="en-US" dirty="0"/>
          </a:p>
        </p:txBody>
      </p:sp>
      <p:sp>
        <p:nvSpPr>
          <p:cNvPr id="3" name="Subtitle 2"/>
          <p:cNvSpPr>
            <a:spLocks noGrp="1"/>
          </p:cNvSpPr>
          <p:nvPr>
            <p:ph type="subTitle" idx="1"/>
          </p:nvPr>
        </p:nvSpPr>
        <p:spPr/>
        <p:txBody>
          <a:bodyPr/>
          <a:lstStyle/>
          <a:p>
            <a:r>
              <a:rPr lang="en-US" dirty="0" smtClean="0"/>
              <a:t>Procurement Assessment</a:t>
            </a:r>
            <a:endParaRPr lang="en-US" dirty="0"/>
          </a:p>
        </p:txBody>
      </p:sp>
      <p:grpSp>
        <p:nvGrpSpPr>
          <p:cNvPr id="14" name="Group 13"/>
          <p:cNvGrpSpPr/>
          <p:nvPr/>
        </p:nvGrpSpPr>
        <p:grpSpPr>
          <a:xfrm>
            <a:off x="2381003" y="4289731"/>
            <a:ext cx="4381995" cy="1899162"/>
            <a:chOff x="1496460" y="1795752"/>
            <a:chExt cx="6263701" cy="3018620"/>
          </a:xfrm>
        </p:grpSpPr>
        <p:sp>
          <p:nvSpPr>
            <p:cNvPr id="15" name="Oval 14"/>
            <p:cNvSpPr/>
            <p:nvPr/>
          </p:nvSpPr>
          <p:spPr>
            <a:xfrm>
              <a:off x="3756341" y="3106757"/>
              <a:ext cx="1707615" cy="1707615"/>
            </a:xfrm>
            <a:prstGeom prst="ellipse">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COS</a:t>
              </a:r>
            </a:p>
          </p:txBody>
        </p:sp>
        <p:sp>
          <p:nvSpPr>
            <p:cNvPr id="16" name="Rounded Rectangle 15"/>
            <p:cNvSpPr/>
            <p:nvPr/>
          </p:nvSpPr>
          <p:spPr>
            <a:xfrm>
              <a:off x="3800818" y="179575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Value</a:t>
              </a:r>
            </a:p>
            <a:p>
              <a:pPr algn="ctr"/>
              <a:r>
                <a:rPr lang="en-US" sz="1200" b="1" dirty="0">
                  <a:solidFill>
                    <a:srgbClr val="252021"/>
                  </a:solidFill>
                </a:rPr>
                <a:t>Assessment</a:t>
              </a:r>
            </a:p>
          </p:txBody>
        </p:sp>
        <p:sp>
          <p:nvSpPr>
            <p:cNvPr id="17" name="Rounded Rectangle 16"/>
            <p:cNvSpPr/>
            <p:nvPr/>
          </p:nvSpPr>
          <p:spPr>
            <a:xfrm>
              <a:off x="1496460" y="3595172"/>
              <a:ext cx="1645185" cy="730785"/>
            </a:xfrm>
            <a:prstGeom prst="roundRect">
              <a:avLst/>
            </a:prstGeom>
            <a:solidFill>
              <a:srgbClr val="8F602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chemeClr val="bg1"/>
                  </a:solidFill>
                </a:rPr>
                <a:t>Procurement</a:t>
              </a:r>
            </a:p>
            <a:p>
              <a:pPr algn="ctr"/>
              <a:r>
                <a:rPr lang="en-US" sz="1200" b="1" dirty="0">
                  <a:solidFill>
                    <a:schemeClr val="bg1"/>
                  </a:solidFill>
                </a:rPr>
                <a:t>Assessment</a:t>
              </a:r>
            </a:p>
          </p:txBody>
        </p:sp>
        <p:sp>
          <p:nvSpPr>
            <p:cNvPr id="18" name="Rounded Rectangle 17"/>
            <p:cNvSpPr/>
            <p:nvPr/>
          </p:nvSpPr>
          <p:spPr>
            <a:xfrm>
              <a:off x="6114976"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Solution</a:t>
              </a:r>
            </a:p>
            <a:p>
              <a:pPr algn="ctr"/>
              <a:r>
                <a:rPr lang="en-US" sz="1200" b="1" dirty="0">
                  <a:solidFill>
                    <a:srgbClr val="252021"/>
                  </a:solidFill>
                </a:rPr>
                <a:t>Delivery</a:t>
              </a:r>
            </a:p>
          </p:txBody>
        </p:sp>
        <p:sp>
          <p:nvSpPr>
            <p:cNvPr id="19" name="Down Arrow 18"/>
            <p:cNvSpPr/>
            <p:nvPr/>
          </p:nvSpPr>
          <p:spPr>
            <a:xfrm>
              <a:off x="4348905" y="2620181"/>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0" name="Down Arrow 19"/>
            <p:cNvSpPr/>
            <p:nvPr/>
          </p:nvSpPr>
          <p:spPr>
            <a:xfrm rot="16200000">
              <a:off x="3129248"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1" name="Down Arrow 20"/>
            <p:cNvSpPr/>
            <p:nvPr/>
          </p:nvSpPr>
          <p:spPr>
            <a:xfrm rot="5400000">
              <a:off x="5517152"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grpSp>
    </p:spTree>
    <p:extLst>
      <p:ext uri="{BB962C8B-B14F-4D97-AF65-F5344CB8AC3E}">
        <p14:creationId xmlns:p14="http://schemas.microsoft.com/office/powerpoint/2010/main" val="1895054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New Technology					</a:t>
            </a:r>
          </a:p>
          <a:p>
            <a:pPr>
              <a:spcBef>
                <a:spcPts val="1800"/>
              </a:spcBef>
            </a:pPr>
            <a:r>
              <a:rPr lang="en-CA" dirty="0" smtClean="0"/>
              <a:t>Multiple Partners</a:t>
            </a:r>
          </a:p>
          <a:p>
            <a:pPr>
              <a:spcBef>
                <a:spcPts val="1800"/>
              </a:spcBef>
            </a:pPr>
            <a:r>
              <a:rPr lang="en-CA" dirty="0" smtClean="0"/>
              <a:t>Change in Business Processes across multiple organizations</a:t>
            </a:r>
          </a:p>
          <a:p>
            <a:pPr>
              <a:spcBef>
                <a:spcPts val="1800"/>
              </a:spcBef>
            </a:pPr>
            <a:r>
              <a:rPr lang="en-CA" dirty="0" smtClean="0"/>
              <a:t>Unknown data migration and data cleansing</a:t>
            </a:r>
          </a:p>
          <a:p>
            <a:pPr>
              <a:spcBef>
                <a:spcPts val="1800"/>
              </a:spcBef>
            </a:pPr>
            <a:r>
              <a:rPr lang="en-CA" dirty="0" smtClean="0"/>
              <a:t>Project Inter-dependencies</a:t>
            </a:r>
          </a:p>
          <a:p>
            <a:pPr>
              <a:spcBef>
                <a:spcPts val="1800"/>
              </a:spcBef>
            </a:pPr>
            <a:r>
              <a:rPr lang="en-CA" dirty="0" smtClean="0"/>
              <a:t>Silo accountability – Multiple PMs</a:t>
            </a:r>
          </a:p>
          <a:p>
            <a:pPr>
              <a:spcBef>
                <a:spcPts val="1800"/>
              </a:spcBef>
            </a:pPr>
            <a:r>
              <a:rPr lang="en-CA" dirty="0" smtClean="0"/>
              <a:t>Fixed Price Procurement</a:t>
            </a:r>
          </a:p>
          <a:p>
            <a:pPr>
              <a:spcBef>
                <a:spcPts val="1800"/>
              </a:spcBef>
            </a:pPr>
            <a:r>
              <a:rPr lang="en-CA" dirty="0" smtClean="0"/>
              <a:t>Inadequate bid response reviews </a:t>
            </a:r>
          </a:p>
          <a:p>
            <a:endParaRPr lang="en-CA" dirty="0" smtClean="0"/>
          </a:p>
          <a:p>
            <a:endParaRPr lang="en-CA" dirty="0" smtClean="0"/>
          </a:p>
          <a:p>
            <a:endParaRPr lang="en-CA" dirty="0"/>
          </a:p>
        </p:txBody>
      </p:sp>
      <p:sp>
        <p:nvSpPr>
          <p:cNvPr id="3" name="Title 2"/>
          <p:cNvSpPr>
            <a:spLocks noGrp="1"/>
          </p:cNvSpPr>
          <p:nvPr>
            <p:ph type="title"/>
          </p:nvPr>
        </p:nvSpPr>
        <p:spPr/>
        <p:txBody>
          <a:bodyPr/>
          <a:lstStyle/>
          <a:p>
            <a:r>
              <a:rPr lang="en-CA" smtClean="0"/>
              <a:t>Procurement Assessment</a:t>
            </a:r>
            <a:endParaRPr lang="en-CA" dirty="0"/>
          </a:p>
        </p:txBody>
      </p:sp>
      <p:grpSp>
        <p:nvGrpSpPr>
          <p:cNvPr id="5" name="Group 4"/>
          <p:cNvGrpSpPr/>
          <p:nvPr/>
        </p:nvGrpSpPr>
        <p:grpSpPr>
          <a:xfrm>
            <a:off x="7879277" y="1669475"/>
            <a:ext cx="320040" cy="4249881"/>
            <a:chOff x="457200" y="1669475"/>
            <a:chExt cx="320040" cy="4249881"/>
          </a:xfrm>
        </p:grpSpPr>
        <p:sp>
          <p:nvSpPr>
            <p:cNvPr id="14" name="Oval 13"/>
            <p:cNvSpPr/>
            <p:nvPr/>
          </p:nvSpPr>
          <p:spPr>
            <a:xfrm>
              <a:off x="457200" y="1669475"/>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grpSp>
          <p:nvGrpSpPr>
            <p:cNvPr id="4" name="Group 3"/>
            <p:cNvGrpSpPr/>
            <p:nvPr/>
          </p:nvGrpSpPr>
          <p:grpSpPr>
            <a:xfrm>
              <a:off x="457200" y="2230881"/>
              <a:ext cx="320040" cy="3688475"/>
              <a:chOff x="457200" y="2230881"/>
              <a:chExt cx="320040" cy="3688475"/>
            </a:xfrm>
          </p:grpSpPr>
          <p:sp>
            <p:nvSpPr>
              <p:cNvPr id="16" name="Oval 15"/>
              <p:cNvSpPr/>
              <p:nvPr/>
            </p:nvSpPr>
            <p:spPr>
              <a:xfrm>
                <a:off x="457200" y="2230881"/>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17" name="Oval 16"/>
              <p:cNvSpPr/>
              <p:nvPr/>
            </p:nvSpPr>
            <p:spPr>
              <a:xfrm>
                <a:off x="457200" y="2792287"/>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18" name="Oval 17"/>
              <p:cNvSpPr/>
              <p:nvPr/>
            </p:nvSpPr>
            <p:spPr>
              <a:xfrm>
                <a:off x="457200" y="3353693"/>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19" name="Oval 18"/>
              <p:cNvSpPr/>
              <p:nvPr/>
            </p:nvSpPr>
            <p:spPr>
              <a:xfrm>
                <a:off x="457200" y="3915099"/>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20" name="Oval 19"/>
              <p:cNvSpPr/>
              <p:nvPr/>
            </p:nvSpPr>
            <p:spPr>
              <a:xfrm>
                <a:off x="457200" y="4476505"/>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21" name="Oval 20"/>
              <p:cNvSpPr/>
              <p:nvPr/>
            </p:nvSpPr>
            <p:spPr>
              <a:xfrm>
                <a:off x="457200" y="5037911"/>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sp>
            <p:nvSpPr>
              <p:cNvPr id="22" name="Oval 21"/>
              <p:cNvSpPr/>
              <p:nvPr/>
            </p:nvSpPr>
            <p:spPr>
              <a:xfrm>
                <a:off x="457200" y="5599316"/>
                <a:ext cx="320040" cy="320040"/>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a:t>
                </a:r>
                <a:endParaRPr lang="en-CA" b="1" dirty="0">
                  <a:solidFill>
                    <a:prstClr val="white"/>
                  </a:solidFill>
                  <a:effectLst>
                    <a:outerShdw blurRad="38100" dist="38100" dir="2700000" algn="tl">
                      <a:srgbClr val="000000">
                        <a:alpha val="43137"/>
                      </a:srgbClr>
                    </a:outerShdw>
                  </a:effectLst>
                </a:endParaRPr>
              </a:p>
            </p:txBody>
          </p:sp>
        </p:grpSp>
      </p:grpSp>
    </p:spTree>
    <p:extLst>
      <p:ext uri="{BB962C8B-B14F-4D97-AF65-F5344CB8AC3E}">
        <p14:creationId xmlns:p14="http://schemas.microsoft.com/office/powerpoint/2010/main" val="96124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CA" b="1" dirty="0" smtClean="0"/>
              <a:t>Inadequate bid response reviews:</a:t>
            </a:r>
          </a:p>
          <a:p>
            <a:pPr lvl="0"/>
            <a:r>
              <a:rPr lang="en-US" dirty="0" smtClean="0"/>
              <a:t>Section 5.2.1 (Project Initiation) “a key activity of the Project Initiation Phase is to determine the Environment Plan which includes the following: </a:t>
            </a:r>
            <a:endParaRPr lang="en-CA" dirty="0" smtClean="0"/>
          </a:p>
          <a:p>
            <a:pPr lvl="1"/>
            <a:r>
              <a:rPr lang="en-US" dirty="0" smtClean="0">
                <a:solidFill>
                  <a:srgbClr val="FF0000"/>
                </a:solidFill>
              </a:rPr>
              <a:t>Discussing and confirming the environments set up and timing of set up.</a:t>
            </a:r>
            <a:endParaRPr lang="en-CA" dirty="0" smtClean="0">
              <a:solidFill>
                <a:srgbClr val="FF0000"/>
              </a:solidFill>
            </a:endParaRPr>
          </a:p>
          <a:p>
            <a:pPr lvl="1"/>
            <a:r>
              <a:rPr lang="en-US" dirty="0" smtClean="0">
                <a:solidFill>
                  <a:srgbClr val="FF0000"/>
                </a:solidFill>
              </a:rPr>
              <a:t>Confirm software and hardware requirements of each of the environments</a:t>
            </a:r>
            <a:r>
              <a:rPr lang="en-US" dirty="0" smtClean="0"/>
              <a:t>.</a:t>
            </a:r>
            <a:endParaRPr lang="en-CA" dirty="0" smtClean="0"/>
          </a:p>
          <a:p>
            <a:pPr lvl="0">
              <a:spcBef>
                <a:spcPts val="1200"/>
              </a:spcBef>
            </a:pPr>
            <a:r>
              <a:rPr lang="en-US" dirty="0" smtClean="0"/>
              <a:t>Assumption 2 of Schedule A: “the development environment will be set up at CGI. The Test, </a:t>
            </a:r>
            <a:r>
              <a:rPr lang="en-US" dirty="0" smtClean="0">
                <a:solidFill>
                  <a:srgbClr val="FF0000"/>
                </a:solidFill>
              </a:rPr>
              <a:t>Training and Production environments will be set up in the [Ministry] domain by [the ITSD</a:t>
            </a:r>
            <a:r>
              <a:rPr lang="en-US" dirty="0" smtClean="0"/>
              <a:t>].”</a:t>
            </a:r>
          </a:p>
          <a:p>
            <a:pPr lvl="0">
              <a:spcBef>
                <a:spcPts val="1200"/>
              </a:spcBef>
            </a:pPr>
            <a:r>
              <a:rPr lang="en-US" dirty="0" smtClean="0"/>
              <a:t>Assumption 16 of Schedule A: “a server meeting Microsoft specifications will  be needed to run CRM for the anticipated volume of users…this server could contain the CRM server and the SQL server. An existing SQL server could also be used as long as it is on the same domain as the CRM server. </a:t>
            </a:r>
            <a:r>
              <a:rPr lang="en-US" dirty="0" smtClean="0">
                <a:solidFill>
                  <a:srgbClr val="FF0000"/>
                </a:solidFill>
              </a:rPr>
              <a:t>The Province will provide a single virtual server which will be adequate for this purposes. Performance of the overall application is a shared responsibility that includes both the design and architecture of the solution and the production hardware</a:t>
            </a:r>
            <a:r>
              <a:rPr lang="en-US" dirty="0" smtClean="0"/>
              <a:t>.”</a:t>
            </a:r>
            <a:endParaRPr lang="en-CA" dirty="0" smtClean="0"/>
          </a:p>
          <a:p>
            <a:pPr lvl="0"/>
            <a:endParaRPr lang="en-US" dirty="0" smtClean="0"/>
          </a:p>
        </p:txBody>
      </p:sp>
      <p:sp>
        <p:nvSpPr>
          <p:cNvPr id="3" name="Title 2"/>
          <p:cNvSpPr>
            <a:spLocks noGrp="1"/>
          </p:cNvSpPr>
          <p:nvPr>
            <p:ph type="title"/>
          </p:nvPr>
        </p:nvSpPr>
        <p:spPr/>
        <p:txBody>
          <a:bodyPr/>
          <a:lstStyle/>
          <a:p>
            <a:r>
              <a:rPr lang="en-CA" dirty="0" smtClean="0"/>
              <a:t>Procurement Assessment </a:t>
            </a:r>
            <a:br>
              <a:rPr lang="en-CA" dirty="0" smtClean="0"/>
            </a:br>
            <a:r>
              <a:rPr lang="en-CA" sz="2800" dirty="0" smtClean="0">
                <a:solidFill>
                  <a:srgbClr val="8F6020"/>
                </a:solidFill>
              </a:rPr>
              <a:t>(e.g., Environments)</a:t>
            </a:r>
            <a:endParaRPr lang="en-CA" sz="2800" dirty="0">
              <a:solidFill>
                <a:srgbClr val="8F6020"/>
              </a:solidFill>
            </a:endParaRPr>
          </a:p>
        </p:txBody>
      </p:sp>
    </p:spTree>
    <p:extLst>
      <p:ext uri="{BB962C8B-B14F-4D97-AF65-F5344CB8AC3E}">
        <p14:creationId xmlns:p14="http://schemas.microsoft.com/office/powerpoint/2010/main" val="1790399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CA" b="1" dirty="0" smtClean="0"/>
              <a:t>Inadequate bid response reviews:</a:t>
            </a:r>
            <a:r>
              <a:rPr lang="en-US" b="1" dirty="0" smtClean="0"/>
              <a:t> </a:t>
            </a:r>
            <a:endParaRPr lang="en-CA" b="1" dirty="0" smtClean="0"/>
          </a:p>
          <a:p>
            <a:r>
              <a:rPr lang="en-US" dirty="0" smtClean="0"/>
              <a:t>…server for the purposes of data exchange between DRIVERS and the </a:t>
            </a:r>
            <a:r>
              <a:rPr lang="en-US" dirty="0" smtClean="0">
                <a:solidFill>
                  <a:srgbClr val="FF0000"/>
                </a:solidFill>
              </a:rPr>
              <a:t>CCMS…performance of the overall application is a shared responsibility that includes both the design and architecture of the solution and the production hardware</a:t>
            </a:r>
            <a:r>
              <a:rPr lang="en-US" dirty="0" smtClean="0"/>
              <a:t>.”</a:t>
            </a:r>
            <a:endParaRPr lang="en-CA" dirty="0" smtClean="0"/>
          </a:p>
          <a:p>
            <a:pPr>
              <a:spcBef>
                <a:spcPts val="1200"/>
              </a:spcBef>
            </a:pPr>
            <a:r>
              <a:rPr lang="en-US" dirty="0" smtClean="0"/>
              <a:t>Refinement 8 of Schedule A says: “ Test, Training and Production environments will be set up in a timely manner by the Province in the [Ministry] domain maintained by the ITSD…”</a:t>
            </a:r>
            <a:endParaRPr lang="en-CA" dirty="0" smtClean="0"/>
          </a:p>
          <a:p>
            <a:pPr>
              <a:spcBef>
                <a:spcPts val="1200"/>
              </a:spcBef>
            </a:pPr>
            <a:r>
              <a:rPr lang="en-US" dirty="0" smtClean="0"/>
              <a:t>Refinement 8 of Schedule A goes on to say: “the environment requirements and delivery scheduled will be defined and agreed upon during the Project Initiation Phase.”</a:t>
            </a:r>
            <a:endParaRPr lang="en-CA" dirty="0" smtClean="0"/>
          </a:p>
          <a:p>
            <a:pPr>
              <a:spcBef>
                <a:spcPts val="1200"/>
              </a:spcBef>
            </a:pPr>
            <a:r>
              <a:rPr lang="en-US" dirty="0" smtClean="0"/>
              <a:t>Section 2.1 (Overview) says: “changes may also be required to ICBC DRIVERS interface and other partner interfaces that will feed into the new COS and DF web. </a:t>
            </a:r>
            <a:r>
              <a:rPr lang="en-US" dirty="0" smtClean="0">
                <a:solidFill>
                  <a:srgbClr val="FF0000"/>
                </a:solidFill>
              </a:rPr>
              <a:t>Some changes may also be necessary to the ICBC and other partner organizations systems and will be made by the partner organization</a:t>
            </a:r>
            <a:r>
              <a:rPr lang="en-US" dirty="0" smtClean="0"/>
              <a:t>. However, they will need to be coordinated with the changes required to import the data to the new COS and DF web.”</a:t>
            </a:r>
            <a:endParaRPr lang="en-CA" dirty="0" smtClean="0"/>
          </a:p>
          <a:p>
            <a:endParaRPr lang="en-CA" dirty="0"/>
          </a:p>
        </p:txBody>
      </p:sp>
      <p:sp>
        <p:nvSpPr>
          <p:cNvPr id="3" name="Title 2"/>
          <p:cNvSpPr>
            <a:spLocks noGrp="1"/>
          </p:cNvSpPr>
          <p:nvPr>
            <p:ph type="title"/>
          </p:nvPr>
        </p:nvSpPr>
        <p:spPr/>
        <p:txBody>
          <a:bodyPr/>
          <a:lstStyle/>
          <a:p>
            <a:r>
              <a:rPr lang="en-CA" dirty="0" smtClean="0"/>
              <a:t>Procurement Assessment </a:t>
            </a:r>
            <a:br>
              <a:rPr lang="en-CA" dirty="0" smtClean="0"/>
            </a:br>
            <a:r>
              <a:rPr lang="en-CA" sz="2800" dirty="0" smtClean="0">
                <a:solidFill>
                  <a:srgbClr val="8F6020"/>
                </a:solidFill>
              </a:rPr>
              <a:t>(e.g., Application / Environments)</a:t>
            </a:r>
            <a:endParaRPr lang="en-CA" sz="2800" dirty="0">
              <a:solidFill>
                <a:srgbClr val="8F6020"/>
              </a:solidFill>
            </a:endParaRPr>
          </a:p>
        </p:txBody>
      </p:sp>
    </p:spTree>
    <p:extLst>
      <p:ext uri="{BB962C8B-B14F-4D97-AF65-F5344CB8AC3E}">
        <p14:creationId xmlns:p14="http://schemas.microsoft.com/office/powerpoint/2010/main" val="237435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CA" sz="2200" dirty="0" smtClean="0"/>
              <a:t>COS Procurement should have never been Fixed Price</a:t>
            </a:r>
          </a:p>
          <a:p>
            <a:r>
              <a:rPr lang="en-CA" sz="2200" dirty="0" smtClean="0"/>
              <a:t>Many items were left to be finalized in the Project Kick-off phase:</a:t>
            </a:r>
          </a:p>
          <a:p>
            <a:pPr lvl="1"/>
            <a:r>
              <a:rPr lang="en-CA" sz="2000" dirty="0" smtClean="0"/>
              <a:t>Project planning with RPO, AG ITSD;</a:t>
            </a:r>
          </a:p>
          <a:p>
            <a:pPr lvl="1"/>
            <a:r>
              <a:rPr lang="en-CA" sz="2000" dirty="0" smtClean="0"/>
              <a:t>Planning sessions to define ICBC engagement approach</a:t>
            </a:r>
          </a:p>
          <a:p>
            <a:r>
              <a:rPr lang="en-CA" sz="2200" dirty="0" smtClean="0"/>
              <a:t>Vendor should have been responsible for the overall technology solution</a:t>
            </a:r>
          </a:p>
          <a:p>
            <a:r>
              <a:rPr lang="en-CA" sz="2200" dirty="0" smtClean="0"/>
              <a:t>There should have been an independent review to assess risks associated with the winning bid in reference to the vendor’s proposed approach and methodology</a:t>
            </a:r>
          </a:p>
          <a:p>
            <a:r>
              <a:rPr lang="en-CA" sz="2200" dirty="0" smtClean="0"/>
              <a:t>There should have been a clear gated approach for both payment as well as approval for proceeding to the next phase</a:t>
            </a:r>
          </a:p>
          <a:p>
            <a:r>
              <a:rPr lang="en-CA" sz="2200" dirty="0" smtClean="0"/>
              <a:t>It was unclear from the requirements through to RFP, contract award and execution how COS fits into a sector wide capital investment.</a:t>
            </a:r>
          </a:p>
          <a:p>
            <a:endParaRPr lang="en-CA" sz="2400" dirty="0"/>
          </a:p>
        </p:txBody>
      </p:sp>
      <p:sp>
        <p:nvSpPr>
          <p:cNvPr id="3" name="Title 2"/>
          <p:cNvSpPr>
            <a:spLocks noGrp="1"/>
          </p:cNvSpPr>
          <p:nvPr>
            <p:ph type="title"/>
          </p:nvPr>
        </p:nvSpPr>
        <p:spPr/>
        <p:txBody>
          <a:bodyPr>
            <a:normAutofit fontScale="90000"/>
          </a:bodyPr>
          <a:lstStyle/>
          <a:p>
            <a:r>
              <a:rPr lang="en-CA" dirty="0" smtClean="0"/>
              <a:t>Procurement Assessment</a:t>
            </a:r>
            <a:br>
              <a:rPr lang="en-CA" dirty="0" smtClean="0"/>
            </a:br>
            <a:r>
              <a:rPr lang="en-CA" dirty="0" smtClean="0">
                <a:solidFill>
                  <a:srgbClr val="8F6020"/>
                </a:solidFill>
              </a:rPr>
              <a:t>Summary</a:t>
            </a:r>
            <a:endParaRPr lang="en-CA" dirty="0">
              <a:solidFill>
                <a:srgbClr val="8F6020"/>
              </a:solidFill>
            </a:endParaRPr>
          </a:p>
        </p:txBody>
      </p:sp>
    </p:spTree>
    <p:extLst>
      <p:ext uri="{BB962C8B-B14F-4D97-AF65-F5344CB8AC3E}">
        <p14:creationId xmlns:p14="http://schemas.microsoft.com/office/powerpoint/2010/main" val="3574168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Operating System</a:t>
            </a:r>
            <a:endParaRPr lang="en-US" dirty="0"/>
          </a:p>
        </p:txBody>
      </p:sp>
      <p:sp>
        <p:nvSpPr>
          <p:cNvPr id="3" name="Subtitle 2"/>
          <p:cNvSpPr>
            <a:spLocks noGrp="1"/>
          </p:cNvSpPr>
          <p:nvPr>
            <p:ph type="subTitle" idx="1"/>
          </p:nvPr>
        </p:nvSpPr>
        <p:spPr/>
        <p:txBody>
          <a:bodyPr/>
          <a:lstStyle/>
          <a:p>
            <a:r>
              <a:rPr lang="en-US" dirty="0" smtClean="0"/>
              <a:t>Solution Delivery</a:t>
            </a:r>
            <a:endParaRPr lang="en-US" dirty="0"/>
          </a:p>
        </p:txBody>
      </p:sp>
      <p:grpSp>
        <p:nvGrpSpPr>
          <p:cNvPr id="12" name="Group 11"/>
          <p:cNvGrpSpPr/>
          <p:nvPr/>
        </p:nvGrpSpPr>
        <p:grpSpPr>
          <a:xfrm>
            <a:off x="2368296" y="4289731"/>
            <a:ext cx="4381995" cy="1899162"/>
            <a:chOff x="1496460" y="1795752"/>
            <a:chExt cx="6263701" cy="3018620"/>
          </a:xfrm>
        </p:grpSpPr>
        <p:sp>
          <p:nvSpPr>
            <p:cNvPr id="13" name="Oval 12"/>
            <p:cNvSpPr/>
            <p:nvPr/>
          </p:nvSpPr>
          <p:spPr>
            <a:xfrm>
              <a:off x="3756341" y="3106757"/>
              <a:ext cx="1707615" cy="1707615"/>
            </a:xfrm>
            <a:prstGeom prst="ellipse">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COS</a:t>
              </a:r>
            </a:p>
          </p:txBody>
        </p:sp>
        <p:sp>
          <p:nvSpPr>
            <p:cNvPr id="22" name="Rounded Rectangle 21"/>
            <p:cNvSpPr/>
            <p:nvPr/>
          </p:nvSpPr>
          <p:spPr>
            <a:xfrm>
              <a:off x="3800818" y="179575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Value</a:t>
              </a:r>
            </a:p>
            <a:p>
              <a:pPr algn="ctr"/>
              <a:r>
                <a:rPr lang="en-US" sz="1200" b="1" dirty="0">
                  <a:solidFill>
                    <a:srgbClr val="252021"/>
                  </a:solidFill>
                </a:rPr>
                <a:t>Assessment</a:t>
              </a:r>
            </a:p>
          </p:txBody>
        </p:sp>
        <p:sp>
          <p:nvSpPr>
            <p:cNvPr id="23" name="Rounded Rectangle 22"/>
            <p:cNvSpPr/>
            <p:nvPr/>
          </p:nvSpPr>
          <p:spPr>
            <a:xfrm>
              <a:off x="1496460"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Procurement</a:t>
              </a:r>
            </a:p>
            <a:p>
              <a:pPr algn="ctr"/>
              <a:r>
                <a:rPr lang="en-US" sz="1200" b="1" dirty="0">
                  <a:solidFill>
                    <a:srgbClr val="252021"/>
                  </a:solidFill>
                </a:rPr>
                <a:t>Assessment</a:t>
              </a:r>
            </a:p>
          </p:txBody>
        </p:sp>
        <p:sp>
          <p:nvSpPr>
            <p:cNvPr id="24" name="Rounded Rectangle 23"/>
            <p:cNvSpPr/>
            <p:nvPr/>
          </p:nvSpPr>
          <p:spPr>
            <a:xfrm>
              <a:off x="6114976" y="3595172"/>
              <a:ext cx="1645185" cy="730785"/>
            </a:xfrm>
            <a:prstGeom prst="roundRect">
              <a:avLst/>
            </a:prstGeom>
            <a:solidFill>
              <a:srgbClr val="8F602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chemeClr val="bg1"/>
                  </a:solidFill>
                </a:rPr>
                <a:t>Solution</a:t>
              </a:r>
            </a:p>
            <a:p>
              <a:pPr algn="ctr"/>
              <a:r>
                <a:rPr lang="en-US" sz="1200" b="1" dirty="0">
                  <a:solidFill>
                    <a:schemeClr val="bg1"/>
                  </a:solidFill>
                </a:rPr>
                <a:t>Delivery</a:t>
              </a:r>
            </a:p>
          </p:txBody>
        </p:sp>
        <p:sp>
          <p:nvSpPr>
            <p:cNvPr id="25" name="Down Arrow 24"/>
            <p:cNvSpPr/>
            <p:nvPr/>
          </p:nvSpPr>
          <p:spPr>
            <a:xfrm>
              <a:off x="4348905" y="2620181"/>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6" name="Down Arrow 25"/>
            <p:cNvSpPr/>
            <p:nvPr/>
          </p:nvSpPr>
          <p:spPr>
            <a:xfrm rot="16200000">
              <a:off x="3129248"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7" name="Down Arrow 26"/>
            <p:cNvSpPr/>
            <p:nvPr/>
          </p:nvSpPr>
          <p:spPr>
            <a:xfrm rot="5400000">
              <a:off x="5517152"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grpSp>
      <p:sp>
        <p:nvSpPr>
          <p:cNvPr id="4" name="Rectangle 3"/>
          <p:cNvSpPr/>
          <p:nvPr/>
        </p:nvSpPr>
        <p:spPr>
          <a:xfrm>
            <a:off x="6750291" y="4519617"/>
            <a:ext cx="2244437" cy="2223656"/>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6688" indent="-166688">
              <a:buFont typeface="Arial" pitchFamily="34" charset="0"/>
              <a:buChar char="•"/>
            </a:pPr>
            <a:r>
              <a:rPr lang="en-US" sz="1400" dirty="0">
                <a:solidFill>
                  <a:schemeClr val="lt1"/>
                </a:solidFill>
              </a:rPr>
              <a:t>Technology Assessment</a:t>
            </a:r>
          </a:p>
          <a:p>
            <a:pPr marL="452437" lvl="2" indent="-285750">
              <a:buFont typeface="Calibri" pitchFamily="34" charset="0"/>
              <a:buChar char="-"/>
            </a:pPr>
            <a:r>
              <a:rPr lang="en-US" sz="1400" dirty="0">
                <a:solidFill>
                  <a:schemeClr val="lt1"/>
                </a:solidFill>
              </a:rPr>
              <a:t>Application</a:t>
            </a:r>
          </a:p>
          <a:p>
            <a:pPr marL="452437" lvl="2" indent="-285750">
              <a:buFont typeface="Calibri" pitchFamily="34" charset="0"/>
              <a:buChar char="-"/>
            </a:pPr>
            <a:r>
              <a:rPr lang="en-US" sz="1400" dirty="0">
                <a:solidFill>
                  <a:schemeClr val="lt1"/>
                </a:solidFill>
              </a:rPr>
              <a:t>Data</a:t>
            </a:r>
          </a:p>
          <a:p>
            <a:pPr marL="452437" lvl="2" indent="-285750">
              <a:buFont typeface="Calibri" pitchFamily="34" charset="0"/>
              <a:buChar char="-"/>
            </a:pPr>
            <a:r>
              <a:rPr lang="en-US" sz="1400" dirty="0" smtClean="0">
                <a:solidFill>
                  <a:schemeClr val="lt1"/>
                </a:solidFill>
              </a:rPr>
              <a:t>Infrastructure</a:t>
            </a:r>
          </a:p>
          <a:p>
            <a:pPr marL="452437" lvl="2" indent="-285750">
              <a:buFont typeface="Calibri" pitchFamily="34" charset="0"/>
              <a:buChar char="-"/>
            </a:pPr>
            <a:r>
              <a:rPr lang="en-US" sz="1400" dirty="0" smtClean="0"/>
              <a:t>COTS</a:t>
            </a:r>
            <a:endParaRPr lang="en-US" sz="1400" dirty="0">
              <a:solidFill>
                <a:schemeClr val="lt1"/>
              </a:solidFill>
            </a:endParaRPr>
          </a:p>
          <a:p>
            <a:pPr marL="166688" indent="-166688">
              <a:buFont typeface="Arial" pitchFamily="34" charset="0"/>
              <a:buChar char="•"/>
            </a:pPr>
            <a:r>
              <a:rPr lang="en-US" sz="1400" dirty="0">
                <a:solidFill>
                  <a:schemeClr val="lt1"/>
                </a:solidFill>
              </a:rPr>
              <a:t>Business Assessment</a:t>
            </a:r>
          </a:p>
          <a:p>
            <a:pPr marL="452437" lvl="2" indent="-285750">
              <a:buFont typeface="Calibri" pitchFamily="34" charset="0"/>
              <a:buChar char="-"/>
            </a:pPr>
            <a:r>
              <a:rPr lang="en-US" sz="1400" dirty="0"/>
              <a:t>User</a:t>
            </a:r>
          </a:p>
          <a:p>
            <a:pPr marL="452437" lvl="2" indent="-285750">
              <a:buFont typeface="Calibri" pitchFamily="34" charset="0"/>
              <a:buChar char="-"/>
            </a:pPr>
            <a:r>
              <a:rPr lang="en-US" sz="1400" dirty="0"/>
              <a:t>Organizational</a:t>
            </a:r>
          </a:p>
          <a:p>
            <a:pPr marL="166688" indent="-166688">
              <a:buFont typeface="Arial" pitchFamily="34" charset="0"/>
              <a:buChar char="•"/>
            </a:pPr>
            <a:r>
              <a:rPr lang="en-US" sz="1400" dirty="0">
                <a:solidFill>
                  <a:schemeClr val="lt1"/>
                </a:solidFill>
              </a:rPr>
              <a:t>Project / Program Management</a:t>
            </a:r>
          </a:p>
        </p:txBody>
      </p:sp>
    </p:spTree>
    <p:extLst>
      <p:ext uri="{BB962C8B-B14F-4D97-AF65-F5344CB8AC3E}">
        <p14:creationId xmlns:p14="http://schemas.microsoft.com/office/powerpoint/2010/main" val="1930658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COTS solution had too many gaps and  required customization due to unique set of business requirements</a:t>
            </a:r>
          </a:p>
          <a:p>
            <a:r>
              <a:rPr lang="en-US" dirty="0" smtClean="0"/>
              <a:t>None of the Iterations were complete prior to the design and development of the next Iteration</a:t>
            </a:r>
          </a:p>
          <a:p>
            <a:r>
              <a:rPr lang="en-US" dirty="0" smtClean="0"/>
              <a:t>Changes in requirements resulted in changes in the Application design and development during the development phase</a:t>
            </a:r>
          </a:p>
          <a:p>
            <a:r>
              <a:rPr lang="en-US" dirty="0" smtClean="0"/>
              <a:t>Application had a silo accountability and little planning for full integration</a:t>
            </a:r>
          </a:p>
          <a:p>
            <a:pPr lvl="1"/>
            <a:r>
              <a:rPr lang="en-US" dirty="0"/>
              <a:t>ICBC responsible for their application modifications / Development</a:t>
            </a:r>
          </a:p>
          <a:p>
            <a:pPr lvl="1"/>
            <a:r>
              <a:rPr lang="en-US" dirty="0"/>
              <a:t>CGI responsible for main on-line application</a:t>
            </a:r>
          </a:p>
          <a:p>
            <a:pPr lvl="1"/>
            <a:r>
              <a:rPr lang="en-US" dirty="0"/>
              <a:t>ISB / OSMV authentication and security, image repository</a:t>
            </a:r>
            <a:endParaRPr lang="en-US" dirty="0" smtClean="0"/>
          </a:p>
          <a:p>
            <a:r>
              <a:rPr lang="en-CA" dirty="0" smtClean="0"/>
              <a:t>Considerable challenges with application testing as a result of</a:t>
            </a:r>
          </a:p>
          <a:p>
            <a:pPr lvl="1"/>
            <a:r>
              <a:rPr lang="en-CA" dirty="0" smtClean="0"/>
              <a:t>Incomplete iterations</a:t>
            </a:r>
          </a:p>
          <a:p>
            <a:pPr lvl="1"/>
            <a:r>
              <a:rPr lang="en-CA" dirty="0" smtClean="0"/>
              <a:t>Too many bugs from previous iterations</a:t>
            </a:r>
          </a:p>
          <a:p>
            <a:pPr lvl="1"/>
            <a:r>
              <a:rPr lang="en-CA" dirty="0" smtClean="0"/>
              <a:t>Lack of test environment (ISB and ICBC)</a:t>
            </a:r>
          </a:p>
          <a:p>
            <a:endParaRPr lang="en-US" dirty="0"/>
          </a:p>
        </p:txBody>
      </p:sp>
      <p:sp>
        <p:nvSpPr>
          <p:cNvPr id="3" name="Title 2"/>
          <p:cNvSpPr>
            <a:spLocks noGrp="1"/>
          </p:cNvSpPr>
          <p:nvPr>
            <p:ph type="title"/>
          </p:nvPr>
        </p:nvSpPr>
        <p:spPr/>
        <p:txBody>
          <a:bodyPr/>
          <a:lstStyle/>
          <a:p>
            <a:r>
              <a:rPr lang="en-US" smtClean="0"/>
              <a:t>Application Assessment</a:t>
            </a:r>
            <a:endParaRPr lang="en-US" dirty="0"/>
          </a:p>
        </p:txBody>
      </p:sp>
    </p:spTree>
    <p:extLst>
      <p:ext uri="{BB962C8B-B14F-4D97-AF65-F5344CB8AC3E}">
        <p14:creationId xmlns:p14="http://schemas.microsoft.com/office/powerpoint/2010/main" val="4259166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spcBef>
                <a:spcPts val="1200"/>
              </a:spcBef>
            </a:pPr>
            <a:r>
              <a:rPr lang="en-CA" dirty="0" smtClean="0"/>
              <a:t>Confirmation of requirements in the following areas and their formal sign off by all stakeholders were not carried out or missing:</a:t>
            </a:r>
          </a:p>
          <a:p>
            <a:pPr lvl="1"/>
            <a:r>
              <a:rPr lang="en-CA" dirty="0" smtClean="0"/>
              <a:t>OSMV Web</a:t>
            </a:r>
          </a:p>
          <a:p>
            <a:pPr lvl="1"/>
            <a:r>
              <a:rPr lang="en-CA" dirty="0" smtClean="0"/>
              <a:t>Reporting</a:t>
            </a:r>
          </a:p>
          <a:p>
            <a:pPr lvl="1"/>
            <a:r>
              <a:rPr lang="en-CA" dirty="0" smtClean="0"/>
              <a:t>OSMV and ICBC integration was flawed due to unclear responsibilities</a:t>
            </a:r>
          </a:p>
          <a:p>
            <a:pPr lvl="1"/>
            <a:r>
              <a:rPr lang="en-CA" dirty="0" smtClean="0"/>
              <a:t>Supportability/Diagnostic tools/ Deployment tools</a:t>
            </a:r>
          </a:p>
          <a:p>
            <a:pPr lvl="1"/>
            <a:r>
              <a:rPr lang="en-CA" dirty="0" smtClean="0"/>
              <a:t>Archive and long term data retention</a:t>
            </a:r>
          </a:p>
          <a:p>
            <a:pPr lvl="1"/>
            <a:r>
              <a:rPr lang="en-CA" dirty="0" smtClean="0"/>
              <a:t>Security and Access</a:t>
            </a:r>
          </a:p>
          <a:p>
            <a:pPr lvl="1"/>
            <a:r>
              <a:rPr lang="en-CA" dirty="0" smtClean="0"/>
              <a:t>Audit History and Reporting of audit history</a:t>
            </a:r>
          </a:p>
          <a:p>
            <a:r>
              <a:rPr lang="en-CA" dirty="0" smtClean="0"/>
              <a:t>Analysis and rework associated with ICBC Care Card work and infrastructure changes in ICBC from </a:t>
            </a:r>
            <a:r>
              <a:rPr lang="en-CA" dirty="0" err="1" smtClean="0"/>
              <a:t>Webmethods</a:t>
            </a:r>
            <a:r>
              <a:rPr lang="en-CA" dirty="0" smtClean="0"/>
              <a:t> to </a:t>
            </a:r>
            <a:r>
              <a:rPr lang="en-CA" dirty="0" err="1" smtClean="0"/>
              <a:t>Weblogic</a:t>
            </a:r>
            <a:endParaRPr lang="en-US" dirty="0" smtClean="0"/>
          </a:p>
          <a:p>
            <a:pPr>
              <a:spcBef>
                <a:spcPts val="1200"/>
              </a:spcBef>
            </a:pPr>
            <a:r>
              <a:rPr lang="en-CA" dirty="0" smtClean="0"/>
              <a:t>Look and Feel usability</a:t>
            </a:r>
          </a:p>
          <a:p>
            <a:pPr lvl="1"/>
            <a:r>
              <a:rPr lang="en-CA" dirty="0" smtClean="0"/>
              <a:t>COTS solution with limited field validation capabilities</a:t>
            </a:r>
          </a:p>
          <a:p>
            <a:pPr lvl="1"/>
            <a:r>
              <a:rPr lang="en-CA" dirty="0" smtClean="0"/>
              <a:t>COTS solution with user presentation limitation (e.g., inability to show Driver’s License # throughout the application)</a:t>
            </a:r>
          </a:p>
          <a:p>
            <a:endParaRPr lang="en-US" dirty="0"/>
          </a:p>
        </p:txBody>
      </p:sp>
      <p:sp>
        <p:nvSpPr>
          <p:cNvPr id="3" name="Title 2"/>
          <p:cNvSpPr>
            <a:spLocks noGrp="1"/>
          </p:cNvSpPr>
          <p:nvPr>
            <p:ph type="title"/>
          </p:nvPr>
        </p:nvSpPr>
        <p:spPr/>
        <p:txBody>
          <a:bodyPr/>
          <a:lstStyle/>
          <a:p>
            <a:r>
              <a:rPr lang="en-US" smtClean="0"/>
              <a:t>Application Assessment</a:t>
            </a:r>
            <a:endParaRPr lang="en-US" dirty="0"/>
          </a:p>
        </p:txBody>
      </p:sp>
    </p:spTree>
    <p:extLst>
      <p:ext uri="{BB962C8B-B14F-4D97-AF65-F5344CB8AC3E}">
        <p14:creationId xmlns:p14="http://schemas.microsoft.com/office/powerpoint/2010/main" val="411054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Overall Approach</a:t>
            </a:r>
          </a:p>
          <a:p>
            <a:r>
              <a:rPr lang="en-CA" dirty="0" smtClean="0"/>
              <a:t>Individuals and groups interviewed</a:t>
            </a:r>
          </a:p>
          <a:p>
            <a:r>
              <a:rPr lang="en-CA" dirty="0" smtClean="0"/>
              <a:t>OMSV Background and Vision for COS</a:t>
            </a:r>
          </a:p>
          <a:p>
            <a:r>
              <a:rPr lang="en-CA" dirty="0" smtClean="0"/>
              <a:t>Finding and analysis</a:t>
            </a:r>
          </a:p>
          <a:p>
            <a:pPr lvl="1"/>
            <a:r>
              <a:rPr lang="en-CA" dirty="0" smtClean="0"/>
              <a:t>Value Assessment</a:t>
            </a:r>
          </a:p>
          <a:p>
            <a:pPr lvl="1"/>
            <a:r>
              <a:rPr lang="en-CA" dirty="0" smtClean="0"/>
              <a:t>COS Procurement Assessment</a:t>
            </a:r>
          </a:p>
          <a:p>
            <a:pPr lvl="1"/>
            <a:r>
              <a:rPr lang="en-CA" dirty="0" smtClean="0"/>
              <a:t>COS Solution Delivery Assessment</a:t>
            </a:r>
          </a:p>
          <a:p>
            <a:r>
              <a:rPr lang="en-CA" dirty="0" smtClean="0"/>
              <a:t>Go-Forward Option Analysis</a:t>
            </a:r>
          </a:p>
          <a:p>
            <a:r>
              <a:rPr lang="en-CA" dirty="0" smtClean="0"/>
              <a:t>Go-Forward Recommendations / Next steps</a:t>
            </a:r>
          </a:p>
          <a:p>
            <a:endParaRPr lang="en-CA" dirty="0" smtClean="0"/>
          </a:p>
          <a:p>
            <a:endParaRPr lang="en-CA" dirty="0" smtClean="0"/>
          </a:p>
          <a:p>
            <a:endParaRPr lang="en-CA" dirty="0"/>
          </a:p>
        </p:txBody>
      </p:sp>
      <p:sp>
        <p:nvSpPr>
          <p:cNvPr id="3" name="Title 2"/>
          <p:cNvSpPr>
            <a:spLocks noGrp="1"/>
          </p:cNvSpPr>
          <p:nvPr>
            <p:ph type="title"/>
          </p:nvPr>
        </p:nvSpPr>
        <p:spPr/>
        <p:txBody>
          <a:bodyPr/>
          <a:lstStyle/>
          <a:p>
            <a:r>
              <a:rPr lang="en-CA" dirty="0" smtClean="0"/>
              <a:t>Presentation Structure</a:t>
            </a:r>
            <a:endParaRPr lang="en-CA" dirty="0"/>
          </a:p>
        </p:txBody>
      </p:sp>
    </p:spTree>
    <p:extLst>
      <p:ext uri="{BB962C8B-B14F-4D97-AF65-F5344CB8AC3E}">
        <p14:creationId xmlns:p14="http://schemas.microsoft.com/office/powerpoint/2010/main" val="28682169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717468"/>
          </a:xfrm>
        </p:spPr>
        <p:txBody>
          <a:bodyPr>
            <a:normAutofit fontScale="70000" lnSpcReduction="20000"/>
          </a:bodyPr>
          <a:lstStyle/>
          <a:p>
            <a:r>
              <a:rPr lang="en-US" sz="3100" dirty="0" smtClean="0"/>
              <a:t>The following are outstanding items for completion of Release 1.0 of COS application, assuming requirements are complete and signed off:</a:t>
            </a:r>
          </a:p>
          <a:p>
            <a:pPr lvl="1">
              <a:spcBef>
                <a:spcPts val="1200"/>
              </a:spcBef>
            </a:pPr>
            <a:r>
              <a:rPr lang="en-US" sz="2600" dirty="0" smtClean="0"/>
              <a:t>Confirming, Debugging, and functional testing of 400+ defects </a:t>
            </a:r>
          </a:p>
          <a:p>
            <a:pPr lvl="1"/>
            <a:r>
              <a:rPr lang="en-US" sz="2600" dirty="0" smtClean="0"/>
              <a:t>Debugging and Testing of Interfaces to other applications</a:t>
            </a:r>
          </a:p>
          <a:p>
            <a:pPr lvl="1"/>
            <a:r>
              <a:rPr lang="en-US" sz="2600" dirty="0" smtClean="0"/>
              <a:t>Design, development and Testing of Operational reports, System and Management Information Reports</a:t>
            </a:r>
          </a:p>
          <a:p>
            <a:pPr lvl="1"/>
            <a:r>
              <a:rPr lang="en-US" sz="2600" dirty="0" smtClean="0"/>
              <a:t>Completion of Functional Testing against “Ideal Business Processes” and Use Cases across the application (e.g., OSMV Web, Prohibitions and Impounds)</a:t>
            </a:r>
          </a:p>
          <a:p>
            <a:pPr lvl="1"/>
            <a:r>
              <a:rPr lang="en-US" sz="2600" dirty="0" smtClean="0"/>
              <a:t>Design, Development and execution of a comprehensive Integration Testing</a:t>
            </a:r>
          </a:p>
          <a:p>
            <a:pPr lvl="1"/>
            <a:r>
              <a:rPr lang="en-US" sz="2600" dirty="0" smtClean="0"/>
              <a:t>Design, Development and execution of a comprehensive System Performance Testing</a:t>
            </a:r>
          </a:p>
          <a:p>
            <a:pPr lvl="1"/>
            <a:r>
              <a:rPr lang="en-US" sz="2600" dirty="0" smtClean="0"/>
              <a:t>Design, Development and execution of a comprehensive User Acceptance Testing</a:t>
            </a:r>
          </a:p>
          <a:p>
            <a:pPr lvl="1"/>
            <a:r>
              <a:rPr lang="en-US" sz="2600" dirty="0" smtClean="0"/>
              <a:t>Design, Development and Testing of System Administration and Operations Manuals</a:t>
            </a:r>
          </a:p>
          <a:p>
            <a:pPr lvl="1"/>
            <a:r>
              <a:rPr lang="en-US" sz="2600" dirty="0" smtClean="0"/>
              <a:t>Requirements for the alignment of COS with RSS needs to be completed </a:t>
            </a:r>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normAutofit/>
          </a:bodyPr>
          <a:lstStyle/>
          <a:p>
            <a:r>
              <a:rPr lang="en-US" smtClean="0"/>
              <a:t>Application Completion Considerations</a:t>
            </a:r>
            <a:endParaRPr lang="en-US" dirty="0"/>
          </a:p>
        </p:txBody>
      </p:sp>
      <p:sp>
        <p:nvSpPr>
          <p:cNvPr id="4" name="Flowchart: Alternate Process 3"/>
          <p:cNvSpPr/>
          <p:nvPr/>
        </p:nvSpPr>
        <p:spPr>
          <a:xfrm>
            <a:off x="550843" y="6317668"/>
            <a:ext cx="7943162" cy="416207"/>
          </a:xfrm>
          <a:prstGeom prst="flowChartAlternateProcess">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COS Application has a considerable distance to go before “Go-Live”</a:t>
            </a:r>
          </a:p>
        </p:txBody>
      </p:sp>
    </p:spTree>
    <p:extLst>
      <p:ext uri="{BB962C8B-B14F-4D97-AF65-F5344CB8AC3E}">
        <p14:creationId xmlns:p14="http://schemas.microsoft.com/office/powerpoint/2010/main" val="250405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Overall data migration was “</a:t>
            </a:r>
            <a:r>
              <a:rPr lang="en-US" dirty="0" smtClean="0">
                <a:solidFill>
                  <a:srgbClr val="FF0000"/>
                </a:solidFill>
              </a:rPr>
              <a:t>capped at 1000 hours</a:t>
            </a:r>
            <a:r>
              <a:rPr lang="en-US" dirty="0" smtClean="0"/>
              <a:t>” by the vendor</a:t>
            </a:r>
          </a:p>
          <a:p>
            <a:r>
              <a:rPr lang="en-CA" dirty="0" smtClean="0"/>
              <a:t>The overall strategy document from early in the project is out of date</a:t>
            </a:r>
          </a:p>
          <a:p>
            <a:r>
              <a:rPr lang="en-US" dirty="0" smtClean="0"/>
              <a:t>Future state Physical Data Model currently does not exists</a:t>
            </a:r>
          </a:p>
          <a:p>
            <a:r>
              <a:rPr lang="en-US" dirty="0" smtClean="0"/>
              <a:t>Data Mapping is and will continue to be a challenge</a:t>
            </a:r>
          </a:p>
          <a:p>
            <a:pPr lvl="1"/>
            <a:r>
              <a:rPr lang="en-US" dirty="0" smtClean="0"/>
              <a:t>Not a direct map to the XRM system from existing application</a:t>
            </a:r>
          </a:p>
          <a:p>
            <a:r>
              <a:rPr lang="en-US" dirty="0" smtClean="0"/>
              <a:t>Data Migration Scripts needs review and sign-off </a:t>
            </a:r>
          </a:p>
          <a:p>
            <a:r>
              <a:rPr lang="en-US" dirty="0" smtClean="0"/>
              <a:t>No plan / effort has been dedicated to Data Cleansing</a:t>
            </a:r>
          </a:p>
          <a:p>
            <a:r>
              <a:rPr lang="en-US" dirty="0" smtClean="0"/>
              <a:t>Data migration dress rehearsals plans are missing and clearly not aligned with application delivery</a:t>
            </a:r>
          </a:p>
          <a:p>
            <a:r>
              <a:rPr lang="en-CA" dirty="0" smtClean="0"/>
              <a:t>Data migration environment plan, setup and administration is yet to be finalized</a:t>
            </a:r>
          </a:p>
          <a:p>
            <a:endParaRPr lang="en-US" dirty="0"/>
          </a:p>
        </p:txBody>
      </p:sp>
      <p:sp>
        <p:nvSpPr>
          <p:cNvPr id="3" name="Title 2"/>
          <p:cNvSpPr>
            <a:spLocks noGrp="1"/>
          </p:cNvSpPr>
          <p:nvPr>
            <p:ph type="title"/>
          </p:nvPr>
        </p:nvSpPr>
        <p:spPr/>
        <p:txBody>
          <a:bodyPr/>
          <a:lstStyle/>
          <a:p>
            <a:r>
              <a:rPr lang="en-US" smtClean="0"/>
              <a:t>Data Assessment</a:t>
            </a:r>
            <a:endParaRPr lang="en-US" dirty="0"/>
          </a:p>
        </p:txBody>
      </p:sp>
    </p:spTree>
    <p:extLst>
      <p:ext uri="{BB962C8B-B14F-4D97-AF65-F5344CB8AC3E}">
        <p14:creationId xmlns:p14="http://schemas.microsoft.com/office/powerpoint/2010/main" val="30861826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The following are outstanding items for completion of Release 1.0 of COS Data Readiness and its signed off: </a:t>
            </a:r>
          </a:p>
          <a:p>
            <a:r>
              <a:rPr lang="en-US" dirty="0" smtClean="0"/>
              <a:t>Creation and completion of Data Migration charter including but not limited to covering:</a:t>
            </a:r>
          </a:p>
          <a:p>
            <a:pPr lvl="1"/>
            <a:r>
              <a:rPr lang="en-US" dirty="0" smtClean="0"/>
              <a:t>Data Mapping</a:t>
            </a:r>
          </a:p>
          <a:p>
            <a:pPr lvl="1"/>
            <a:r>
              <a:rPr lang="en-US" dirty="0" smtClean="0"/>
              <a:t>Dress Rehearsals with a clearly defined milestone plan including go-live data migration requirements</a:t>
            </a:r>
          </a:p>
          <a:p>
            <a:pPr lvl="1"/>
            <a:r>
              <a:rPr lang="en-US" dirty="0" smtClean="0"/>
              <a:t>Data requirements for Functional, Integration, System Performance and User Acceptance Tests</a:t>
            </a:r>
          </a:p>
          <a:p>
            <a:pPr lvl="1"/>
            <a:r>
              <a:rPr lang="en-US" dirty="0" smtClean="0"/>
              <a:t>Required Environments Specifications</a:t>
            </a:r>
          </a:p>
          <a:p>
            <a:pPr lvl="1"/>
            <a:r>
              <a:rPr lang="en-US" dirty="0" smtClean="0"/>
              <a:t>Development, testing of Data Migration Scripts</a:t>
            </a:r>
          </a:p>
          <a:p>
            <a:pPr lvl="1"/>
            <a:r>
              <a:rPr lang="en-US" dirty="0" smtClean="0"/>
              <a:t>Resource plan supported by estimated effort and approach required for Data Cleansing</a:t>
            </a:r>
          </a:p>
          <a:p>
            <a:pPr lvl="1"/>
            <a:r>
              <a:rPr lang="en-US" dirty="0" smtClean="0"/>
              <a:t>Data conversion and migration decision making process </a:t>
            </a:r>
            <a:endParaRPr lang="en-US" dirty="0"/>
          </a:p>
        </p:txBody>
      </p:sp>
      <p:sp>
        <p:nvSpPr>
          <p:cNvPr id="3" name="Title 2"/>
          <p:cNvSpPr>
            <a:spLocks noGrp="1"/>
          </p:cNvSpPr>
          <p:nvPr>
            <p:ph type="title"/>
          </p:nvPr>
        </p:nvSpPr>
        <p:spPr/>
        <p:txBody>
          <a:bodyPr/>
          <a:lstStyle/>
          <a:p>
            <a:r>
              <a:rPr lang="en-US" smtClean="0"/>
              <a:t>Data Completion Considerations</a:t>
            </a:r>
            <a:endParaRPr lang="en-US" dirty="0"/>
          </a:p>
        </p:txBody>
      </p:sp>
    </p:spTree>
    <p:extLst>
      <p:ext uri="{BB962C8B-B14F-4D97-AF65-F5344CB8AC3E}">
        <p14:creationId xmlns:p14="http://schemas.microsoft.com/office/powerpoint/2010/main" val="2084619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Silo accountability for environment setup and management (ITSD, CGI, HP, ICBC, OMSV)</a:t>
            </a:r>
          </a:p>
          <a:p>
            <a:r>
              <a:rPr lang="en-US" dirty="0" smtClean="0"/>
              <a:t>Building and changing environments as the project was unfolding</a:t>
            </a:r>
          </a:p>
          <a:p>
            <a:r>
              <a:rPr lang="en-US" dirty="0" smtClean="0"/>
              <a:t>Instability in the test environments (hand off from CGI to </a:t>
            </a:r>
            <a:r>
              <a:rPr lang="en-US" dirty="0" smtClean="0">
                <a:sym typeface="Wingdings" pitchFamily="2" charset="2"/>
              </a:rPr>
              <a:t>ITSD)</a:t>
            </a:r>
          </a:p>
          <a:p>
            <a:r>
              <a:rPr lang="en-US" dirty="0" smtClean="0">
                <a:sym typeface="Wingdings" pitchFamily="2" charset="2"/>
              </a:rPr>
              <a:t>ITSD did not meet any of its deadlines for having environments ready until 2012</a:t>
            </a:r>
          </a:p>
          <a:p>
            <a:r>
              <a:rPr lang="en-US" dirty="0" smtClean="0">
                <a:sym typeface="Wingdings" pitchFamily="2" charset="2"/>
              </a:rPr>
              <a:t>A considerable amount of manual intervention for setting up the environments</a:t>
            </a:r>
            <a:endParaRPr lang="en-US" dirty="0" smtClean="0"/>
          </a:p>
          <a:p>
            <a:r>
              <a:rPr lang="en-US" dirty="0" smtClean="0"/>
              <a:t>There clearly was an environment plan supported by target dates, however, all the target dates were missed</a:t>
            </a:r>
          </a:p>
          <a:p>
            <a:r>
              <a:rPr lang="en-US" dirty="0" smtClean="0"/>
              <a:t>Conducting activities in environment that were not designed for the activity (e.g., Functional Testing in Development </a:t>
            </a:r>
            <a:r>
              <a:rPr lang="en-US" dirty="0" err="1" smtClean="0"/>
              <a:t>Env</a:t>
            </a:r>
            <a:r>
              <a:rPr lang="en-US" dirty="0" smtClean="0"/>
              <a:t>. of ITSD)</a:t>
            </a:r>
          </a:p>
          <a:p>
            <a:r>
              <a:rPr lang="en-US" dirty="0" err="1" smtClean="0"/>
              <a:t>Webmethods</a:t>
            </a:r>
            <a:r>
              <a:rPr lang="en-US" dirty="0" smtClean="0"/>
              <a:t> architecture and licensing was an infrastructure challenge (e.g., Web methods and Server availability) </a:t>
            </a:r>
          </a:p>
          <a:p>
            <a:r>
              <a:rPr lang="en-US" dirty="0" smtClean="0"/>
              <a:t>Data Center availability was a challenge </a:t>
            </a:r>
          </a:p>
          <a:p>
            <a:endParaRPr lang="en-US" dirty="0"/>
          </a:p>
        </p:txBody>
      </p:sp>
      <p:sp>
        <p:nvSpPr>
          <p:cNvPr id="3" name="Title 2"/>
          <p:cNvSpPr>
            <a:spLocks noGrp="1"/>
          </p:cNvSpPr>
          <p:nvPr>
            <p:ph type="title"/>
          </p:nvPr>
        </p:nvSpPr>
        <p:spPr/>
        <p:txBody>
          <a:bodyPr/>
          <a:lstStyle/>
          <a:p>
            <a:r>
              <a:rPr lang="en-US" smtClean="0"/>
              <a:t>Infrastructure Assessment</a:t>
            </a:r>
            <a:endParaRPr lang="en-US" dirty="0"/>
          </a:p>
        </p:txBody>
      </p:sp>
    </p:spTree>
    <p:extLst>
      <p:ext uri="{BB962C8B-B14F-4D97-AF65-F5344CB8AC3E}">
        <p14:creationId xmlns:p14="http://schemas.microsoft.com/office/powerpoint/2010/main" val="6575273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Infrastructure delivery suffered from:</a:t>
            </a:r>
          </a:p>
          <a:p>
            <a:pPr lvl="1">
              <a:spcBef>
                <a:spcPts val="1200"/>
              </a:spcBef>
              <a:spcAft>
                <a:spcPts val="600"/>
              </a:spcAft>
              <a:buFont typeface="Calibri" pitchFamily="34" charset="0"/>
              <a:buChar char="-"/>
            </a:pPr>
            <a:r>
              <a:rPr lang="en-US" sz="1800" dirty="0"/>
              <a:t>Relationship between vendor and ITSD</a:t>
            </a:r>
          </a:p>
          <a:p>
            <a:pPr lvl="1">
              <a:spcAft>
                <a:spcPts val="600"/>
              </a:spcAft>
              <a:buFont typeface="Calibri" pitchFamily="34" charset="0"/>
              <a:buChar char="-"/>
            </a:pPr>
            <a:r>
              <a:rPr lang="en-US" sz="1800" dirty="0" smtClean="0"/>
              <a:t>ITSD building environments at the same time CGI and OMSV trying to do functional testing</a:t>
            </a:r>
          </a:p>
          <a:p>
            <a:pPr lvl="1">
              <a:spcAft>
                <a:spcPts val="600"/>
              </a:spcAft>
              <a:buFont typeface="Calibri" pitchFamily="34" charset="0"/>
              <a:buChar char="-"/>
            </a:pPr>
            <a:r>
              <a:rPr lang="en-US" sz="1800" dirty="0" smtClean="0"/>
              <a:t>CGI separate development environment that did not replicate ITSD environments</a:t>
            </a:r>
          </a:p>
          <a:p>
            <a:pPr lvl="1">
              <a:spcAft>
                <a:spcPts val="600"/>
              </a:spcAft>
              <a:buFont typeface="Calibri" pitchFamily="34" charset="0"/>
              <a:buChar char="-"/>
            </a:pPr>
            <a:r>
              <a:rPr lang="en-US" sz="1800" dirty="0" smtClean="0"/>
              <a:t>Considerable </a:t>
            </a:r>
            <a:r>
              <a:rPr lang="en-US" sz="1800" dirty="0"/>
              <a:t>learning curve </a:t>
            </a:r>
          </a:p>
          <a:p>
            <a:pPr lvl="1">
              <a:spcAft>
                <a:spcPts val="600"/>
              </a:spcAft>
              <a:buFont typeface="Calibri" pitchFamily="34" charset="0"/>
              <a:buChar char="-"/>
            </a:pPr>
            <a:r>
              <a:rPr lang="en-US" sz="1800" dirty="0" smtClean="0"/>
              <a:t>MS </a:t>
            </a:r>
            <a:r>
              <a:rPr lang="en-US" sz="1800" dirty="0"/>
              <a:t>Licensing</a:t>
            </a:r>
          </a:p>
          <a:p>
            <a:pPr lvl="1">
              <a:spcAft>
                <a:spcPts val="600"/>
              </a:spcAft>
              <a:buFont typeface="Calibri" pitchFamily="34" charset="0"/>
              <a:buChar char="-"/>
            </a:pPr>
            <a:r>
              <a:rPr lang="en-US" sz="1800" dirty="0"/>
              <a:t>Web Methods</a:t>
            </a:r>
          </a:p>
          <a:p>
            <a:endParaRPr lang="en-US" dirty="0"/>
          </a:p>
        </p:txBody>
      </p:sp>
      <p:sp>
        <p:nvSpPr>
          <p:cNvPr id="3" name="Title 2"/>
          <p:cNvSpPr>
            <a:spLocks noGrp="1"/>
          </p:cNvSpPr>
          <p:nvPr>
            <p:ph type="title"/>
          </p:nvPr>
        </p:nvSpPr>
        <p:spPr/>
        <p:txBody>
          <a:bodyPr/>
          <a:lstStyle/>
          <a:p>
            <a:r>
              <a:rPr lang="en-US" smtClean="0"/>
              <a:t>Infrastructure Assessment</a:t>
            </a:r>
            <a:endParaRPr lang="en-US" dirty="0"/>
          </a:p>
        </p:txBody>
      </p:sp>
    </p:spTree>
    <p:extLst>
      <p:ext uri="{BB962C8B-B14F-4D97-AF65-F5344CB8AC3E}">
        <p14:creationId xmlns:p14="http://schemas.microsoft.com/office/powerpoint/2010/main" val="2401641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smtClean="0"/>
              <a:t>The following are outstanding items for completion of Release 1.0 of COS Infrastructure Readiness and its sign off: </a:t>
            </a:r>
          </a:p>
          <a:p>
            <a:r>
              <a:rPr lang="en-US" dirty="0" smtClean="0"/>
              <a:t>Creation and completion of Infrastructure Readiness charter including but not limited to covering:</a:t>
            </a:r>
          </a:p>
          <a:p>
            <a:pPr lvl="1"/>
            <a:r>
              <a:rPr lang="en-US" dirty="0" smtClean="0"/>
              <a:t>Overall Technical Architecture and communication topology to be signed off by ITSD, Vendor, OSMV, and ICBC</a:t>
            </a:r>
          </a:p>
          <a:p>
            <a:pPr lvl="1"/>
            <a:r>
              <a:rPr lang="en-US" dirty="0" smtClean="0"/>
              <a:t>Infrastructure requirements for Functional, Integration, System Performance and User Acceptance Tests</a:t>
            </a:r>
          </a:p>
          <a:p>
            <a:pPr lvl="1"/>
            <a:r>
              <a:rPr lang="en-US" dirty="0" smtClean="0"/>
              <a:t>Required Environments for data migration</a:t>
            </a:r>
          </a:p>
          <a:p>
            <a:pPr lvl="1"/>
            <a:r>
              <a:rPr lang="en-US" dirty="0" smtClean="0"/>
              <a:t>Firewall and general architecture in Calgary/Kamloops must be incorporated into an overall deployment strategy</a:t>
            </a:r>
          </a:p>
          <a:p>
            <a:pPr lvl="1"/>
            <a:endParaRPr lang="en-US" dirty="0"/>
          </a:p>
        </p:txBody>
      </p:sp>
      <p:sp>
        <p:nvSpPr>
          <p:cNvPr id="3" name="Title 2"/>
          <p:cNvSpPr>
            <a:spLocks noGrp="1"/>
          </p:cNvSpPr>
          <p:nvPr>
            <p:ph type="title"/>
          </p:nvPr>
        </p:nvSpPr>
        <p:spPr/>
        <p:txBody>
          <a:bodyPr>
            <a:normAutofit fontScale="90000"/>
          </a:bodyPr>
          <a:lstStyle/>
          <a:p>
            <a:r>
              <a:rPr lang="en-US" smtClean="0"/>
              <a:t>Infrastructure Completion</a:t>
            </a:r>
            <a:br>
              <a:rPr lang="en-US" smtClean="0"/>
            </a:br>
            <a:r>
              <a:rPr lang="en-US" smtClean="0"/>
              <a:t>Considerations</a:t>
            </a:r>
            <a:endParaRPr lang="en-US" dirty="0"/>
          </a:p>
        </p:txBody>
      </p:sp>
    </p:spTree>
    <p:extLst>
      <p:ext uri="{BB962C8B-B14F-4D97-AF65-F5344CB8AC3E}">
        <p14:creationId xmlns:p14="http://schemas.microsoft.com/office/powerpoint/2010/main" val="1626051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endParaRPr lang="en-US" dirty="0">
              <a:ea typeface="Times New Roman"/>
              <a:cs typeface="Times New Roman"/>
            </a:endParaRPr>
          </a:p>
          <a:p>
            <a:endParaRPr lang="en-US" dirty="0"/>
          </a:p>
        </p:txBody>
      </p:sp>
      <p:sp>
        <p:nvSpPr>
          <p:cNvPr id="2" name="Title 1"/>
          <p:cNvSpPr>
            <a:spLocks noGrp="1"/>
          </p:cNvSpPr>
          <p:nvPr>
            <p:ph type="title"/>
          </p:nvPr>
        </p:nvSpPr>
        <p:spPr>
          <a:xfrm>
            <a:off x="1068636" y="13850"/>
            <a:ext cx="7576600" cy="1136073"/>
          </a:xfrm>
        </p:spPr>
        <p:txBody>
          <a:bodyPr>
            <a:normAutofit/>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
        <p:nvSpPr>
          <p:cNvPr id="3" name="Rectangle 2"/>
          <p:cNvSpPr/>
          <p:nvPr/>
        </p:nvSpPr>
        <p:spPr>
          <a:xfrm>
            <a:off x="0" y="2481943"/>
            <a:ext cx="9144000" cy="1929740"/>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Most entities have been modified </a:t>
            </a:r>
          </a:p>
          <a:p>
            <a:pPr marL="285750" indent="-285750">
              <a:buFont typeface="Arial" pitchFamily="34" charset="0"/>
              <a:buChar char="•"/>
            </a:pPr>
            <a:r>
              <a:rPr lang="en-CA" dirty="0">
                <a:solidFill>
                  <a:srgbClr val="000000"/>
                </a:solidFill>
              </a:rPr>
              <a:t>New attributes have been added to each entity</a:t>
            </a:r>
          </a:p>
          <a:p>
            <a:pPr marL="285750" indent="-285750">
              <a:buFont typeface="Arial" pitchFamily="34" charset="0"/>
              <a:buChar char="•"/>
            </a:pPr>
            <a:r>
              <a:rPr lang="en-CA" dirty="0">
                <a:solidFill>
                  <a:srgbClr val="000000"/>
                </a:solidFill>
              </a:rPr>
              <a:t>Significant customization will still be needed to meet usability and data validation requirements</a:t>
            </a:r>
          </a:p>
        </p:txBody>
      </p:sp>
    </p:spTree>
    <p:extLst>
      <p:ext uri="{BB962C8B-B14F-4D97-AF65-F5344CB8AC3E}">
        <p14:creationId xmlns:p14="http://schemas.microsoft.com/office/powerpoint/2010/main" val="300195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p>
        </p:txBody>
      </p:sp>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3" name="Rectangle 2"/>
          <p:cNvSpPr/>
          <p:nvPr/>
        </p:nvSpPr>
        <p:spPr>
          <a:xfrm>
            <a:off x="0" y="2945292"/>
            <a:ext cx="9144000" cy="3468955"/>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Key validation for data entry is </a:t>
            </a:r>
            <a:r>
              <a:rPr lang="en-CA" dirty="0" smtClean="0">
                <a:solidFill>
                  <a:srgbClr val="000000"/>
                </a:solidFill>
              </a:rPr>
              <a:t>missing</a:t>
            </a:r>
            <a:endParaRPr lang="en-CA" dirty="0">
              <a:solidFill>
                <a:srgbClr val="000000"/>
              </a:solidFill>
            </a:endParaRPr>
          </a:p>
          <a:p>
            <a:pPr marL="285750" indent="-285750">
              <a:buFont typeface="Arial" pitchFamily="34" charset="0"/>
              <a:buChar char="•"/>
            </a:pPr>
            <a:r>
              <a:rPr lang="en-CA" dirty="0">
                <a:solidFill>
                  <a:srgbClr val="000000"/>
                </a:solidFill>
              </a:rPr>
              <a:t>The data architecture is lacking in several ways including:</a:t>
            </a:r>
          </a:p>
          <a:p>
            <a:pPr marL="742950" lvl="1" indent="-285750">
              <a:buFont typeface="Arial" pitchFamily="34" charset="0"/>
              <a:buChar char="•"/>
            </a:pPr>
            <a:r>
              <a:rPr lang="en-CA" sz="1600" dirty="0"/>
              <a:t>Concessions on relationships.  We have made several concessions on the relationships between entities as outlined in the logical data model.  These concessions have been made to accommodate XRM limitations.</a:t>
            </a:r>
          </a:p>
          <a:p>
            <a:pPr marL="742950" lvl="1" indent="-285750">
              <a:buFont typeface="Arial" pitchFamily="34" charset="0"/>
              <a:buChar char="•"/>
            </a:pPr>
            <a:r>
              <a:rPr lang="en-CA" sz="1600" dirty="0"/>
              <a:t>Incomplete Conversion.  We are not able to convert all data from existing applications ADP/VI and DF CMS into the new XRM repository.  </a:t>
            </a:r>
          </a:p>
          <a:p>
            <a:pPr marL="742950" lvl="1" indent="-285750">
              <a:buFont typeface="Arial" pitchFamily="34" charset="0"/>
              <a:buChar char="•"/>
            </a:pPr>
            <a:r>
              <a:rPr lang="en-CA" sz="1600" dirty="0"/>
              <a:t>Physical Model includes split entities.  For each entity, standard XRM attributes are included in one table, and customized attributes are included in a second table that has a 1-1 relationship with the first table.  </a:t>
            </a:r>
          </a:p>
          <a:p>
            <a:pPr marL="742950" lvl="1" indent="-285750">
              <a:buFont typeface="Arial" pitchFamily="34" charset="0"/>
              <a:buChar char="•"/>
            </a:pPr>
            <a:r>
              <a:rPr lang="en-CA" sz="1600" dirty="0"/>
              <a:t>Physical Model is cluttered.  There is no easy way to remove tables not in use.    As a result, the COS solution will include many tables that are not even used</a:t>
            </a:r>
            <a:r>
              <a:rPr lang="en-CA" sz="1600" dirty="0" smtClean="0"/>
              <a:t>.</a:t>
            </a:r>
            <a:endParaRPr lang="en-CA" sz="1600" dirty="0"/>
          </a:p>
        </p:txBody>
      </p:sp>
      <p:sp>
        <p:nvSpPr>
          <p:cNvPr id="10" name="Rounded Rectangle 9"/>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
        <p:nvSpPr>
          <p:cNvPr id="11" name="Rounded Rectangle 10"/>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060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3" name="Rectangle 2"/>
          <p:cNvSpPr/>
          <p:nvPr/>
        </p:nvSpPr>
        <p:spPr>
          <a:xfrm>
            <a:off x="0" y="3576919"/>
            <a:ext cx="9144000" cy="1048870"/>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ISB does not have experience with XRM</a:t>
            </a:r>
          </a:p>
        </p:txBody>
      </p:sp>
      <p:sp>
        <p:nvSpPr>
          <p:cNvPr id="7"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p:txBody>
      </p:sp>
      <p:sp>
        <p:nvSpPr>
          <p:cNvPr id="11" name="Rounded Rectangle 10"/>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2" name="Rounded Rectangle 11"/>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998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6" y="361477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3" name="Rectangle 2"/>
          <p:cNvSpPr/>
          <p:nvPr/>
        </p:nvSpPr>
        <p:spPr>
          <a:xfrm>
            <a:off x="0" y="4383739"/>
            <a:ext cx="9144000" cy="1707779"/>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Every single deployment to government environments has been problematic even with vendor support and leadership</a:t>
            </a:r>
          </a:p>
          <a:p>
            <a:pPr marL="285750" indent="-285750">
              <a:buFont typeface="Arial" pitchFamily="34" charset="0"/>
              <a:buChar char="•"/>
            </a:pPr>
            <a:r>
              <a:rPr lang="en-CA" dirty="0">
                <a:solidFill>
                  <a:srgbClr val="000000"/>
                </a:solidFill>
              </a:rPr>
              <a:t>Configuration of the environment is an onerous and error-prone task</a:t>
            </a:r>
          </a:p>
          <a:p>
            <a:pPr marL="285750" indent="-285750">
              <a:buFont typeface="Arial" pitchFamily="34" charset="0"/>
              <a:buChar char="•"/>
            </a:pPr>
            <a:r>
              <a:rPr lang="en-CA" dirty="0">
                <a:solidFill>
                  <a:srgbClr val="000000"/>
                </a:solidFill>
              </a:rPr>
              <a:t>All errors in set-up are not easily detectable and require failed business transactions to identify.</a:t>
            </a:r>
          </a:p>
        </p:txBody>
      </p:sp>
      <p:sp>
        <p:nvSpPr>
          <p:cNvPr id="6"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Deployment</a:t>
            </a:r>
          </a:p>
          <a:p>
            <a:pPr lvl="1"/>
            <a:r>
              <a:rPr lang="en-CA" dirty="0">
                <a:ea typeface="Times New Roman"/>
                <a:cs typeface="Times New Roman"/>
              </a:rPr>
              <a:t>What is the stability of the deployments</a:t>
            </a:r>
            <a:r>
              <a:rPr lang="en-CA" dirty="0" smtClean="0">
                <a:ea typeface="Times New Roman"/>
                <a:cs typeface="Times New Roman"/>
              </a:rPr>
              <a:t>?</a:t>
            </a:r>
            <a:endParaRPr lang="en-US" dirty="0">
              <a:ea typeface="Times New Roman"/>
              <a:cs typeface="Times New Roman"/>
            </a:endParaRPr>
          </a:p>
        </p:txBody>
      </p:sp>
      <p:sp>
        <p:nvSpPr>
          <p:cNvPr id="10" name="Rounded Rectangle 9"/>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1" name="Rounded Rectangle 10"/>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2" name="Rounded Rectangle 11"/>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78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eft Brace 9"/>
          <p:cNvSpPr/>
          <p:nvPr/>
        </p:nvSpPr>
        <p:spPr>
          <a:xfrm rot="16200000">
            <a:off x="4023912" y="1517577"/>
            <a:ext cx="1140245" cy="7116896"/>
          </a:xfrm>
          <a:prstGeom prst="leftBrace">
            <a:avLst>
              <a:gd name="adj1" fmla="val 8333"/>
              <a:gd name="adj2" fmla="val 49838"/>
            </a:avLst>
          </a:prstGeom>
          <a:ln>
            <a:solidFill>
              <a:schemeClr val="bg2">
                <a:lumMod val="1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TextBox 10"/>
          <p:cNvSpPr txBox="1"/>
          <p:nvPr/>
        </p:nvSpPr>
        <p:spPr>
          <a:xfrm>
            <a:off x="3997283" y="5671849"/>
            <a:ext cx="1193340" cy="461665"/>
          </a:xfrm>
          <a:prstGeom prst="rect">
            <a:avLst/>
          </a:prstGeom>
          <a:noFill/>
        </p:spPr>
        <p:txBody>
          <a:bodyPr wrap="none" rtlCol="0">
            <a:spAutoFit/>
          </a:bodyPr>
          <a:lstStyle/>
          <a:p>
            <a:pPr marL="342900" indent="-342900"/>
            <a:r>
              <a:rPr lang="en-US" sz="2400" b="1" dirty="0" smtClean="0"/>
              <a:t>Options</a:t>
            </a:r>
          </a:p>
        </p:txBody>
      </p:sp>
      <p:sp>
        <p:nvSpPr>
          <p:cNvPr id="12" name="TextBox 11"/>
          <p:cNvSpPr txBox="1"/>
          <p:nvPr/>
        </p:nvSpPr>
        <p:spPr>
          <a:xfrm>
            <a:off x="2530184" y="6408145"/>
            <a:ext cx="4132542" cy="461665"/>
          </a:xfrm>
          <a:prstGeom prst="rect">
            <a:avLst/>
          </a:prstGeom>
          <a:noFill/>
        </p:spPr>
        <p:txBody>
          <a:bodyPr wrap="none" rtlCol="0">
            <a:spAutoFit/>
          </a:bodyPr>
          <a:lstStyle/>
          <a:p>
            <a:pPr marL="342900" indent="-342900"/>
            <a:r>
              <a:rPr lang="en-US" sz="2400" b="1" dirty="0" smtClean="0"/>
              <a:t>Go Forward Recommendations</a:t>
            </a:r>
          </a:p>
        </p:txBody>
      </p:sp>
      <p:grpSp>
        <p:nvGrpSpPr>
          <p:cNvPr id="2" name="Group 1"/>
          <p:cNvGrpSpPr/>
          <p:nvPr/>
        </p:nvGrpSpPr>
        <p:grpSpPr>
          <a:xfrm>
            <a:off x="1035586" y="1389413"/>
            <a:ext cx="7116897" cy="3424959"/>
            <a:chOff x="1496460" y="1795752"/>
            <a:chExt cx="6263701" cy="3018620"/>
          </a:xfrm>
        </p:grpSpPr>
        <p:sp>
          <p:nvSpPr>
            <p:cNvPr id="4" name="Oval 3"/>
            <p:cNvSpPr/>
            <p:nvPr/>
          </p:nvSpPr>
          <p:spPr>
            <a:xfrm>
              <a:off x="3756341" y="3106757"/>
              <a:ext cx="1707615" cy="1707615"/>
            </a:xfrm>
            <a:prstGeom prst="ellipse">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252021"/>
                  </a:solidFill>
                </a:rPr>
                <a:t>COS</a:t>
              </a:r>
            </a:p>
          </p:txBody>
        </p:sp>
        <p:sp>
          <p:nvSpPr>
            <p:cNvPr id="6" name="Rounded Rectangle 5"/>
            <p:cNvSpPr/>
            <p:nvPr/>
          </p:nvSpPr>
          <p:spPr>
            <a:xfrm>
              <a:off x="3800818" y="179575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252021"/>
                  </a:solidFill>
                </a:rPr>
                <a:t>Value</a:t>
              </a:r>
            </a:p>
            <a:p>
              <a:pPr algn="ctr"/>
              <a:r>
                <a:rPr lang="en-US" sz="1600" b="1" dirty="0">
                  <a:solidFill>
                    <a:srgbClr val="252021"/>
                  </a:solidFill>
                </a:rPr>
                <a:t>Assessment</a:t>
              </a:r>
            </a:p>
          </p:txBody>
        </p:sp>
        <p:sp>
          <p:nvSpPr>
            <p:cNvPr id="7" name="Rounded Rectangle 6"/>
            <p:cNvSpPr/>
            <p:nvPr/>
          </p:nvSpPr>
          <p:spPr>
            <a:xfrm>
              <a:off x="1496460"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252021"/>
                  </a:solidFill>
                </a:rPr>
                <a:t>Procurement</a:t>
              </a:r>
            </a:p>
            <a:p>
              <a:pPr algn="ctr"/>
              <a:r>
                <a:rPr lang="en-US" sz="1600" b="1" dirty="0">
                  <a:solidFill>
                    <a:srgbClr val="252021"/>
                  </a:solidFill>
                </a:rPr>
                <a:t>Assessment</a:t>
              </a:r>
            </a:p>
          </p:txBody>
        </p:sp>
        <p:sp>
          <p:nvSpPr>
            <p:cNvPr id="8" name="Rounded Rectangle 7"/>
            <p:cNvSpPr/>
            <p:nvPr/>
          </p:nvSpPr>
          <p:spPr>
            <a:xfrm>
              <a:off x="6114976"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b="1" dirty="0">
                  <a:solidFill>
                    <a:srgbClr val="252021"/>
                  </a:solidFill>
                </a:rPr>
                <a:t>Solution</a:t>
              </a:r>
            </a:p>
            <a:p>
              <a:pPr algn="ctr"/>
              <a:r>
                <a:rPr lang="en-US" sz="1600" b="1" dirty="0">
                  <a:solidFill>
                    <a:srgbClr val="252021"/>
                  </a:solidFill>
                </a:rPr>
                <a:t>Delivery</a:t>
              </a:r>
            </a:p>
          </p:txBody>
        </p:sp>
        <p:sp>
          <p:nvSpPr>
            <p:cNvPr id="15" name="Down Arrow 14"/>
            <p:cNvSpPr/>
            <p:nvPr/>
          </p:nvSpPr>
          <p:spPr>
            <a:xfrm>
              <a:off x="4348905" y="2620181"/>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b="1">
                <a:solidFill>
                  <a:srgbClr val="252021"/>
                </a:solidFill>
              </a:endParaRPr>
            </a:p>
          </p:txBody>
        </p:sp>
        <p:sp>
          <p:nvSpPr>
            <p:cNvPr id="16" name="Down Arrow 15"/>
            <p:cNvSpPr/>
            <p:nvPr/>
          </p:nvSpPr>
          <p:spPr>
            <a:xfrm rot="16200000">
              <a:off x="3129248"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b="1">
                <a:solidFill>
                  <a:srgbClr val="252021"/>
                </a:solidFill>
              </a:endParaRPr>
            </a:p>
          </p:txBody>
        </p:sp>
        <p:sp>
          <p:nvSpPr>
            <p:cNvPr id="17" name="Down Arrow 16"/>
            <p:cNvSpPr/>
            <p:nvPr/>
          </p:nvSpPr>
          <p:spPr>
            <a:xfrm rot="5400000">
              <a:off x="5517152"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b="1">
                <a:solidFill>
                  <a:srgbClr val="252021"/>
                </a:solidFill>
              </a:endParaRPr>
            </a:p>
          </p:txBody>
        </p:sp>
      </p:grpSp>
      <p:sp>
        <p:nvSpPr>
          <p:cNvPr id="20" name="TextBox 19"/>
          <p:cNvSpPr txBox="1"/>
          <p:nvPr/>
        </p:nvSpPr>
        <p:spPr>
          <a:xfrm>
            <a:off x="1692920" y="4832731"/>
            <a:ext cx="1958357" cy="400110"/>
          </a:xfrm>
          <a:prstGeom prst="rect">
            <a:avLst/>
          </a:prstGeom>
          <a:solidFill>
            <a:schemeClr val="bg1"/>
          </a:solidFill>
        </p:spPr>
        <p:txBody>
          <a:bodyPr wrap="none" rtlCol="0">
            <a:spAutoFit/>
          </a:bodyPr>
          <a:lstStyle/>
          <a:p>
            <a:pPr marL="342900" indent="-342900"/>
            <a:r>
              <a:rPr lang="en-US" sz="2000" b="1" dirty="0" smtClean="0"/>
              <a:t>General Findings</a:t>
            </a:r>
          </a:p>
        </p:txBody>
      </p:sp>
      <p:sp>
        <p:nvSpPr>
          <p:cNvPr id="21" name="TextBox 20"/>
          <p:cNvSpPr txBox="1"/>
          <p:nvPr/>
        </p:nvSpPr>
        <p:spPr>
          <a:xfrm>
            <a:off x="5569020" y="4874961"/>
            <a:ext cx="1958357" cy="400110"/>
          </a:xfrm>
          <a:prstGeom prst="rect">
            <a:avLst/>
          </a:prstGeom>
          <a:solidFill>
            <a:schemeClr val="bg1"/>
          </a:solidFill>
        </p:spPr>
        <p:txBody>
          <a:bodyPr wrap="none" rtlCol="0">
            <a:spAutoFit/>
          </a:bodyPr>
          <a:lstStyle/>
          <a:p>
            <a:pPr marL="342900" indent="-342900"/>
            <a:r>
              <a:rPr lang="en-US" sz="2000" b="1" dirty="0" smtClean="0"/>
              <a:t>General Findings</a:t>
            </a:r>
          </a:p>
        </p:txBody>
      </p:sp>
      <p:sp>
        <p:nvSpPr>
          <p:cNvPr id="22" name="Down Arrow 21"/>
          <p:cNvSpPr/>
          <p:nvPr/>
        </p:nvSpPr>
        <p:spPr>
          <a:xfrm>
            <a:off x="4315524" y="5393978"/>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b="1">
              <a:solidFill>
                <a:srgbClr val="252021"/>
              </a:solidFill>
            </a:endParaRPr>
          </a:p>
        </p:txBody>
      </p:sp>
      <p:sp>
        <p:nvSpPr>
          <p:cNvPr id="23" name="Down Arrow 22"/>
          <p:cNvSpPr/>
          <p:nvPr/>
        </p:nvSpPr>
        <p:spPr>
          <a:xfrm>
            <a:off x="4313022" y="6133514"/>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600" b="1">
              <a:solidFill>
                <a:srgbClr val="252021"/>
              </a:solidFill>
            </a:endParaRPr>
          </a:p>
        </p:txBody>
      </p:sp>
      <p:sp>
        <p:nvSpPr>
          <p:cNvPr id="14" name="Title 13"/>
          <p:cNvSpPr>
            <a:spLocks noGrp="1"/>
          </p:cNvSpPr>
          <p:nvPr>
            <p:ph type="title"/>
          </p:nvPr>
        </p:nvSpPr>
        <p:spPr>
          <a:xfrm>
            <a:off x="1068636" y="13850"/>
            <a:ext cx="7576600" cy="1136073"/>
          </a:xfrm>
        </p:spPr>
        <p:txBody>
          <a:bodyPr/>
          <a:lstStyle/>
          <a:p>
            <a:r>
              <a:rPr lang="en-US" smtClean="0"/>
              <a:t>Our Approach</a:t>
            </a:r>
            <a:endParaRPr lang="en-US" dirty="0"/>
          </a:p>
        </p:txBody>
      </p:sp>
    </p:spTree>
    <p:extLst>
      <p:ext uri="{BB962C8B-B14F-4D97-AF65-F5344CB8AC3E}">
        <p14:creationId xmlns:p14="http://schemas.microsoft.com/office/powerpoint/2010/main" val="3476630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5" y="4354710"/>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3" name="Rectangle 2"/>
          <p:cNvSpPr/>
          <p:nvPr/>
        </p:nvSpPr>
        <p:spPr>
          <a:xfrm>
            <a:off x="0" y="5150218"/>
            <a:ext cx="9144000" cy="1707779"/>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This assessment is based primarily on the integration with ICBC systems</a:t>
            </a:r>
          </a:p>
          <a:p>
            <a:pPr marL="285750" indent="-285750">
              <a:buFont typeface="Arial" pitchFamily="34" charset="0"/>
              <a:buChar char="•"/>
            </a:pPr>
            <a:r>
              <a:rPr lang="en-CA" dirty="0">
                <a:solidFill>
                  <a:srgbClr val="000000"/>
                </a:solidFill>
              </a:rPr>
              <a:t>Testing has repeatedly demonstrated errors in integration between ICBC and COS.  </a:t>
            </a:r>
          </a:p>
          <a:p>
            <a:pPr marL="285750" indent="-285750">
              <a:buFont typeface="Arial" pitchFamily="34" charset="0"/>
              <a:buChar char="•"/>
            </a:pPr>
            <a:r>
              <a:rPr lang="en-CA" dirty="0">
                <a:solidFill>
                  <a:srgbClr val="000000"/>
                </a:solidFill>
              </a:rPr>
              <a:t>It is highly likely that there are many integration issues yet to be discovered with a production implementation as the testing environment and approach has not examined all production data conditions, or all production scenarios.</a:t>
            </a:r>
          </a:p>
        </p:txBody>
      </p:sp>
      <p:sp>
        <p:nvSpPr>
          <p:cNvPr id="7"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Deployment</a:t>
            </a:r>
          </a:p>
          <a:p>
            <a:pPr lvl="1"/>
            <a:r>
              <a:rPr lang="en-CA" dirty="0">
                <a:ea typeface="Times New Roman"/>
                <a:cs typeface="Times New Roman"/>
              </a:rPr>
              <a:t>What is the stability of the deployments</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Integration</a:t>
            </a:r>
          </a:p>
          <a:p>
            <a:pPr lvl="1"/>
            <a:r>
              <a:rPr lang="en-CA" dirty="0">
                <a:ea typeface="Times New Roman"/>
                <a:cs typeface="Times New Roman"/>
              </a:rPr>
              <a:t>What is the degree of confidence in the successful integration of the technology components</a:t>
            </a:r>
            <a:r>
              <a:rPr lang="en-CA" dirty="0" smtClean="0">
                <a:ea typeface="Times New Roman"/>
                <a:cs typeface="Times New Roman"/>
              </a:rPr>
              <a:t>?</a:t>
            </a:r>
            <a:endParaRPr lang="en-CA" b="1" dirty="0" smtClean="0">
              <a:ea typeface="Times New Roman"/>
              <a:cs typeface="Times New Roman"/>
            </a:endParaRPr>
          </a:p>
        </p:txBody>
      </p:sp>
      <p:sp>
        <p:nvSpPr>
          <p:cNvPr id="10" name="Rounded Rectangle 9"/>
          <p:cNvSpPr/>
          <p:nvPr/>
        </p:nvSpPr>
        <p:spPr>
          <a:xfrm>
            <a:off x="7623956" y="361477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1" name="Rounded Rectangle 10"/>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2" name="Rounded Rectangle 11"/>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3" name="Rounded Rectangle 12"/>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542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8" y="5083693"/>
            <a:ext cx="1068779" cy="320040"/>
          </a:xfrm>
          <a:prstGeom prst="roundRect">
            <a:avLst>
              <a:gd name="adj" fmla="val 40909"/>
            </a:avLst>
          </a:prstGeom>
          <a:solidFill>
            <a:srgbClr val="FFFF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schemeClr val="tx1"/>
                </a:solidFill>
                <a:effectLst>
                  <a:outerShdw blurRad="38100" dist="38100" dir="2700000" algn="tl">
                    <a:srgbClr val="000000">
                      <a:alpha val="43137"/>
                    </a:srgbClr>
                  </a:outerShdw>
                </a:effectLst>
              </a:rPr>
              <a:t>Medium</a:t>
            </a:r>
            <a:endParaRPr lang="en-CA" b="1" dirty="0">
              <a:solidFill>
                <a:schemeClr val="tx1"/>
              </a:solidFill>
              <a:effectLst>
                <a:outerShdw blurRad="38100" dist="38100" dir="2700000" algn="tl">
                  <a:srgbClr val="000000">
                    <a:alpha val="43137"/>
                  </a:srgbClr>
                </a:outerShdw>
              </a:effectLst>
            </a:endParaRPr>
          </a:p>
        </p:txBody>
      </p:sp>
      <p:sp>
        <p:nvSpPr>
          <p:cNvPr id="3" name="Rectangle 2"/>
          <p:cNvSpPr/>
          <p:nvPr/>
        </p:nvSpPr>
        <p:spPr>
          <a:xfrm>
            <a:off x="0" y="5876365"/>
            <a:ext cx="9144000" cy="981632"/>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Deployments are problematic.  Diagnosing problems with deployments has been challenging.</a:t>
            </a:r>
          </a:p>
          <a:p>
            <a:pPr marL="285750" indent="-285750">
              <a:buFont typeface="Arial" pitchFamily="34" charset="0"/>
              <a:buChar char="•"/>
            </a:pPr>
            <a:r>
              <a:rPr lang="en-CA" dirty="0">
                <a:solidFill>
                  <a:srgbClr val="000000"/>
                </a:solidFill>
              </a:rPr>
              <a:t>Application support models and tools have not been agreed to. </a:t>
            </a:r>
          </a:p>
        </p:txBody>
      </p:sp>
      <p:sp>
        <p:nvSpPr>
          <p:cNvPr id="6"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Deployment</a:t>
            </a:r>
          </a:p>
          <a:p>
            <a:pPr lvl="1"/>
            <a:r>
              <a:rPr lang="en-CA" dirty="0">
                <a:ea typeface="Times New Roman"/>
                <a:cs typeface="Times New Roman"/>
              </a:rPr>
              <a:t>What is the stability of the deployments</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Integration</a:t>
            </a:r>
          </a:p>
          <a:p>
            <a:pPr lvl="1"/>
            <a:r>
              <a:rPr lang="en-CA" dirty="0">
                <a:ea typeface="Times New Roman"/>
                <a:cs typeface="Times New Roman"/>
              </a:rPr>
              <a:t>What is the degree of confidence in the successful integration of the technology components</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smtClean="0">
                <a:ea typeface="Times New Roman"/>
                <a:cs typeface="Times New Roman"/>
              </a:rPr>
              <a:t>Supportability</a:t>
            </a:r>
          </a:p>
          <a:p>
            <a:pPr lvl="1"/>
            <a:r>
              <a:rPr lang="en-CA" dirty="0">
                <a:ea typeface="Times New Roman"/>
                <a:cs typeface="Times New Roman"/>
              </a:rPr>
              <a:t>How supportable is the application</a:t>
            </a:r>
            <a:r>
              <a:rPr lang="en-CA" dirty="0" smtClean="0">
                <a:ea typeface="Times New Roman"/>
                <a:cs typeface="Times New Roman"/>
              </a:rPr>
              <a:t>?</a:t>
            </a:r>
            <a:endParaRPr lang="en-US" dirty="0">
              <a:ea typeface="Times New Roman"/>
              <a:cs typeface="Times New Roman"/>
            </a:endParaRPr>
          </a:p>
        </p:txBody>
      </p:sp>
      <p:sp>
        <p:nvSpPr>
          <p:cNvPr id="10" name="Rounded Rectangle 9"/>
          <p:cNvSpPr/>
          <p:nvPr/>
        </p:nvSpPr>
        <p:spPr>
          <a:xfrm>
            <a:off x="7623955" y="4354710"/>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1" name="Rounded Rectangle 10"/>
          <p:cNvSpPr/>
          <p:nvPr/>
        </p:nvSpPr>
        <p:spPr>
          <a:xfrm>
            <a:off x="7623956" y="361477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2" name="Rounded Rectangle 11"/>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3" name="Rounded Rectangle 12"/>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4" name="Rounded Rectangle 13"/>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48183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4" y="595514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7"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Deployment</a:t>
            </a:r>
          </a:p>
          <a:p>
            <a:pPr lvl="1"/>
            <a:r>
              <a:rPr lang="en-CA" dirty="0">
                <a:ea typeface="Times New Roman"/>
                <a:cs typeface="Times New Roman"/>
              </a:rPr>
              <a:t>What is the stability of the deployments</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Integration</a:t>
            </a:r>
          </a:p>
          <a:p>
            <a:pPr lvl="1"/>
            <a:r>
              <a:rPr lang="en-CA" dirty="0">
                <a:ea typeface="Times New Roman"/>
                <a:cs typeface="Times New Roman"/>
              </a:rPr>
              <a:t>What is the degree of confidence in the successful integration of the technology components</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smtClean="0">
                <a:ea typeface="Times New Roman"/>
                <a:cs typeface="Times New Roman"/>
              </a:rPr>
              <a:t>Supportability</a:t>
            </a:r>
          </a:p>
          <a:p>
            <a:pPr lvl="1"/>
            <a:r>
              <a:rPr lang="en-CA" dirty="0">
                <a:ea typeface="Times New Roman"/>
                <a:cs typeface="Times New Roman"/>
              </a:rPr>
              <a:t>How supportable is the application</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Auditability</a:t>
            </a:r>
          </a:p>
          <a:p>
            <a:pPr lvl="1"/>
            <a:r>
              <a:rPr lang="en-CA" dirty="0">
                <a:ea typeface="Times New Roman"/>
                <a:cs typeface="Times New Roman"/>
              </a:rPr>
              <a:t>Will the application meet all audit requirements?</a:t>
            </a:r>
            <a:endParaRPr lang="en-US" dirty="0">
              <a:ea typeface="Times New Roman"/>
              <a:cs typeface="Times New Roman"/>
            </a:endParaRPr>
          </a:p>
          <a:p>
            <a:pPr marL="0" indent="0">
              <a:buNone/>
            </a:pPr>
            <a:endParaRPr lang="en-US" dirty="0">
              <a:ea typeface="Times New Roman"/>
              <a:cs typeface="Times New Roman"/>
            </a:endParaRPr>
          </a:p>
          <a:p>
            <a:pPr marL="0" indent="0">
              <a:buNone/>
            </a:pPr>
            <a:endParaRPr lang="en-US" dirty="0">
              <a:ea typeface="Times New Roman"/>
              <a:cs typeface="Times New Roman"/>
            </a:endParaRPr>
          </a:p>
          <a:p>
            <a:endParaRPr lang="en-US" dirty="0"/>
          </a:p>
        </p:txBody>
      </p:sp>
      <p:sp>
        <p:nvSpPr>
          <p:cNvPr id="12" name="Rounded Rectangle 11"/>
          <p:cNvSpPr/>
          <p:nvPr/>
        </p:nvSpPr>
        <p:spPr>
          <a:xfrm>
            <a:off x="7623958" y="5083693"/>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Medium</a:t>
            </a:r>
            <a:endParaRPr lang="en-CA" b="1" dirty="0">
              <a:solidFill>
                <a:prstClr val="white"/>
              </a:solidFill>
              <a:effectLst>
                <a:outerShdw blurRad="38100" dist="38100" dir="2700000" algn="tl">
                  <a:srgbClr val="000000">
                    <a:alpha val="43137"/>
                  </a:srgbClr>
                </a:outerShdw>
              </a:effectLst>
            </a:endParaRPr>
          </a:p>
        </p:txBody>
      </p:sp>
      <p:sp>
        <p:nvSpPr>
          <p:cNvPr id="13" name="Rounded Rectangle 12"/>
          <p:cNvSpPr/>
          <p:nvPr/>
        </p:nvSpPr>
        <p:spPr>
          <a:xfrm>
            <a:off x="7623955" y="4354710"/>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4" name="Rounded Rectangle 13"/>
          <p:cNvSpPr/>
          <p:nvPr/>
        </p:nvSpPr>
        <p:spPr>
          <a:xfrm>
            <a:off x="7623956" y="361477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5" name="Rounded Rectangle 14"/>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6" name="Rounded Rectangle 15"/>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7" name="Rounded Rectangle 16"/>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grpSp>
        <p:nvGrpSpPr>
          <p:cNvPr id="5" name="Group 4"/>
          <p:cNvGrpSpPr/>
          <p:nvPr/>
        </p:nvGrpSpPr>
        <p:grpSpPr>
          <a:xfrm>
            <a:off x="0" y="3321424"/>
            <a:ext cx="9144000" cy="2339788"/>
            <a:chOff x="0" y="3321424"/>
            <a:chExt cx="9144000" cy="2339788"/>
          </a:xfrm>
        </p:grpSpPr>
        <p:sp>
          <p:nvSpPr>
            <p:cNvPr id="4" name="Rectangle 3"/>
            <p:cNvSpPr/>
            <p:nvPr/>
          </p:nvSpPr>
          <p:spPr>
            <a:xfrm>
              <a:off x="0" y="3321424"/>
              <a:ext cx="9144000" cy="2339788"/>
            </a:xfrm>
            <a:prstGeom prst="rect">
              <a:avLst/>
            </a:prstGeom>
            <a:gradFill flip="none" rotWithShape="1">
              <a:gsLst>
                <a:gs pos="0">
                  <a:srgbClr val="FFFFFF">
                    <a:shade val="30000"/>
                    <a:satMod val="115000"/>
                  </a:srgbClr>
                </a:gs>
                <a:gs pos="32000">
                  <a:srgbClr val="FFFFFF">
                    <a:shade val="67500"/>
                    <a:satMod val="115000"/>
                  </a:srgbClr>
                </a:gs>
                <a:gs pos="100000">
                  <a:srgbClr val="FFFFFF">
                    <a:shade val="100000"/>
                    <a:satMod val="115000"/>
                    <a:alpha val="0"/>
                  </a:srgbClr>
                </a:gs>
              </a:gsLst>
              <a:lin ang="189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endParaRPr lang="en-US">
                <a:solidFill>
                  <a:srgbClr val="000000"/>
                </a:solidFill>
              </a:endParaRPr>
            </a:p>
          </p:txBody>
        </p:sp>
        <p:sp>
          <p:nvSpPr>
            <p:cNvPr id="3" name="Rectangle 2"/>
            <p:cNvSpPr/>
            <p:nvPr/>
          </p:nvSpPr>
          <p:spPr>
            <a:xfrm>
              <a:off x="0" y="3321424"/>
              <a:ext cx="9144000" cy="2339788"/>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dirty="0">
                  <a:solidFill>
                    <a:srgbClr val="000000"/>
                  </a:solidFill>
                </a:rPr>
                <a:t>The application maintains two sets of audit records, one in XRM and one in </a:t>
              </a:r>
              <a:r>
                <a:rPr lang="en-CA" dirty="0" err="1">
                  <a:solidFill>
                    <a:srgbClr val="000000"/>
                  </a:solidFill>
                </a:rPr>
                <a:t>Webmethods</a:t>
              </a:r>
              <a:endParaRPr lang="en-CA" dirty="0">
                <a:solidFill>
                  <a:srgbClr val="000000"/>
                </a:solidFill>
              </a:endParaRPr>
            </a:p>
            <a:p>
              <a:pPr marL="285750" indent="-285750">
                <a:buFont typeface="Arial" pitchFamily="34" charset="0"/>
                <a:buChar char="•"/>
              </a:pPr>
              <a:r>
                <a:rPr lang="en-CA" dirty="0">
                  <a:solidFill>
                    <a:srgbClr val="000000"/>
                  </a:solidFill>
                </a:rPr>
                <a:t>There is concern that fully using the auditing functionality in XRM will result in a significant performance hit</a:t>
              </a:r>
            </a:p>
            <a:p>
              <a:pPr marL="285750" indent="-285750">
                <a:buFont typeface="Arial" pitchFamily="34" charset="0"/>
                <a:buChar char="•"/>
              </a:pPr>
              <a:r>
                <a:rPr lang="en-CA" dirty="0">
                  <a:solidFill>
                    <a:srgbClr val="000000"/>
                  </a:solidFill>
                </a:rPr>
                <a:t>There is a further concern that tracking usage by ICBC and ServiceBC users will be problematic due to the fact that these users are not maintained in XRM.</a:t>
              </a:r>
            </a:p>
            <a:p>
              <a:pPr marL="285750" indent="-285750">
                <a:buFont typeface="Arial" pitchFamily="34" charset="0"/>
                <a:buChar char="•"/>
              </a:pPr>
              <a:r>
                <a:rPr lang="en-CA" dirty="0">
                  <a:solidFill>
                    <a:srgbClr val="000000"/>
                  </a:solidFill>
                </a:rPr>
                <a:t>Reporting of audit records has not been designed.  Based on usability issues encountered so far, there is little confidence the reporting solution will be user-friendly.</a:t>
              </a:r>
            </a:p>
          </p:txBody>
        </p:sp>
      </p:grpSp>
    </p:spTree>
    <p:extLst>
      <p:ext uri="{BB962C8B-B14F-4D97-AF65-F5344CB8AC3E}">
        <p14:creationId xmlns:p14="http://schemas.microsoft.com/office/powerpoint/2010/main" val="148281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3850"/>
            <a:ext cx="7576600" cy="1136073"/>
          </a:xfrm>
        </p:spPr>
        <p:txBody>
          <a:bodyPr/>
          <a:lstStyle/>
          <a:p>
            <a:r>
              <a:rPr lang="en-US" smtClean="0"/>
              <a:t>MS </a:t>
            </a:r>
            <a:r>
              <a:rPr lang="en-CA" smtClean="0"/>
              <a:t>Dynamics </a:t>
            </a:r>
            <a:r>
              <a:rPr lang="en-US" smtClean="0"/>
              <a:t>COTS Assessment</a:t>
            </a:r>
            <a:endParaRPr lang="en-US" dirty="0"/>
          </a:p>
        </p:txBody>
      </p:sp>
      <p:sp>
        <p:nvSpPr>
          <p:cNvPr id="23" name="Rounded Rectangle 22"/>
          <p:cNvSpPr/>
          <p:nvPr/>
        </p:nvSpPr>
        <p:spPr>
          <a:xfrm>
            <a:off x="7623954" y="595514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7" name="Content Placeholder 1"/>
          <p:cNvSpPr txBox="1">
            <a:spLocks/>
          </p:cNvSpPr>
          <p:nvPr/>
        </p:nvSpPr>
        <p:spPr>
          <a:xfrm>
            <a:off x="502920" y="1234440"/>
            <a:ext cx="6159137"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CA" b="1" dirty="0" smtClean="0">
                <a:ea typeface="Times New Roman"/>
                <a:cs typeface="Times New Roman"/>
              </a:rPr>
              <a:t>Customization</a:t>
            </a:r>
          </a:p>
          <a:p>
            <a:pPr lvl="1"/>
            <a:r>
              <a:rPr lang="en-CA" dirty="0">
                <a:ea typeface="Times New Roman"/>
                <a:cs typeface="Times New Roman"/>
              </a:rPr>
              <a:t>To what extent is the application customized</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a:ea typeface="Times New Roman"/>
                <a:cs typeface="Times New Roman"/>
              </a:rPr>
              <a:t>Data </a:t>
            </a:r>
            <a:r>
              <a:rPr lang="en-CA" b="1" dirty="0" smtClean="0">
                <a:ea typeface="Times New Roman"/>
                <a:cs typeface="Times New Roman"/>
              </a:rPr>
              <a:t>Management</a:t>
            </a:r>
          </a:p>
          <a:p>
            <a:pPr lvl="1"/>
            <a:r>
              <a:rPr lang="en-CA" dirty="0">
                <a:ea typeface="Times New Roman"/>
                <a:cs typeface="Times New Roman"/>
              </a:rPr>
              <a:t>To what extent does COS effectively manage </a:t>
            </a:r>
            <a:r>
              <a:rPr lang="en-CA" dirty="0" smtClean="0">
                <a:ea typeface="Times New Roman"/>
                <a:cs typeface="Times New Roman"/>
              </a:rPr>
              <a:t>data</a:t>
            </a:r>
            <a:endParaRPr lang="en-US" dirty="0">
              <a:ea typeface="Times New Roman"/>
              <a:cs typeface="Times New Roman"/>
            </a:endParaRPr>
          </a:p>
          <a:p>
            <a:pPr marL="0" indent="0">
              <a:buNone/>
            </a:pPr>
            <a:r>
              <a:rPr lang="en-CA" b="1" dirty="0" smtClean="0">
                <a:ea typeface="Times New Roman"/>
                <a:cs typeface="Times New Roman"/>
              </a:rPr>
              <a:t>Skillsets</a:t>
            </a:r>
          </a:p>
          <a:p>
            <a:pPr lvl="1"/>
            <a:r>
              <a:rPr lang="en-CA" dirty="0">
                <a:ea typeface="Times New Roman"/>
                <a:cs typeface="Times New Roman"/>
              </a:rPr>
              <a:t>What is the level of readiness for ISB Support</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Deployment</a:t>
            </a:r>
          </a:p>
          <a:p>
            <a:pPr lvl="1"/>
            <a:r>
              <a:rPr lang="en-CA" dirty="0">
                <a:ea typeface="Times New Roman"/>
                <a:cs typeface="Times New Roman"/>
              </a:rPr>
              <a:t>What is the stability of the deployments</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Integration</a:t>
            </a:r>
          </a:p>
          <a:p>
            <a:pPr lvl="1"/>
            <a:r>
              <a:rPr lang="en-CA" dirty="0">
                <a:ea typeface="Times New Roman"/>
                <a:cs typeface="Times New Roman"/>
              </a:rPr>
              <a:t>What is the degree of confidence in the successful integration of the technology components</a:t>
            </a:r>
            <a:r>
              <a:rPr lang="en-CA" dirty="0" smtClean="0">
                <a:ea typeface="Times New Roman"/>
                <a:cs typeface="Times New Roman"/>
              </a:rPr>
              <a:t>?</a:t>
            </a:r>
            <a:endParaRPr lang="en-CA" b="1" dirty="0" smtClean="0">
              <a:ea typeface="Times New Roman"/>
              <a:cs typeface="Times New Roman"/>
            </a:endParaRPr>
          </a:p>
          <a:p>
            <a:pPr marL="0" indent="0">
              <a:buNone/>
            </a:pPr>
            <a:r>
              <a:rPr lang="en-CA" b="1" dirty="0" smtClean="0">
                <a:ea typeface="Times New Roman"/>
                <a:cs typeface="Times New Roman"/>
              </a:rPr>
              <a:t>Supportability</a:t>
            </a:r>
          </a:p>
          <a:p>
            <a:pPr lvl="1"/>
            <a:r>
              <a:rPr lang="en-CA" dirty="0">
                <a:ea typeface="Times New Roman"/>
                <a:cs typeface="Times New Roman"/>
              </a:rPr>
              <a:t>How supportable is the application</a:t>
            </a:r>
            <a:r>
              <a:rPr lang="en-CA" dirty="0" smtClean="0">
                <a:ea typeface="Times New Roman"/>
                <a:cs typeface="Times New Roman"/>
              </a:rPr>
              <a:t>?</a:t>
            </a:r>
            <a:endParaRPr lang="en-US" dirty="0">
              <a:ea typeface="Times New Roman"/>
              <a:cs typeface="Times New Roman"/>
            </a:endParaRPr>
          </a:p>
          <a:p>
            <a:pPr marL="0" indent="0">
              <a:buNone/>
            </a:pPr>
            <a:r>
              <a:rPr lang="en-CA" b="1" dirty="0" smtClean="0">
                <a:ea typeface="Times New Roman"/>
                <a:cs typeface="Times New Roman"/>
              </a:rPr>
              <a:t>Auditability</a:t>
            </a:r>
          </a:p>
          <a:p>
            <a:pPr lvl="1"/>
            <a:r>
              <a:rPr lang="en-CA" dirty="0">
                <a:ea typeface="Times New Roman"/>
                <a:cs typeface="Times New Roman"/>
              </a:rPr>
              <a:t>Will the application meet all audit requirements?</a:t>
            </a:r>
            <a:endParaRPr lang="en-US" dirty="0">
              <a:ea typeface="Times New Roman"/>
              <a:cs typeface="Times New Roman"/>
            </a:endParaRPr>
          </a:p>
          <a:p>
            <a:pPr marL="0" indent="0">
              <a:buNone/>
            </a:pPr>
            <a:endParaRPr lang="en-US" dirty="0">
              <a:ea typeface="Times New Roman"/>
              <a:cs typeface="Times New Roman"/>
            </a:endParaRPr>
          </a:p>
          <a:p>
            <a:pPr marL="0" indent="0">
              <a:buNone/>
            </a:pPr>
            <a:endParaRPr lang="en-US" dirty="0">
              <a:ea typeface="Times New Roman"/>
              <a:cs typeface="Times New Roman"/>
            </a:endParaRPr>
          </a:p>
          <a:p>
            <a:endParaRPr lang="en-US" dirty="0"/>
          </a:p>
        </p:txBody>
      </p:sp>
      <p:sp>
        <p:nvSpPr>
          <p:cNvPr id="12" name="Rounded Rectangle 11"/>
          <p:cNvSpPr/>
          <p:nvPr/>
        </p:nvSpPr>
        <p:spPr>
          <a:xfrm>
            <a:off x="7623958" y="5083693"/>
            <a:ext cx="1068779" cy="320040"/>
          </a:xfrm>
          <a:prstGeom prst="roundRect">
            <a:avLst>
              <a:gd name="adj" fmla="val 40909"/>
            </a:avLst>
          </a:prstGeom>
          <a:solidFill>
            <a:srgbClr val="FFFF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schemeClr val="tx1"/>
                </a:solidFill>
                <a:effectLst>
                  <a:outerShdw blurRad="38100" dist="38100" dir="2700000" algn="tl">
                    <a:srgbClr val="000000">
                      <a:alpha val="43137"/>
                    </a:srgbClr>
                  </a:outerShdw>
                </a:effectLst>
              </a:rPr>
              <a:t>Medium</a:t>
            </a:r>
            <a:endParaRPr lang="en-CA" b="1" dirty="0">
              <a:solidFill>
                <a:schemeClr val="tx1"/>
              </a:solidFill>
              <a:effectLst>
                <a:outerShdw blurRad="38100" dist="38100" dir="2700000" algn="tl">
                  <a:srgbClr val="000000">
                    <a:alpha val="43137"/>
                  </a:srgbClr>
                </a:outerShdw>
              </a:effectLst>
            </a:endParaRPr>
          </a:p>
        </p:txBody>
      </p:sp>
      <p:sp>
        <p:nvSpPr>
          <p:cNvPr id="13" name="Rounded Rectangle 12"/>
          <p:cNvSpPr/>
          <p:nvPr/>
        </p:nvSpPr>
        <p:spPr>
          <a:xfrm>
            <a:off x="7623955" y="4354710"/>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4" name="Rounded Rectangle 13"/>
          <p:cNvSpPr/>
          <p:nvPr/>
        </p:nvSpPr>
        <p:spPr>
          <a:xfrm>
            <a:off x="7623956" y="361477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5" name="Rounded Rectangle 14"/>
          <p:cNvSpPr/>
          <p:nvPr/>
        </p:nvSpPr>
        <p:spPr>
          <a:xfrm>
            <a:off x="7623957" y="2939819"/>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6" name="Rounded Rectangle 15"/>
          <p:cNvSpPr/>
          <p:nvPr/>
        </p:nvSpPr>
        <p:spPr>
          <a:xfrm>
            <a:off x="7623958" y="2233237"/>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Low</a:t>
            </a:r>
            <a:endParaRPr lang="en-CA" b="1" dirty="0">
              <a:solidFill>
                <a:prstClr val="white"/>
              </a:solidFill>
              <a:effectLst>
                <a:outerShdw blurRad="38100" dist="38100" dir="2700000" algn="tl">
                  <a:srgbClr val="000000">
                    <a:alpha val="43137"/>
                  </a:srgbClr>
                </a:outerShdw>
              </a:effectLst>
            </a:endParaRPr>
          </a:p>
        </p:txBody>
      </p:sp>
      <p:sp>
        <p:nvSpPr>
          <p:cNvPr id="17" name="Rounded Rectangle 16"/>
          <p:cNvSpPr/>
          <p:nvPr/>
        </p:nvSpPr>
        <p:spPr>
          <a:xfrm>
            <a:off x="7623958" y="1526655"/>
            <a:ext cx="1068779" cy="320040"/>
          </a:xfrm>
          <a:prstGeom prst="roundRect">
            <a:avLst>
              <a:gd name="adj" fmla="val 40909"/>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smtClean="0">
                <a:solidFill>
                  <a:prstClr val="white"/>
                </a:solidFill>
                <a:effectLst>
                  <a:outerShdw blurRad="38100" dist="38100" dir="2700000" algn="tl">
                    <a:srgbClr val="000000">
                      <a:alpha val="43137"/>
                    </a:srgbClr>
                  </a:outerShdw>
                </a:effectLst>
              </a:rPr>
              <a:t>High</a:t>
            </a:r>
            <a:endParaRPr lang="en-CA" b="1" dirty="0">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7797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COS Started with:</a:t>
            </a:r>
          </a:p>
          <a:p>
            <a:pPr lvl="1"/>
            <a:r>
              <a:rPr lang="en-US" dirty="0" smtClean="0"/>
              <a:t>Formal Orientation package received by all parties</a:t>
            </a:r>
          </a:p>
          <a:p>
            <a:pPr lvl="1"/>
            <a:r>
              <a:rPr lang="en-US" dirty="0" smtClean="0"/>
              <a:t>No Communication Package</a:t>
            </a:r>
          </a:p>
          <a:p>
            <a:pPr lvl="1"/>
            <a:r>
              <a:rPr lang="en-US" dirty="0" smtClean="0"/>
              <a:t>Training Needs Assessment was a silo approach</a:t>
            </a:r>
          </a:p>
          <a:p>
            <a:pPr lvl="2"/>
            <a:r>
              <a:rPr lang="en-US" dirty="0" smtClean="0"/>
              <a:t>OMSV did some internal training needs assessment</a:t>
            </a:r>
          </a:p>
          <a:p>
            <a:pPr lvl="2"/>
            <a:r>
              <a:rPr lang="en-US" dirty="0" smtClean="0"/>
              <a:t>ITSD did some internal training needs assessment</a:t>
            </a:r>
          </a:p>
          <a:p>
            <a:pPr lvl="1"/>
            <a:r>
              <a:rPr lang="en-US" dirty="0" smtClean="0"/>
              <a:t>No Plan for creation of a User Manual and  System Admin. Manual</a:t>
            </a:r>
          </a:p>
          <a:p>
            <a:r>
              <a:rPr lang="en-US" dirty="0" smtClean="0"/>
              <a:t>We found no formal documentation signed off by all parties identifying user groups (Technical, Administrative and functional Users) identifying their needs and expectations</a:t>
            </a:r>
          </a:p>
          <a:p>
            <a:endParaRPr lang="en-US" dirty="0"/>
          </a:p>
        </p:txBody>
      </p:sp>
      <p:sp>
        <p:nvSpPr>
          <p:cNvPr id="3" name="Title 2"/>
          <p:cNvSpPr>
            <a:spLocks noGrp="1"/>
          </p:cNvSpPr>
          <p:nvPr>
            <p:ph type="title"/>
          </p:nvPr>
        </p:nvSpPr>
        <p:spPr/>
        <p:txBody>
          <a:bodyPr>
            <a:normAutofit/>
          </a:bodyPr>
          <a:lstStyle/>
          <a:p>
            <a:r>
              <a:rPr lang="en-US" dirty="0" smtClean="0"/>
              <a:t>User &amp; Organizational Assessment</a:t>
            </a:r>
            <a:endParaRPr lang="en-US" dirty="0"/>
          </a:p>
        </p:txBody>
      </p:sp>
      <p:sp>
        <p:nvSpPr>
          <p:cNvPr id="4" name="Rectangle 3"/>
          <p:cNvSpPr/>
          <p:nvPr/>
        </p:nvSpPr>
        <p:spPr>
          <a:xfrm>
            <a:off x="0" y="5472545"/>
            <a:ext cx="9144000" cy="1199408"/>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000000"/>
                </a:solidFill>
              </a:rPr>
              <a:t>COS impact assessment must be an all encompassing </a:t>
            </a:r>
            <a:r>
              <a:rPr lang="en-US" b="1" i="1" dirty="0">
                <a:solidFill>
                  <a:srgbClr val="000000"/>
                </a:solidFill>
              </a:rPr>
              <a:t>enterprise</a:t>
            </a:r>
            <a:r>
              <a:rPr lang="en-US" dirty="0">
                <a:solidFill>
                  <a:srgbClr val="000000"/>
                </a:solidFill>
              </a:rPr>
              <a:t> assessment </a:t>
            </a:r>
            <a:r>
              <a:rPr lang="en-US" dirty="0" smtClean="0">
                <a:solidFill>
                  <a:srgbClr val="000000"/>
                </a:solidFill>
              </a:rPr>
              <a:t>covering</a:t>
            </a:r>
            <a:br>
              <a:rPr lang="en-US" dirty="0" smtClean="0">
                <a:solidFill>
                  <a:srgbClr val="000000"/>
                </a:solidFill>
              </a:rPr>
            </a:br>
            <a:r>
              <a:rPr lang="en-US" dirty="0" smtClean="0">
                <a:solidFill>
                  <a:srgbClr val="000000"/>
                </a:solidFill>
              </a:rPr>
              <a:t>(ICBC</a:t>
            </a:r>
            <a:r>
              <a:rPr lang="en-US" dirty="0">
                <a:solidFill>
                  <a:srgbClr val="000000"/>
                </a:solidFill>
              </a:rPr>
              <a:t>, OMSV, ISB and 3rd party Service providers) and to a lesser degree police and other government agencies…</a:t>
            </a:r>
          </a:p>
        </p:txBody>
      </p:sp>
    </p:spTree>
    <p:extLst>
      <p:ext uri="{BB962C8B-B14F-4D97-AF65-F5344CB8AC3E}">
        <p14:creationId xmlns:p14="http://schemas.microsoft.com/office/powerpoint/2010/main" val="800250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COS lost its Program / Project Director (Ms. Susan Ryan), this position was not filled with a replacement that allowed adequate time for COS</a:t>
            </a:r>
          </a:p>
          <a:p>
            <a:r>
              <a:rPr lang="en-US" dirty="0"/>
              <a:t>The OSMV PM had four hats:</a:t>
            </a:r>
          </a:p>
          <a:p>
            <a:pPr lvl="1">
              <a:spcBef>
                <a:spcPts val="0"/>
              </a:spcBef>
            </a:pPr>
            <a:r>
              <a:rPr lang="en-US" dirty="0"/>
              <a:t>Fulfilled the role of the Project Director</a:t>
            </a:r>
          </a:p>
          <a:p>
            <a:pPr lvl="1">
              <a:spcBef>
                <a:spcPts val="0"/>
              </a:spcBef>
            </a:pPr>
            <a:r>
              <a:rPr lang="en-US" dirty="0"/>
              <a:t>Overall Project Manager reporting to the Steering Committee</a:t>
            </a:r>
          </a:p>
          <a:p>
            <a:pPr lvl="1">
              <a:spcBef>
                <a:spcPts val="0"/>
              </a:spcBef>
            </a:pPr>
            <a:r>
              <a:rPr lang="en-US" dirty="0"/>
              <a:t>COS Overall Business Lead</a:t>
            </a:r>
          </a:p>
          <a:p>
            <a:pPr lvl="1">
              <a:spcBef>
                <a:spcPts val="0"/>
              </a:spcBef>
            </a:pPr>
            <a:r>
              <a:rPr lang="en-US" dirty="0"/>
              <a:t>Business Lead on RSS</a:t>
            </a:r>
          </a:p>
          <a:p>
            <a:r>
              <a:rPr lang="en-US" dirty="0"/>
              <a:t>Steering Committee:</a:t>
            </a:r>
          </a:p>
          <a:p>
            <a:pPr lvl="1">
              <a:spcBef>
                <a:spcPts val="0"/>
              </a:spcBef>
            </a:pPr>
            <a:r>
              <a:rPr lang="en-US" dirty="0"/>
              <a:t>Did not follow a standard agenda</a:t>
            </a:r>
          </a:p>
          <a:p>
            <a:pPr lvl="1">
              <a:spcBef>
                <a:spcPts val="0"/>
              </a:spcBef>
            </a:pPr>
            <a:r>
              <a:rPr lang="en-US" dirty="0"/>
              <a:t>Minutes were not taken</a:t>
            </a:r>
          </a:p>
          <a:p>
            <a:pPr lvl="1">
              <a:spcBef>
                <a:spcPts val="0"/>
              </a:spcBef>
            </a:pPr>
            <a:r>
              <a:rPr lang="en-US" dirty="0"/>
              <a:t>Reporting lacked best practices</a:t>
            </a:r>
          </a:p>
          <a:p>
            <a:pPr lvl="1">
              <a:spcBef>
                <a:spcPts val="0"/>
              </a:spcBef>
            </a:pPr>
            <a:r>
              <a:rPr lang="en-US" dirty="0"/>
              <a:t>Issues and Risks management lacked best practices</a:t>
            </a:r>
          </a:p>
          <a:p>
            <a:pPr lvl="1">
              <a:spcBef>
                <a:spcPts val="0"/>
              </a:spcBef>
            </a:pPr>
            <a:r>
              <a:rPr lang="en-US" dirty="0"/>
              <a:t>Status reports were provided through Power Point Presentations not following best practices</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smtClean="0"/>
              <a:t>Program Management Assessment</a:t>
            </a:r>
            <a:endParaRPr lang="en-US" dirty="0"/>
          </a:p>
        </p:txBody>
      </p:sp>
      <p:sp>
        <p:nvSpPr>
          <p:cNvPr id="4" name="Content Placeholder 1"/>
          <p:cNvSpPr txBox="1">
            <a:spLocks/>
          </p:cNvSpPr>
          <p:nvPr/>
        </p:nvSpPr>
        <p:spPr>
          <a:xfrm>
            <a:off x="457200" y="1417320"/>
            <a:ext cx="8229600" cy="5418117"/>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1"/>
            <a:endParaRPr lang="en-US" dirty="0"/>
          </a:p>
        </p:txBody>
      </p:sp>
    </p:spTree>
    <p:extLst>
      <p:ext uri="{BB962C8B-B14F-4D97-AF65-F5344CB8AC3E}">
        <p14:creationId xmlns:p14="http://schemas.microsoft.com/office/powerpoint/2010/main" val="933743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Silo accountability </a:t>
            </a:r>
          </a:p>
          <a:p>
            <a:pPr>
              <a:spcBef>
                <a:spcPts val="1200"/>
              </a:spcBef>
            </a:pPr>
            <a:r>
              <a:rPr lang="en-US" dirty="0"/>
              <a:t>Project Management lacked structure and formality in managing and reporting on baseline plan, budget, quality and earned value</a:t>
            </a:r>
          </a:p>
          <a:p>
            <a:pPr>
              <a:spcBef>
                <a:spcPts val="1200"/>
              </a:spcBef>
            </a:pPr>
            <a:r>
              <a:rPr lang="en-US" dirty="0"/>
              <a:t>Working committees meeting discussed many concerns (e.g., TAC) that were not registered in the Risks and Issues logs and were not taken up to the SC for discussion and action</a:t>
            </a:r>
          </a:p>
          <a:p>
            <a:pPr>
              <a:spcBef>
                <a:spcPts val="1200"/>
              </a:spcBef>
            </a:pPr>
            <a:r>
              <a:rPr lang="en-US" dirty="0"/>
              <a:t>ICBC representation began a few months after project kick-off.</a:t>
            </a:r>
          </a:p>
          <a:p>
            <a:endParaRPr lang="en-US" dirty="0"/>
          </a:p>
        </p:txBody>
      </p:sp>
      <p:sp>
        <p:nvSpPr>
          <p:cNvPr id="2" name="Title 1"/>
          <p:cNvSpPr>
            <a:spLocks noGrp="1"/>
          </p:cNvSpPr>
          <p:nvPr>
            <p:ph type="title"/>
          </p:nvPr>
        </p:nvSpPr>
        <p:spPr/>
        <p:txBody>
          <a:bodyPr/>
          <a:lstStyle/>
          <a:p>
            <a:r>
              <a:rPr lang="en-US" smtClean="0"/>
              <a:t>Program Management Assessment</a:t>
            </a:r>
            <a:endParaRPr lang="en-US" dirty="0"/>
          </a:p>
        </p:txBody>
      </p:sp>
      <p:sp>
        <p:nvSpPr>
          <p:cNvPr id="4" name="Content Placeholder 1"/>
          <p:cNvSpPr txBox="1">
            <a:spLocks/>
          </p:cNvSpPr>
          <p:nvPr/>
        </p:nvSpPr>
        <p:spPr>
          <a:xfrm>
            <a:off x="457200" y="1417320"/>
            <a:ext cx="8229600" cy="5418117"/>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1"/>
            <a:endParaRPr lang="en-US" dirty="0"/>
          </a:p>
        </p:txBody>
      </p:sp>
    </p:spTree>
    <p:extLst>
      <p:ext uri="{BB962C8B-B14F-4D97-AF65-F5344CB8AC3E}">
        <p14:creationId xmlns:p14="http://schemas.microsoft.com/office/powerpoint/2010/main" val="2471079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US" dirty="0"/>
              <a:t>Great deal of documented business and system requirements</a:t>
            </a:r>
          </a:p>
          <a:p>
            <a:r>
              <a:rPr lang="en-US" dirty="0"/>
              <a:t>A high risk procurement process</a:t>
            </a:r>
          </a:p>
          <a:p>
            <a:r>
              <a:rPr lang="en-US" dirty="0"/>
              <a:t>Inefficient and ineffective governance structure conceived from procurement through to execution</a:t>
            </a:r>
          </a:p>
          <a:p>
            <a:pPr lvl="1">
              <a:spcBef>
                <a:spcPts val="0"/>
              </a:spcBef>
              <a:spcAft>
                <a:spcPts val="300"/>
              </a:spcAft>
            </a:pPr>
            <a:r>
              <a:rPr lang="en-US" sz="1600" dirty="0"/>
              <a:t>RFP</a:t>
            </a:r>
          </a:p>
          <a:p>
            <a:pPr lvl="1">
              <a:spcBef>
                <a:spcPts val="0"/>
              </a:spcBef>
              <a:spcAft>
                <a:spcPts val="300"/>
              </a:spcAft>
            </a:pPr>
            <a:r>
              <a:rPr lang="en-US" sz="1600" dirty="0"/>
              <a:t>Vendor Response</a:t>
            </a:r>
          </a:p>
          <a:p>
            <a:pPr lvl="1">
              <a:spcBef>
                <a:spcPts val="0"/>
              </a:spcBef>
              <a:spcAft>
                <a:spcPts val="300"/>
              </a:spcAft>
            </a:pPr>
            <a:r>
              <a:rPr lang="en-US" sz="1600" dirty="0"/>
              <a:t>Contract Negotiation</a:t>
            </a:r>
          </a:p>
          <a:p>
            <a:pPr lvl="1">
              <a:spcBef>
                <a:spcPts val="0"/>
              </a:spcBef>
              <a:spcAft>
                <a:spcPts val="300"/>
              </a:spcAft>
            </a:pPr>
            <a:r>
              <a:rPr lang="en-US" sz="1600" dirty="0"/>
              <a:t>Orientation &amp; Confirmation</a:t>
            </a:r>
          </a:p>
          <a:p>
            <a:pPr lvl="1">
              <a:spcBef>
                <a:spcPts val="0"/>
              </a:spcBef>
              <a:spcAft>
                <a:spcPts val="300"/>
              </a:spcAft>
            </a:pPr>
            <a:r>
              <a:rPr lang="en-US" sz="1600" dirty="0"/>
              <a:t>Customization and Integration</a:t>
            </a:r>
          </a:p>
          <a:p>
            <a:pPr lvl="1">
              <a:spcBef>
                <a:spcPts val="0"/>
              </a:spcBef>
              <a:spcAft>
                <a:spcPts val="300"/>
              </a:spcAft>
            </a:pPr>
            <a:r>
              <a:rPr lang="en-US" sz="1600" dirty="0"/>
              <a:t>Validation and Acceptance </a:t>
            </a:r>
          </a:p>
          <a:p>
            <a:r>
              <a:rPr lang="en-US" dirty="0"/>
              <a:t>A silo approach to what should have been a fully integrated business and system solution</a:t>
            </a:r>
          </a:p>
          <a:p>
            <a:r>
              <a:rPr lang="en-US" dirty="0"/>
              <a:t>Inefficient and ineffective Program and Project Management</a:t>
            </a:r>
          </a:p>
          <a:p>
            <a:pPr lvl="1">
              <a:spcBef>
                <a:spcPts val="0"/>
              </a:spcBef>
              <a:spcAft>
                <a:spcPts val="300"/>
              </a:spcAft>
            </a:pPr>
            <a:r>
              <a:rPr lang="en-US" sz="1600" dirty="0"/>
              <a:t>Project Planning </a:t>
            </a:r>
          </a:p>
          <a:p>
            <a:pPr lvl="1">
              <a:spcBef>
                <a:spcPts val="0"/>
              </a:spcBef>
              <a:spcAft>
                <a:spcPts val="300"/>
              </a:spcAft>
            </a:pPr>
            <a:r>
              <a:rPr lang="en-US" sz="1600" dirty="0"/>
              <a:t>Inter-dependency Management</a:t>
            </a:r>
          </a:p>
          <a:p>
            <a:pPr lvl="1">
              <a:spcBef>
                <a:spcPts val="0"/>
              </a:spcBef>
              <a:spcAft>
                <a:spcPts val="300"/>
              </a:spcAft>
            </a:pPr>
            <a:r>
              <a:rPr lang="en-US" sz="1600" dirty="0"/>
              <a:t>Issue and Risk Management</a:t>
            </a:r>
          </a:p>
          <a:p>
            <a:pPr lvl="1">
              <a:spcBef>
                <a:spcPts val="0"/>
              </a:spcBef>
              <a:spcAft>
                <a:spcPts val="300"/>
              </a:spcAft>
            </a:pPr>
            <a:r>
              <a:rPr lang="en-US" sz="1600" dirty="0"/>
              <a:t>Communication Management</a:t>
            </a:r>
          </a:p>
          <a:p>
            <a:pPr lvl="1">
              <a:spcBef>
                <a:spcPts val="0"/>
              </a:spcBef>
              <a:spcAft>
                <a:spcPts val="300"/>
              </a:spcAft>
            </a:pPr>
            <a:r>
              <a:rPr lang="en-US" sz="1600" dirty="0"/>
              <a:t>Project / Program Reporting, Monitoring and Oversight</a:t>
            </a:r>
          </a:p>
          <a:p>
            <a:endParaRPr lang="en-US" dirty="0"/>
          </a:p>
        </p:txBody>
      </p:sp>
      <p:sp>
        <p:nvSpPr>
          <p:cNvPr id="2" name="Title 1"/>
          <p:cNvSpPr>
            <a:spLocks noGrp="1"/>
          </p:cNvSpPr>
          <p:nvPr>
            <p:ph type="title"/>
          </p:nvPr>
        </p:nvSpPr>
        <p:spPr/>
        <p:txBody>
          <a:bodyPr/>
          <a:lstStyle/>
          <a:p>
            <a:r>
              <a:rPr lang="en-US" smtClean="0"/>
              <a:t>Overall Assessment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Operating System</a:t>
            </a:r>
            <a:endParaRPr lang="en-US" dirty="0"/>
          </a:p>
        </p:txBody>
      </p:sp>
      <p:sp>
        <p:nvSpPr>
          <p:cNvPr id="3" name="Subtitle 2"/>
          <p:cNvSpPr>
            <a:spLocks noGrp="1"/>
          </p:cNvSpPr>
          <p:nvPr>
            <p:ph type="subTitle" idx="1"/>
          </p:nvPr>
        </p:nvSpPr>
        <p:spPr>
          <a:xfrm>
            <a:off x="2" y="2971799"/>
            <a:ext cx="9143998" cy="2460009"/>
          </a:xfrm>
        </p:spPr>
        <p:txBody>
          <a:bodyPr/>
          <a:lstStyle/>
          <a:p>
            <a:r>
              <a:rPr lang="en-US" dirty="0" smtClean="0"/>
              <a:t>Go Forward Recommendations</a:t>
            </a:r>
          </a:p>
          <a:p>
            <a:pPr marL="800100" lvl="5" indent="-342900" algn="l">
              <a:buFont typeface="Arial" pitchFamily="34" charset="0"/>
              <a:buChar char="•"/>
            </a:pPr>
            <a:r>
              <a:rPr lang="en-US" dirty="0" smtClean="0">
                <a:solidFill>
                  <a:srgbClr val="252021"/>
                </a:solidFill>
              </a:rPr>
              <a:t>Options Explored</a:t>
            </a:r>
          </a:p>
          <a:p>
            <a:pPr marL="800100" lvl="5" indent="-342900" algn="l">
              <a:buFont typeface="Arial" pitchFamily="34" charset="0"/>
              <a:buChar char="•"/>
            </a:pPr>
            <a:r>
              <a:rPr lang="en-US" dirty="0" smtClean="0">
                <a:solidFill>
                  <a:srgbClr val="252021"/>
                </a:solidFill>
              </a:rPr>
              <a:t>Overall Recommendation and Rational</a:t>
            </a:r>
          </a:p>
          <a:p>
            <a:pPr marL="800100" lvl="5" indent="-342900" algn="l">
              <a:buFont typeface="Arial" pitchFamily="34" charset="0"/>
              <a:buChar char="•"/>
            </a:pPr>
            <a:r>
              <a:rPr lang="en-US" dirty="0" smtClean="0">
                <a:solidFill>
                  <a:srgbClr val="252021"/>
                </a:solidFill>
              </a:rPr>
              <a:t>Governance</a:t>
            </a:r>
          </a:p>
          <a:p>
            <a:pPr marL="800100" lvl="5" indent="-342900" algn="l">
              <a:buFont typeface="Arial" pitchFamily="34" charset="0"/>
              <a:buChar char="•"/>
            </a:pPr>
            <a:r>
              <a:rPr lang="en-US" dirty="0" smtClean="0">
                <a:solidFill>
                  <a:srgbClr val="252021"/>
                </a:solidFill>
              </a:rPr>
              <a:t>Solution Delivery</a:t>
            </a:r>
          </a:p>
          <a:p>
            <a:pPr marL="800100" lvl="5" indent="-342900" algn="l">
              <a:buFont typeface="Arial" pitchFamily="34" charset="0"/>
              <a:buChar char="•"/>
            </a:pPr>
            <a:r>
              <a:rPr lang="en-US" dirty="0" smtClean="0">
                <a:solidFill>
                  <a:srgbClr val="252021"/>
                </a:solidFill>
              </a:rPr>
              <a:t>Procurement</a:t>
            </a:r>
          </a:p>
          <a:p>
            <a:pPr marL="1257300" lvl="6" indent="-342900" algn="l">
              <a:buFont typeface="Arial" pitchFamily="34" charset="0"/>
              <a:buChar char="•"/>
            </a:pPr>
            <a:endParaRPr lang="en-US" dirty="0" smtClean="0">
              <a:solidFill>
                <a:srgbClr val="252021"/>
              </a:solidFill>
            </a:endParaRPr>
          </a:p>
        </p:txBody>
      </p:sp>
    </p:spTree>
    <p:extLst>
      <p:ext uri="{BB962C8B-B14F-4D97-AF65-F5344CB8AC3E}">
        <p14:creationId xmlns:p14="http://schemas.microsoft.com/office/powerpoint/2010/main" val="755549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36" y="152400"/>
            <a:ext cx="7576600" cy="1136073"/>
          </a:xfrm>
        </p:spPr>
        <p:txBody>
          <a:bodyPr/>
          <a:lstStyle/>
          <a:p>
            <a:r>
              <a:rPr lang="en-US" smtClean="0"/>
              <a:t>Options Explored</a:t>
            </a:r>
            <a:endParaRPr lang="en-US" dirty="0"/>
          </a:p>
        </p:txBody>
      </p:sp>
      <p:sp>
        <p:nvSpPr>
          <p:cNvPr id="3" name="Content Placeholder 1"/>
          <p:cNvSpPr txBox="1">
            <a:spLocks/>
          </p:cNvSpPr>
          <p:nvPr/>
        </p:nvSpPr>
        <p:spPr>
          <a:xfrm>
            <a:off x="380081" y="1247660"/>
            <a:ext cx="8490785" cy="5351444"/>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Reconvene the work with the current </a:t>
            </a:r>
            <a:r>
              <a:rPr lang="en-US" dirty="0" smtClean="0"/>
              <a:t>Vendor</a:t>
            </a:r>
          </a:p>
          <a:p>
            <a:pPr>
              <a:spcBef>
                <a:spcPts val="1200"/>
              </a:spcBef>
            </a:pPr>
            <a:r>
              <a:rPr lang="en-US" dirty="0" smtClean="0"/>
              <a:t>Conduct </a:t>
            </a:r>
            <a:r>
              <a:rPr lang="en-US" dirty="0"/>
              <a:t>an orderly shut sown of the project and reconvene at a later </a:t>
            </a:r>
            <a:r>
              <a:rPr lang="en-US" dirty="0" smtClean="0"/>
              <a:t>date</a:t>
            </a:r>
          </a:p>
          <a:p>
            <a:pPr>
              <a:spcBef>
                <a:spcPts val="1200"/>
              </a:spcBef>
            </a:pPr>
            <a:r>
              <a:rPr lang="en-US" dirty="0" smtClean="0"/>
              <a:t>Stop current COTS Implementation and look </a:t>
            </a:r>
            <a:r>
              <a:rPr lang="en-US" dirty="0"/>
              <a:t>for an alternative solution:</a:t>
            </a:r>
          </a:p>
          <a:p>
            <a:pPr lvl="1"/>
            <a:r>
              <a:rPr lang="en-US" dirty="0"/>
              <a:t>Another COTS CRM</a:t>
            </a:r>
          </a:p>
          <a:p>
            <a:pPr lvl="1"/>
            <a:r>
              <a:rPr lang="en-US" dirty="0"/>
              <a:t>Enhance Current System Functionality</a:t>
            </a:r>
          </a:p>
          <a:p>
            <a:pPr lvl="1"/>
            <a:r>
              <a:rPr lang="en-US" dirty="0"/>
              <a:t>Custom Build COS </a:t>
            </a:r>
            <a:r>
              <a:rPr lang="en-US" dirty="0" smtClean="0"/>
              <a:t>application</a:t>
            </a:r>
          </a:p>
          <a:p>
            <a:pPr lvl="1"/>
            <a:r>
              <a:rPr lang="en-US" dirty="0" smtClean="0"/>
              <a:t>Explore integrating COS into RSS</a:t>
            </a:r>
          </a:p>
          <a:p>
            <a:pPr lvl="1"/>
            <a:endParaRPr lang="en-US" dirty="0"/>
          </a:p>
          <a:p>
            <a:pPr lvl="1"/>
            <a:endParaRPr lang="en-US" dirty="0"/>
          </a:p>
        </p:txBody>
      </p:sp>
      <p:sp>
        <p:nvSpPr>
          <p:cNvPr id="4" name="Rectangle 3"/>
          <p:cNvSpPr/>
          <p:nvPr/>
        </p:nvSpPr>
        <p:spPr>
          <a:xfrm>
            <a:off x="0" y="5257799"/>
            <a:ext cx="9144000" cy="1095499"/>
          </a:xfrm>
          <a:prstGeom prst="rect">
            <a:avLst/>
          </a:prstGeom>
          <a:solidFill>
            <a:srgbClr val="8F6020">
              <a:alpha val="63922"/>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smtClean="0">
                <a:solidFill>
                  <a:srgbClr val="252021"/>
                </a:solidFill>
              </a:rPr>
              <a:t>Overall Recommendation: </a:t>
            </a:r>
            <a:r>
              <a:rPr lang="en-CA" sz="2400" dirty="0">
                <a:solidFill>
                  <a:srgbClr val="252021"/>
                </a:solidFill>
              </a:rPr>
              <a:t>Explore integrating COS into RSS</a:t>
            </a:r>
          </a:p>
        </p:txBody>
      </p:sp>
    </p:spTree>
    <p:extLst>
      <p:ext uri="{BB962C8B-B14F-4D97-AF65-F5344CB8AC3E}">
        <p14:creationId xmlns:p14="http://schemas.microsoft.com/office/powerpoint/2010/main" val="42123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CA" smtClean="0"/>
              <a:t>OSMV</a:t>
            </a:r>
          </a:p>
          <a:p>
            <a:pPr lvl="1"/>
            <a:r>
              <a:rPr lang="en-GB" smtClean="0"/>
              <a:t>Deidre Moran, Stephanie Melvin. </a:t>
            </a:r>
            <a:r>
              <a:rPr lang="en-CA" smtClean="0"/>
              <a:t>Steve Martin  </a:t>
            </a:r>
          </a:p>
          <a:p>
            <a:r>
              <a:rPr lang="en-GB" smtClean="0"/>
              <a:t>ISB</a:t>
            </a:r>
          </a:p>
          <a:p>
            <a:pPr lvl="1"/>
            <a:r>
              <a:rPr lang="en-GB" smtClean="0"/>
              <a:t>Bobbie Sadler; Stuart Cayzer; Harold Trenchar; Robert Bartnik; Tanaka, Mitsuko; Barnsley, Carol; Mahoney, Glenn; Chatupromwong, Bert S; Burnell, Don; Shapka, Nataliya; Tocher, Rob; Lee, Jason K; Ford, Leo D; Martin, Yvonne; Dixon, Merla E </a:t>
            </a:r>
          </a:p>
          <a:p>
            <a:r>
              <a:rPr lang="en-GB" smtClean="0"/>
              <a:t>Helios</a:t>
            </a:r>
            <a:endParaRPr lang="en-CA" smtClean="0"/>
          </a:p>
          <a:p>
            <a:pPr lvl="1"/>
            <a:r>
              <a:rPr lang="en-GB" smtClean="0"/>
              <a:t>Andrew Lamoureux, Kyle Stamm</a:t>
            </a:r>
          </a:p>
          <a:p>
            <a:r>
              <a:rPr lang="en-GB" smtClean="0"/>
              <a:t>CGI</a:t>
            </a:r>
          </a:p>
          <a:p>
            <a:pPr lvl="1"/>
            <a:r>
              <a:rPr lang="en-GB" smtClean="0"/>
              <a:t>Scott Daws, Gordon Stickney</a:t>
            </a:r>
          </a:p>
          <a:p>
            <a:r>
              <a:rPr lang="en-GB" smtClean="0"/>
              <a:t>OCIO</a:t>
            </a:r>
          </a:p>
          <a:p>
            <a:pPr lvl="1"/>
            <a:r>
              <a:rPr lang="en-GB" smtClean="0"/>
              <a:t>Derek Rutherford, Albert Wilhelm</a:t>
            </a:r>
          </a:p>
          <a:p>
            <a:r>
              <a:rPr lang="en-GB" smtClean="0"/>
              <a:t>ICBC</a:t>
            </a:r>
          </a:p>
          <a:p>
            <a:pPr lvl="1"/>
            <a:r>
              <a:rPr lang="en-GB" smtClean="0"/>
              <a:t>Mark Lucas</a:t>
            </a:r>
            <a:endParaRPr lang="en-GB" dirty="0" smtClean="0"/>
          </a:p>
        </p:txBody>
      </p:sp>
      <p:sp>
        <p:nvSpPr>
          <p:cNvPr id="3" name="Title 2"/>
          <p:cNvSpPr>
            <a:spLocks noGrp="1"/>
          </p:cNvSpPr>
          <p:nvPr>
            <p:ph type="title"/>
          </p:nvPr>
        </p:nvSpPr>
        <p:spPr/>
        <p:txBody>
          <a:bodyPr/>
          <a:lstStyle/>
          <a:p>
            <a:r>
              <a:rPr lang="en-CA" smtClean="0"/>
              <a:t>Organizations and Individuals</a:t>
            </a:r>
            <a:br>
              <a:rPr lang="en-CA" smtClean="0"/>
            </a:br>
            <a:r>
              <a:rPr lang="en-CA" smtClean="0"/>
              <a:t>Met / Interviewed</a:t>
            </a:r>
            <a:endParaRPr lang="en-CA" dirty="0"/>
          </a:p>
        </p:txBody>
      </p:sp>
    </p:spTree>
    <p:extLst>
      <p:ext uri="{BB962C8B-B14F-4D97-AF65-F5344CB8AC3E}">
        <p14:creationId xmlns:p14="http://schemas.microsoft.com/office/powerpoint/2010/main" val="5890318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668369057"/>
              </p:ext>
            </p:extLst>
          </p:nvPr>
        </p:nvGraphicFramePr>
        <p:xfrm>
          <a:off x="231994" y="1494543"/>
          <a:ext cx="8680013" cy="4325686"/>
        </p:xfrm>
        <a:graphic>
          <a:graphicData uri="http://schemas.openxmlformats.org/drawingml/2006/table">
            <a:tbl>
              <a:tblPr firstRow="1" bandRow="1">
                <a:tableStyleId>{5C22544A-7EE6-4342-B048-85BDC9FD1C3A}</a:tableStyleId>
              </a:tblPr>
              <a:tblGrid>
                <a:gridCol w="4141545"/>
                <a:gridCol w="208280"/>
                <a:gridCol w="4330188"/>
              </a:tblGrid>
              <a:tr h="379515">
                <a:tc>
                  <a:txBody>
                    <a:bodyPr/>
                    <a:lstStyle/>
                    <a:p>
                      <a:pPr algn="ctr"/>
                      <a:r>
                        <a:rPr lang="en-CA" sz="1800" dirty="0" smtClean="0">
                          <a:solidFill>
                            <a:schemeClr val="tx1"/>
                          </a:solidFill>
                        </a:rPr>
                        <a:t>RSS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c>
                  <a:txBody>
                    <a:bodyPr/>
                    <a:lstStyle/>
                    <a:p>
                      <a:pPr algn="ct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800" dirty="0" smtClean="0">
                          <a:solidFill>
                            <a:schemeClr val="tx1"/>
                          </a:solidFill>
                        </a:rPr>
                        <a:t>COS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r>
              <a:tr h="837211">
                <a:tc>
                  <a:txBody>
                    <a:bodyPr/>
                    <a:lstStyle/>
                    <a:p>
                      <a:pPr marL="180975" indent="-180975" algn="l">
                        <a:buFont typeface="Arial" pitchFamily="34" charset="0"/>
                        <a:buChar char="•"/>
                      </a:pPr>
                      <a:r>
                        <a:rPr lang="en-CA" sz="1600" dirty="0" smtClean="0">
                          <a:solidFill>
                            <a:schemeClr val="tx1"/>
                          </a:solidFill>
                        </a:rPr>
                        <a:t>OSMV, ServiceBC, ICBC, ISB, SSBC</a:t>
                      </a:r>
                    </a:p>
                    <a:p>
                      <a:pPr marL="180975" indent="-180975" algn="l">
                        <a:buFont typeface="Arial" pitchFamily="34" charset="0"/>
                        <a:buChar char="•"/>
                      </a:pPr>
                      <a:r>
                        <a:rPr lang="en-CA" sz="1600" dirty="0" smtClean="0">
                          <a:solidFill>
                            <a:schemeClr val="tx1"/>
                          </a:solidFill>
                        </a:rPr>
                        <a:t>Enforcement,</a:t>
                      </a:r>
                      <a:r>
                        <a:rPr lang="en-CA" sz="1600" baseline="0" dirty="0" smtClean="0">
                          <a:solidFill>
                            <a:schemeClr val="tx1"/>
                          </a:solidFill>
                        </a:rPr>
                        <a:t> Court Services, Ministry of Finance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80975" indent="-180975" algn="l">
                        <a:buFont typeface="Arial" pitchFamily="34" charset="0"/>
                        <a:buChar char="•"/>
                      </a:pPr>
                      <a:endParaRPr lang="en-CA" sz="1600" baseline="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en-CA" sz="1600" dirty="0" smtClean="0">
                          <a:solidFill>
                            <a:schemeClr val="tx1"/>
                          </a:solidFill>
                        </a:rPr>
                        <a:t>OSMV, ServiceBC, ICBC, ISB, SSBC</a:t>
                      </a:r>
                    </a:p>
                    <a:p>
                      <a:pPr marL="180975" indent="-180975" algn="l">
                        <a:buFont typeface="Arial" pitchFamily="34" charset="0"/>
                        <a:buChar char="•"/>
                      </a:pPr>
                      <a:r>
                        <a:rPr lang="en-CA" sz="1600" dirty="0" smtClean="0">
                          <a:solidFill>
                            <a:schemeClr val="tx1"/>
                          </a:solidFill>
                        </a:rPr>
                        <a:t>Guardian,</a:t>
                      </a:r>
                      <a:r>
                        <a:rPr lang="en-CA" sz="1600" baseline="0" dirty="0" smtClean="0">
                          <a:solidFill>
                            <a:schemeClr val="tx1"/>
                          </a:solidFill>
                        </a:rPr>
                        <a:t> Stroh</a:t>
                      </a:r>
                      <a:endParaRPr lang="en-CA"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37211">
                <a:tc>
                  <a:txBody>
                    <a:bodyPr/>
                    <a:lstStyle/>
                    <a:p>
                      <a:pPr marL="180975" indent="-180975" algn="l">
                        <a:buFont typeface="Arial" pitchFamily="34" charset="0"/>
                        <a:buNone/>
                      </a:pPr>
                      <a:r>
                        <a:rPr lang="en-CA" sz="1600" b="0" u="sng" dirty="0" smtClean="0">
                          <a:solidFill>
                            <a:schemeClr val="tx1"/>
                          </a:solidFill>
                        </a:rPr>
                        <a:t>Shared Technology Components</a:t>
                      </a:r>
                    </a:p>
                    <a:p>
                      <a:pPr marL="174625" indent="-174625" algn="l">
                        <a:buFont typeface="Calibri" pitchFamily="34" charset="0"/>
                        <a:buChar char="-"/>
                      </a:pPr>
                      <a:r>
                        <a:rPr lang="en-CA" sz="1600" b="0" dirty="0" err="1" smtClean="0">
                          <a:solidFill>
                            <a:schemeClr val="tx1"/>
                          </a:solidFill>
                        </a:rPr>
                        <a:t>eJustice</a:t>
                      </a:r>
                      <a:r>
                        <a:rPr lang="en-CA" sz="1600" b="0" dirty="0" smtClean="0">
                          <a:solidFill>
                            <a:schemeClr val="tx1"/>
                          </a:solidFill>
                        </a:rPr>
                        <a:t> Integration</a:t>
                      </a:r>
                      <a:r>
                        <a:rPr lang="en-CA" sz="1600" b="0" baseline="0" dirty="0" smtClean="0">
                          <a:solidFill>
                            <a:schemeClr val="tx1"/>
                          </a:solidFill>
                        </a:rPr>
                        <a:t> Services Layer</a:t>
                      </a:r>
                    </a:p>
                    <a:p>
                      <a:pPr marL="174625" indent="-174625" algn="l">
                        <a:buFont typeface="Calibri" pitchFamily="34" charset="0"/>
                        <a:buChar char="-"/>
                      </a:pPr>
                      <a:r>
                        <a:rPr lang="en-CA" sz="1600" b="0" baseline="0" dirty="0" smtClean="0">
                          <a:solidFill>
                            <a:schemeClr val="tx1"/>
                          </a:solidFill>
                        </a:rPr>
                        <a:t>OSMV Image processing, letter generation, case management*</a:t>
                      </a:r>
                    </a:p>
                    <a:p>
                      <a:pPr marL="174625" indent="-174625" algn="l">
                        <a:buFont typeface="Calibri" pitchFamily="34" charset="0"/>
                        <a:buChar char="-"/>
                      </a:pPr>
                      <a:r>
                        <a:rPr lang="en-CA" sz="1600" b="0" baseline="0" dirty="0" smtClean="0">
                          <a:solidFill>
                            <a:schemeClr val="tx1"/>
                          </a:solidFill>
                        </a:rPr>
                        <a:t>ICBC Contraventions, Drivers, Vehicles</a:t>
                      </a:r>
                    </a:p>
                    <a:p>
                      <a:pPr marL="174625" indent="-174625" algn="l">
                        <a:buFont typeface="Calibri" pitchFamily="34" charset="0"/>
                        <a:buChar char="-"/>
                      </a:pPr>
                      <a:r>
                        <a:rPr lang="en-CA" sz="1600" b="0" baseline="0" dirty="0" smtClean="0">
                          <a:solidFill>
                            <a:schemeClr val="tx1"/>
                          </a:solidFill>
                        </a:rPr>
                        <a:t>Justice BI</a:t>
                      </a:r>
                    </a:p>
                    <a:p>
                      <a:pPr marL="174625" indent="-174625" algn="l">
                        <a:buFont typeface="Calibri" pitchFamily="34" charset="0"/>
                        <a:buChar char="-"/>
                      </a:pPr>
                      <a:r>
                        <a:rPr lang="en-CA" sz="1600" b="0" baseline="0" dirty="0" smtClean="0">
                          <a:solidFill>
                            <a:schemeClr val="tx1"/>
                          </a:solidFill>
                        </a:rPr>
                        <a:t>Customer Service Application(s)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a:buFont typeface="Calibri" pitchFamily="34" charset="0"/>
                        <a:buChar char="-"/>
                      </a:pPr>
                      <a:endParaRPr lang="en-CA" sz="1600" b="0" baseline="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dirty="0" smtClean="0">
                          <a:solidFill>
                            <a:schemeClr val="tx1"/>
                          </a:solidFill>
                        </a:rPr>
                        <a:t>Shared Technology Components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err="1" smtClean="0">
                          <a:solidFill>
                            <a:schemeClr val="tx1"/>
                          </a:solidFill>
                          <a:latin typeface="+mn-lt"/>
                          <a:ea typeface="+mn-ea"/>
                          <a:cs typeface="+mn-cs"/>
                        </a:rPr>
                        <a:t>eJustice</a:t>
                      </a:r>
                      <a:r>
                        <a:rPr lang="en-CA" sz="1600" b="0" kern="1200" dirty="0" smtClean="0">
                          <a:solidFill>
                            <a:schemeClr val="tx1"/>
                          </a:solidFill>
                          <a:latin typeface="+mn-lt"/>
                          <a:ea typeface="+mn-ea"/>
                          <a:cs typeface="+mn-cs"/>
                        </a:rPr>
                        <a:t> Integration Services Layer</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OSMV Image processing, letter generation, </a:t>
                      </a:r>
                      <a:br>
                        <a:rPr lang="en-CA" sz="1600" b="0" kern="1200" dirty="0" smtClean="0">
                          <a:solidFill>
                            <a:schemeClr val="tx1"/>
                          </a:solidFill>
                          <a:latin typeface="+mn-lt"/>
                          <a:ea typeface="+mn-ea"/>
                          <a:cs typeface="+mn-cs"/>
                        </a:rPr>
                      </a:br>
                      <a:r>
                        <a:rPr lang="en-CA" sz="1600" b="0" kern="1200" dirty="0" smtClean="0">
                          <a:solidFill>
                            <a:schemeClr val="tx1"/>
                          </a:solidFill>
                          <a:latin typeface="+mn-lt"/>
                          <a:ea typeface="+mn-ea"/>
                          <a:cs typeface="+mn-cs"/>
                        </a:rPr>
                        <a:t>case management*</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ICBC Contraventions, Drivers, Vehicles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OSMV Reporting</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Customer Service Application(s)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37211">
                <a:tc>
                  <a:txBody>
                    <a:bodyPr/>
                    <a:lstStyle/>
                    <a:p>
                      <a:pPr marL="180975" indent="-180975" algn="l">
                        <a:buFont typeface="Arial" pitchFamily="34" charset="0"/>
                        <a:buNone/>
                      </a:pPr>
                      <a:r>
                        <a:rPr lang="en-CA" sz="1600" b="0" u="sng" baseline="0" dirty="0" smtClean="0">
                          <a:solidFill>
                            <a:schemeClr val="tx1"/>
                          </a:solidFill>
                        </a:rPr>
                        <a:t>Other Technology Components (not shared)</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Enforcement Systems &amp; Road Side Technology</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Traffic Court Systems</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Online payments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defTabSz="914400" rtl="0" eaLnBrk="1" latinLnBrk="0" hangingPunct="1">
                        <a:buFont typeface="Calibri" pitchFamily="34" charset="0"/>
                        <a:buChar char="-"/>
                      </a:pPr>
                      <a:endParaRPr lang="en-CA" sz="16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baseline="0" dirty="0" smtClean="0">
                          <a:solidFill>
                            <a:schemeClr val="tx1"/>
                          </a:solidFill>
                        </a:rPr>
                        <a:t>Other Technology Components (not shared)</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3rd party service provider systems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Title 1"/>
          <p:cNvSpPr>
            <a:spLocks noGrp="1"/>
          </p:cNvSpPr>
          <p:nvPr>
            <p:ph type="title"/>
          </p:nvPr>
        </p:nvSpPr>
        <p:spPr/>
        <p:txBody>
          <a:bodyPr/>
          <a:lstStyle/>
          <a:p>
            <a:r>
              <a:rPr lang="en-CA" dirty="0" smtClean="0"/>
              <a:t>Recommendation Rational</a:t>
            </a:r>
            <a:br>
              <a:rPr lang="en-CA" dirty="0" smtClean="0"/>
            </a:br>
            <a:r>
              <a:rPr lang="en-CA" dirty="0" smtClean="0">
                <a:solidFill>
                  <a:srgbClr val="8F6020"/>
                </a:solidFill>
              </a:rPr>
              <a:t>Organizations &amp; Technology Alignment</a:t>
            </a:r>
            <a:endParaRPr lang="en-US" dirty="0">
              <a:solidFill>
                <a:srgbClr val="8F6020"/>
              </a:solidFill>
            </a:endParaRPr>
          </a:p>
        </p:txBody>
      </p:sp>
      <p:sp>
        <p:nvSpPr>
          <p:cNvPr id="7" name="Rectangle 6"/>
          <p:cNvSpPr/>
          <p:nvPr/>
        </p:nvSpPr>
        <p:spPr>
          <a:xfrm>
            <a:off x="0" y="5903258"/>
            <a:ext cx="9144000" cy="95474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dirty="0"/>
              <a:t>Example technology alignment – Both Programs:</a:t>
            </a:r>
          </a:p>
          <a:p>
            <a:pPr marL="180975" indent="-180975">
              <a:buFont typeface="Arial" pitchFamily="34" charset="0"/>
              <a:buChar char="•"/>
            </a:pPr>
            <a:r>
              <a:rPr lang="en-CA" sz="1400" dirty="0"/>
              <a:t>Use </a:t>
            </a:r>
            <a:r>
              <a:rPr lang="en-CA" sz="1400" dirty="0" err="1"/>
              <a:t>eJustice</a:t>
            </a:r>
            <a:r>
              <a:rPr lang="en-CA" sz="1400" dirty="0"/>
              <a:t> Integration Services Layer to access  and change the same Driver Information (Licences, &amp; History)</a:t>
            </a:r>
          </a:p>
          <a:p>
            <a:pPr marL="180975" indent="-180975">
              <a:buFont typeface="Arial" pitchFamily="34" charset="0"/>
              <a:buChar char="•"/>
            </a:pPr>
            <a:r>
              <a:rPr lang="en-CA" sz="1400" dirty="0"/>
              <a:t>Require collection of Justice operational and management reporting data, and tools to access and report on the data</a:t>
            </a:r>
          </a:p>
          <a:p>
            <a:pPr marL="180975" indent="-180975">
              <a:buFont typeface="Arial" pitchFamily="34" charset="0"/>
              <a:buChar char="•"/>
            </a:pPr>
            <a:r>
              <a:rPr lang="en-CA" sz="1400" dirty="0"/>
              <a:t>Will provide data to front line service staff at ICBC and ServiceBC regarding road-safety programs</a:t>
            </a:r>
          </a:p>
        </p:txBody>
      </p:sp>
    </p:spTree>
    <p:extLst>
      <p:ext uri="{BB962C8B-B14F-4D97-AF65-F5344CB8AC3E}">
        <p14:creationId xmlns:p14="http://schemas.microsoft.com/office/powerpoint/2010/main" val="39005693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237027541"/>
              </p:ext>
            </p:extLst>
          </p:nvPr>
        </p:nvGraphicFramePr>
        <p:xfrm>
          <a:off x="231994" y="1494543"/>
          <a:ext cx="8680013" cy="3566126"/>
        </p:xfrm>
        <a:graphic>
          <a:graphicData uri="http://schemas.openxmlformats.org/drawingml/2006/table">
            <a:tbl>
              <a:tblPr firstRow="1" bandRow="1">
                <a:tableStyleId>{5C22544A-7EE6-4342-B048-85BDC9FD1C3A}</a:tableStyleId>
              </a:tblPr>
              <a:tblGrid>
                <a:gridCol w="4141545"/>
                <a:gridCol w="208280"/>
                <a:gridCol w="4330188"/>
              </a:tblGrid>
              <a:tr h="379515">
                <a:tc>
                  <a:txBody>
                    <a:bodyPr/>
                    <a:lstStyle/>
                    <a:p>
                      <a:pPr algn="ctr"/>
                      <a:r>
                        <a:rPr lang="en-CA" sz="1800" dirty="0" smtClean="0">
                          <a:solidFill>
                            <a:schemeClr val="tx1"/>
                          </a:solidFill>
                        </a:rPr>
                        <a:t>RSS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c>
                  <a:txBody>
                    <a:bodyPr/>
                    <a:lstStyle/>
                    <a:p>
                      <a:pPr algn="ct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800" dirty="0" smtClean="0">
                          <a:solidFill>
                            <a:schemeClr val="tx1"/>
                          </a:solidFill>
                        </a:rPr>
                        <a:t>COS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r>
              <a:tr h="1632131">
                <a:tc>
                  <a:txBody>
                    <a:bodyPr/>
                    <a:lstStyle/>
                    <a:p>
                      <a:pPr marL="180975" indent="-180975" algn="l">
                        <a:buFont typeface="Arial" pitchFamily="34" charset="0"/>
                        <a:buNone/>
                      </a:pPr>
                      <a:r>
                        <a:rPr lang="en-CA" sz="1600" b="0" u="sng" dirty="0" smtClean="0">
                          <a:solidFill>
                            <a:schemeClr val="tx1"/>
                          </a:solidFill>
                        </a:rPr>
                        <a:t>Shared Data Assets</a:t>
                      </a:r>
                    </a:p>
                    <a:p>
                      <a:pPr marL="174625" indent="-174625" algn="l">
                        <a:buFont typeface="Calibri" pitchFamily="34" charset="0"/>
                        <a:buChar char="-"/>
                      </a:pPr>
                      <a:r>
                        <a:rPr lang="en-CA" sz="1600" b="0" dirty="0" smtClean="0">
                          <a:solidFill>
                            <a:schemeClr val="tx1"/>
                          </a:solidFill>
                        </a:rPr>
                        <a:t>Driver History</a:t>
                      </a:r>
                    </a:p>
                    <a:p>
                      <a:pPr marL="174625" indent="-174625" algn="l">
                        <a:buFont typeface="Calibri" pitchFamily="34" charset="0"/>
                        <a:buChar char="-"/>
                      </a:pPr>
                      <a:r>
                        <a:rPr lang="en-CA" sz="1600" b="0" dirty="0" smtClean="0">
                          <a:solidFill>
                            <a:schemeClr val="tx1"/>
                          </a:solidFill>
                        </a:rPr>
                        <a:t>Road Safety Data Warehouse</a:t>
                      </a:r>
                    </a:p>
                    <a:p>
                      <a:pPr marL="174625" indent="-174625" algn="l">
                        <a:buFont typeface="Calibri" pitchFamily="34" charset="0"/>
                        <a:buChar char="-"/>
                      </a:pPr>
                      <a:r>
                        <a:rPr lang="en-CA" sz="1600" b="0" dirty="0" smtClean="0">
                          <a:solidFill>
                            <a:schemeClr val="tx1"/>
                          </a:solidFill>
                        </a:rPr>
                        <a:t>Driver Licence</a:t>
                      </a:r>
                    </a:p>
                    <a:p>
                      <a:pPr marL="174625" indent="-174625" algn="l">
                        <a:buFont typeface="Calibri" pitchFamily="34" charset="0"/>
                        <a:buChar char="-"/>
                      </a:pPr>
                      <a:r>
                        <a:rPr lang="en-CA" sz="1600" b="0" dirty="0" smtClean="0">
                          <a:solidFill>
                            <a:schemeClr val="tx1"/>
                          </a:solidFill>
                        </a:rPr>
                        <a:t>Vehicle Registration</a:t>
                      </a:r>
                    </a:p>
                    <a:p>
                      <a:pPr marL="174625" indent="-174625" algn="l">
                        <a:buFont typeface="Calibri" pitchFamily="34" charset="0"/>
                        <a:buChar char="-"/>
                      </a:pPr>
                      <a:r>
                        <a:rPr lang="en-CA" sz="1600" b="0" dirty="0" smtClean="0">
                          <a:solidFill>
                            <a:schemeClr val="tx1"/>
                          </a:solidFill>
                        </a:rPr>
                        <a:t>Prohibitions and Impounds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a:buFont typeface="Calibri" pitchFamily="34" charset="0"/>
                        <a:buChar char="-"/>
                      </a:pPr>
                      <a:endParaRPr lang="en-CA" sz="1600" b="0" baseline="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dirty="0" smtClean="0">
                          <a:solidFill>
                            <a:schemeClr val="tx1"/>
                          </a:solidFill>
                        </a:rPr>
                        <a:t>Shared Data Assets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Driver History</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Road Safety Data Warehouse</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Driver Licence</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Vehicle Registration</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Prohibitions and Impounds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37211">
                <a:tc>
                  <a:txBody>
                    <a:bodyPr/>
                    <a:lstStyle/>
                    <a:p>
                      <a:pPr marL="180975" indent="-180975" algn="l">
                        <a:buFont typeface="Arial" pitchFamily="34" charset="0"/>
                        <a:buNone/>
                      </a:pPr>
                      <a:r>
                        <a:rPr lang="en-CA" sz="1600" u="sng" baseline="0" dirty="0" smtClean="0">
                          <a:solidFill>
                            <a:schemeClr val="tx1"/>
                          </a:solidFill>
                        </a:rPr>
                        <a:t>Other Data Assets (not shared)</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Contraventions:  Tickets  and Notices</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ICBC AR:  Ticket and Notice Liabilities</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Enforcement Incidents and other roadside documents</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Traffic Court cases and liabilities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defTabSz="914400" rtl="0" eaLnBrk="1" latinLnBrk="0" hangingPunct="1">
                        <a:buFont typeface="Calibri" pitchFamily="34" charset="0"/>
                        <a:buChar char="-"/>
                      </a:pPr>
                      <a:endParaRPr lang="en-CA" sz="16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baseline="0" dirty="0" smtClean="0">
                          <a:solidFill>
                            <a:schemeClr val="tx1"/>
                          </a:solidFill>
                        </a:rPr>
                        <a:t>Other </a:t>
                      </a:r>
                      <a:r>
                        <a:rPr lang="en-CA" sz="1600" u="sng" dirty="0" smtClean="0">
                          <a:solidFill>
                            <a:schemeClr val="tx1"/>
                          </a:solidFill>
                        </a:rPr>
                        <a:t>Data Assets</a:t>
                      </a:r>
                      <a:r>
                        <a:rPr lang="en-CA" sz="1600" u="sng" baseline="0" dirty="0" smtClean="0">
                          <a:solidFill>
                            <a:schemeClr val="tx1"/>
                          </a:solidFill>
                        </a:rPr>
                        <a:t> (not shared)</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ICBC AR:  Prohibition &amp; Review Liabilities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3rd party service provider cases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Cases from existing OSMV programs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Title 1"/>
          <p:cNvSpPr>
            <a:spLocks noGrp="1"/>
          </p:cNvSpPr>
          <p:nvPr>
            <p:ph type="title"/>
          </p:nvPr>
        </p:nvSpPr>
        <p:spPr/>
        <p:txBody>
          <a:bodyPr/>
          <a:lstStyle/>
          <a:p>
            <a:r>
              <a:rPr lang="en-CA" dirty="0" smtClean="0"/>
              <a:t>Recommendation Rational</a:t>
            </a:r>
            <a:br>
              <a:rPr lang="en-CA" dirty="0" smtClean="0"/>
            </a:br>
            <a:r>
              <a:rPr lang="en-CA" dirty="0" smtClean="0">
                <a:solidFill>
                  <a:srgbClr val="8F6020"/>
                </a:solidFill>
              </a:rPr>
              <a:t>Data Assets Alignment</a:t>
            </a:r>
            <a:endParaRPr lang="en-US" dirty="0">
              <a:solidFill>
                <a:srgbClr val="8F6020"/>
              </a:solidFill>
            </a:endParaRPr>
          </a:p>
        </p:txBody>
      </p:sp>
      <p:sp>
        <p:nvSpPr>
          <p:cNvPr id="8" name="Rectangle 7"/>
          <p:cNvSpPr/>
          <p:nvPr/>
        </p:nvSpPr>
        <p:spPr>
          <a:xfrm>
            <a:off x="0" y="5903258"/>
            <a:ext cx="9144000" cy="954741"/>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dirty="0"/>
              <a:t>Example technology alignment – Both Programs:</a:t>
            </a:r>
          </a:p>
          <a:p>
            <a:pPr marL="180975" indent="-180975">
              <a:buFont typeface="Arial" pitchFamily="34" charset="0"/>
              <a:buChar char="•"/>
            </a:pPr>
            <a:r>
              <a:rPr lang="en-CA" sz="1400" dirty="0"/>
              <a:t>Use </a:t>
            </a:r>
            <a:r>
              <a:rPr lang="en-CA" sz="1400" dirty="0" err="1"/>
              <a:t>eJustice</a:t>
            </a:r>
            <a:r>
              <a:rPr lang="en-CA" sz="1400" dirty="0"/>
              <a:t> Integration Services Layer to access  and change the same Driver Information (Licences, &amp; History)</a:t>
            </a:r>
          </a:p>
          <a:p>
            <a:pPr marL="180975" indent="-180975">
              <a:buFont typeface="Arial" pitchFamily="34" charset="0"/>
              <a:buChar char="•"/>
            </a:pPr>
            <a:r>
              <a:rPr lang="en-CA" sz="1400" dirty="0"/>
              <a:t>Require collection of Justice operational and management reporting data, and tools to access and report on the data</a:t>
            </a:r>
          </a:p>
          <a:p>
            <a:pPr marL="180975" indent="-180975">
              <a:buFont typeface="Arial" pitchFamily="34" charset="0"/>
              <a:buChar char="•"/>
            </a:pPr>
            <a:r>
              <a:rPr lang="en-CA" sz="1400" dirty="0"/>
              <a:t>Will provide data to front line service staff at ICBC and ServiceBC regarding road-safety programs</a:t>
            </a:r>
          </a:p>
        </p:txBody>
      </p:sp>
    </p:spTree>
    <p:extLst>
      <p:ext uri="{BB962C8B-B14F-4D97-AF65-F5344CB8AC3E}">
        <p14:creationId xmlns:p14="http://schemas.microsoft.com/office/powerpoint/2010/main" val="862501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819932611"/>
              </p:ext>
            </p:extLst>
          </p:nvPr>
        </p:nvGraphicFramePr>
        <p:xfrm>
          <a:off x="231994" y="1494543"/>
          <a:ext cx="8680013" cy="4023695"/>
        </p:xfrm>
        <a:graphic>
          <a:graphicData uri="http://schemas.openxmlformats.org/drawingml/2006/table">
            <a:tbl>
              <a:tblPr firstRow="1" bandRow="1">
                <a:tableStyleId>{5C22544A-7EE6-4342-B048-85BDC9FD1C3A}</a:tableStyleId>
              </a:tblPr>
              <a:tblGrid>
                <a:gridCol w="4097959"/>
                <a:gridCol w="208280"/>
                <a:gridCol w="4373774"/>
              </a:tblGrid>
              <a:tr h="379515">
                <a:tc>
                  <a:txBody>
                    <a:bodyPr/>
                    <a:lstStyle/>
                    <a:p>
                      <a:pPr algn="ctr"/>
                      <a:r>
                        <a:rPr lang="en-CA" sz="1800" dirty="0" smtClean="0">
                          <a:solidFill>
                            <a:schemeClr val="tx1"/>
                          </a:solidFill>
                        </a:rPr>
                        <a:t>RSS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c>
                  <a:txBody>
                    <a:bodyPr/>
                    <a:lstStyle/>
                    <a:p>
                      <a:pPr algn="ct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800" dirty="0" smtClean="0">
                          <a:solidFill>
                            <a:schemeClr val="tx1"/>
                          </a:solidFill>
                        </a:rPr>
                        <a:t>COS</a:t>
                      </a:r>
                      <a:endParaRPr lang="en-CA" sz="18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8A557">
                        <a:alpha val="84000"/>
                      </a:srgbClr>
                    </a:solidFill>
                  </a:tcPr>
                </a:tc>
              </a:tr>
              <a:tr h="1433918">
                <a:tc>
                  <a:txBody>
                    <a:bodyPr/>
                    <a:lstStyle/>
                    <a:p>
                      <a:pPr marL="180975" indent="-180975" algn="l">
                        <a:buFont typeface="Arial" pitchFamily="34" charset="0"/>
                        <a:buNone/>
                      </a:pPr>
                      <a:r>
                        <a:rPr lang="en-CA" sz="1600" b="0" u="sng" dirty="0" smtClean="0">
                          <a:solidFill>
                            <a:schemeClr val="tx1"/>
                          </a:solidFill>
                        </a:rPr>
                        <a:t>Shared Business Functions</a:t>
                      </a:r>
                    </a:p>
                    <a:p>
                      <a:pPr marL="174625" indent="-174625" algn="l">
                        <a:buFont typeface="Calibri" pitchFamily="34" charset="0"/>
                        <a:buChar char="-"/>
                      </a:pPr>
                      <a:r>
                        <a:rPr lang="en-CA" sz="1600" b="0" dirty="0" smtClean="0">
                          <a:solidFill>
                            <a:schemeClr val="tx1"/>
                          </a:solidFill>
                        </a:rPr>
                        <a:t>Justice Business Intelligence</a:t>
                      </a:r>
                    </a:p>
                    <a:p>
                      <a:pPr marL="174625" indent="-174625" algn="l">
                        <a:buFont typeface="Calibri" pitchFamily="34" charset="0"/>
                        <a:buChar char="-"/>
                      </a:pPr>
                      <a:r>
                        <a:rPr lang="en-CA" sz="1600" b="0" dirty="0" smtClean="0">
                          <a:solidFill>
                            <a:schemeClr val="tx1"/>
                          </a:solidFill>
                        </a:rPr>
                        <a:t>ServiceBC Point of Service</a:t>
                      </a:r>
                    </a:p>
                    <a:p>
                      <a:pPr marL="174625" indent="-174625" algn="l">
                        <a:buFont typeface="Calibri" pitchFamily="34" charset="0"/>
                        <a:buChar char="-"/>
                      </a:pPr>
                      <a:r>
                        <a:rPr lang="en-CA" sz="1600" b="0" dirty="0" smtClean="0">
                          <a:solidFill>
                            <a:schemeClr val="tx1"/>
                          </a:solidFill>
                        </a:rPr>
                        <a:t>ICBC Point of Service</a:t>
                      </a:r>
                    </a:p>
                    <a:p>
                      <a:pPr marL="174625" indent="-174625" algn="l">
                        <a:buFont typeface="Calibri" pitchFamily="34" charset="0"/>
                        <a:buChar char="-"/>
                      </a:pPr>
                      <a:r>
                        <a:rPr lang="en-CA" sz="1600" b="0" dirty="0" smtClean="0">
                          <a:solidFill>
                            <a:schemeClr val="tx1"/>
                          </a:solidFill>
                        </a:rPr>
                        <a:t>Prohibitions &amp; Impoundments </a:t>
                      </a:r>
                      <a:r>
                        <a:rPr lang="en-CA" sz="1200" b="0" dirty="0" smtClean="0">
                          <a:solidFill>
                            <a:schemeClr val="tx1"/>
                          </a:solidFill>
                        </a:rPr>
                        <a:t>(create)</a:t>
                      </a:r>
                      <a:endParaRPr lang="en-CA" sz="1600" b="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a:buFont typeface="Calibri" pitchFamily="34" charset="0"/>
                        <a:buChar char="-"/>
                      </a:pPr>
                      <a:endParaRPr lang="en-CA" sz="1600" b="0" baseline="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dirty="0" smtClean="0">
                          <a:solidFill>
                            <a:schemeClr val="tx1"/>
                          </a:solidFill>
                        </a:rPr>
                        <a:t>Shared </a:t>
                      </a:r>
                      <a:r>
                        <a:rPr lang="en-CA" sz="1600" b="0" u="sng" dirty="0" smtClean="0">
                          <a:solidFill>
                            <a:schemeClr val="tx1"/>
                          </a:solidFill>
                        </a:rPr>
                        <a:t>Business Functions</a:t>
                      </a:r>
                      <a:endParaRPr lang="en-CA" sz="1600" u="sng" dirty="0" smtClean="0">
                        <a:solidFill>
                          <a:schemeClr val="tx1"/>
                        </a:solidFill>
                      </a:endParaRP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OSMV Business Intelligence</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ServiceBC Point of Service</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ICBC Point of Service</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Prohibition and Impoundments </a:t>
                      </a:r>
                      <a:r>
                        <a:rPr lang="en-CA" sz="1200" b="0" kern="1200" dirty="0" smtClean="0">
                          <a:solidFill>
                            <a:schemeClr val="tx1"/>
                          </a:solidFill>
                          <a:latin typeface="+mn-lt"/>
                          <a:ea typeface="+mn-ea"/>
                          <a:cs typeface="+mn-cs"/>
                        </a:rPr>
                        <a:t>(record &amp; manage)</a:t>
                      </a:r>
                      <a:endParaRPr lang="en-CA" sz="16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143462">
                <a:tc>
                  <a:txBody>
                    <a:bodyPr/>
                    <a:lstStyle/>
                    <a:p>
                      <a:pPr marL="180975" indent="-180975" algn="l">
                        <a:buFont typeface="Arial" pitchFamily="34" charset="0"/>
                        <a:buNone/>
                      </a:pPr>
                      <a:r>
                        <a:rPr lang="en-CA" sz="1600" b="0" u="sng" dirty="0" smtClean="0">
                          <a:solidFill>
                            <a:schemeClr val="tx1"/>
                          </a:solidFill>
                        </a:rPr>
                        <a:t>Similar Business Functions</a:t>
                      </a:r>
                    </a:p>
                    <a:p>
                      <a:pPr marL="174625" indent="-174625" algn="l">
                        <a:buFont typeface="Calibri" pitchFamily="34" charset="0"/>
                        <a:buChar char="-"/>
                      </a:pPr>
                      <a:r>
                        <a:rPr lang="en-CA" sz="1600" b="0" dirty="0" smtClean="0">
                          <a:solidFill>
                            <a:schemeClr val="tx1"/>
                          </a:solidFill>
                        </a:rPr>
                        <a:t>OSMV Administrative Disputes: Notices</a:t>
                      </a:r>
                    </a:p>
                    <a:p>
                      <a:pPr marL="174625" indent="-174625" algn="l">
                        <a:buFont typeface="Calibri" pitchFamily="34" charset="0"/>
                        <a:buChar char="-"/>
                      </a:pPr>
                      <a:r>
                        <a:rPr lang="en-CA" sz="1600" b="0" dirty="0" smtClean="0">
                          <a:solidFill>
                            <a:schemeClr val="tx1"/>
                          </a:solidFill>
                        </a:rPr>
                        <a:t>OSMV Case Management: DIIP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a:buFont typeface="Calibri" pitchFamily="34" charset="0"/>
                        <a:buChar char="-"/>
                      </a:pPr>
                      <a:endParaRPr lang="en-CA" sz="1600" b="0" baseline="0" dirty="0" smtClean="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dirty="0" smtClean="0">
                          <a:solidFill>
                            <a:schemeClr val="tx1"/>
                          </a:solidFill>
                        </a:rPr>
                        <a:t>Similar </a:t>
                      </a:r>
                      <a:r>
                        <a:rPr lang="en-CA" sz="1600" b="0" u="sng" dirty="0" smtClean="0">
                          <a:solidFill>
                            <a:schemeClr val="tx1"/>
                          </a:solidFill>
                        </a:rPr>
                        <a:t>Business Functions</a:t>
                      </a:r>
                      <a:endParaRPr lang="en-CA" sz="1600" u="sng" dirty="0" smtClean="0">
                        <a:solidFill>
                          <a:schemeClr val="tx1"/>
                        </a:solidFill>
                      </a:endParaRP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OSMV Admin Disputes: </a:t>
                      </a:r>
                      <a:r>
                        <a:rPr lang="en-CA" sz="1600" b="0" kern="1200" baseline="0" dirty="0" smtClean="0">
                          <a:solidFill>
                            <a:schemeClr val="tx1"/>
                          </a:solidFill>
                          <a:latin typeface="+mn-lt"/>
                          <a:ea typeface="+mn-ea"/>
                          <a:cs typeface="+mn-cs"/>
                        </a:rPr>
                        <a:t> </a:t>
                      </a:r>
                      <a:r>
                        <a:rPr lang="en-CA" sz="1600" b="0" kern="1200" dirty="0" smtClean="0">
                          <a:solidFill>
                            <a:schemeClr val="tx1"/>
                          </a:solidFill>
                          <a:latin typeface="+mn-lt"/>
                          <a:ea typeface="+mn-ea"/>
                          <a:cs typeface="+mn-cs"/>
                        </a:rPr>
                        <a:t>Prohibitions &amp; Impoundments</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OSMV</a:t>
                      </a:r>
                      <a:r>
                        <a:rPr lang="en-CA" sz="1600" b="0" kern="1200" baseline="0" dirty="0" smtClean="0">
                          <a:solidFill>
                            <a:schemeClr val="tx1"/>
                          </a:solidFill>
                          <a:latin typeface="+mn-lt"/>
                          <a:ea typeface="+mn-ea"/>
                          <a:cs typeface="+mn-cs"/>
                        </a:rPr>
                        <a:t> </a:t>
                      </a:r>
                      <a:r>
                        <a:rPr lang="en-CA" sz="1600" b="0" kern="1200" dirty="0" smtClean="0">
                          <a:solidFill>
                            <a:schemeClr val="tx1"/>
                          </a:solidFill>
                          <a:latin typeface="+mn-lt"/>
                          <a:ea typeface="+mn-ea"/>
                          <a:cs typeface="+mn-cs"/>
                        </a:rPr>
                        <a:t>Case Management:Driver Fitness, RDP, IIP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37211">
                <a:tc>
                  <a:txBody>
                    <a:bodyPr/>
                    <a:lstStyle/>
                    <a:p>
                      <a:pPr marL="180975" indent="-180975" algn="l">
                        <a:buFont typeface="Arial" pitchFamily="34" charset="0"/>
                        <a:buNone/>
                      </a:pPr>
                      <a:r>
                        <a:rPr lang="en-CA" sz="1600" u="sng" baseline="0" dirty="0" smtClean="0">
                          <a:solidFill>
                            <a:schemeClr val="tx1"/>
                          </a:solidFill>
                        </a:rPr>
                        <a:t>Other </a:t>
                      </a:r>
                      <a:r>
                        <a:rPr lang="en-CA" sz="1600" b="0" u="sng" dirty="0" smtClean="0">
                          <a:solidFill>
                            <a:schemeClr val="tx1"/>
                          </a:solidFill>
                        </a:rPr>
                        <a:t>Business Functions</a:t>
                      </a:r>
                      <a:r>
                        <a:rPr lang="en-CA" sz="1600" u="sng" baseline="0" dirty="0" smtClean="0">
                          <a:solidFill>
                            <a:schemeClr val="tx1"/>
                          </a:solidFill>
                        </a:rPr>
                        <a:t> (not shared)</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Enforcement Roadside documents</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Government Online Payment</a:t>
                      </a:r>
                    </a:p>
                    <a:p>
                      <a:pPr marL="174625" indent="-174625" algn="l" defTabSz="914400" rtl="0" eaLnBrk="1" latinLnBrk="0" hangingPunct="1">
                        <a:buFont typeface="Calibri" pitchFamily="34" charset="0"/>
                        <a:buChar char="-"/>
                      </a:pPr>
                      <a:r>
                        <a:rPr lang="en-CA" sz="1600" b="0" kern="1200" dirty="0" smtClean="0">
                          <a:solidFill>
                            <a:schemeClr val="tx1"/>
                          </a:solidFill>
                          <a:latin typeface="+mn-lt"/>
                          <a:ea typeface="+mn-ea"/>
                          <a:cs typeface="+mn-cs"/>
                        </a:rPr>
                        <a:t>Traffic Court Disputes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74625" indent="-174625" algn="l" defTabSz="914400" rtl="0" eaLnBrk="1" latinLnBrk="0" hangingPunct="1">
                        <a:buFont typeface="Calibri" pitchFamily="34" charset="0"/>
                        <a:buChar char="-"/>
                      </a:pPr>
                      <a:endParaRPr lang="en-CA" sz="16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None/>
                        <a:tabLst/>
                        <a:defRPr/>
                      </a:pPr>
                      <a:r>
                        <a:rPr lang="en-CA" sz="1600" u="sng" baseline="0" dirty="0" smtClean="0">
                          <a:solidFill>
                            <a:schemeClr val="tx1"/>
                          </a:solidFill>
                        </a:rPr>
                        <a:t>Other </a:t>
                      </a:r>
                      <a:r>
                        <a:rPr lang="en-CA" sz="1600" b="0" u="sng" dirty="0" smtClean="0">
                          <a:solidFill>
                            <a:schemeClr val="tx1"/>
                          </a:solidFill>
                        </a:rPr>
                        <a:t>Business Functions</a:t>
                      </a:r>
                      <a:r>
                        <a:rPr lang="en-CA" sz="1600" u="sng" baseline="0" dirty="0" smtClean="0">
                          <a:solidFill>
                            <a:schemeClr val="tx1"/>
                          </a:solidFill>
                        </a:rPr>
                        <a:t> (not shared)</a:t>
                      </a:r>
                    </a:p>
                    <a:p>
                      <a:pPr marL="174625" marR="0" indent="-174625" algn="l" defTabSz="914400" rtl="0" eaLnBrk="1" fontAlgn="auto" latinLnBrk="0" hangingPunct="1">
                        <a:lnSpc>
                          <a:spcPct val="100000"/>
                        </a:lnSpc>
                        <a:spcBef>
                          <a:spcPts val="0"/>
                        </a:spcBef>
                        <a:spcAft>
                          <a:spcPts val="0"/>
                        </a:spcAft>
                        <a:buClrTx/>
                        <a:buSzTx/>
                        <a:buFont typeface="Calibri" pitchFamily="34" charset="0"/>
                        <a:buChar char="-"/>
                        <a:tabLst/>
                        <a:defRPr/>
                      </a:pPr>
                      <a:r>
                        <a:rPr lang="en-CA" sz="1600" b="0" kern="1200" dirty="0" smtClean="0">
                          <a:solidFill>
                            <a:schemeClr val="tx1"/>
                          </a:solidFill>
                          <a:latin typeface="+mn-lt"/>
                          <a:ea typeface="+mn-ea"/>
                          <a:cs typeface="+mn-cs"/>
                        </a:rPr>
                        <a:t>3rd party service provision </a:t>
                      </a:r>
                      <a:r>
                        <a:rPr lang="en-CA" sz="1200" b="0" kern="1200" dirty="0" smtClean="0">
                          <a:solidFill>
                            <a:schemeClr val="tx1"/>
                          </a:solidFill>
                          <a:latin typeface="+mn-lt"/>
                          <a:ea typeface="+mn-ea"/>
                          <a:cs typeface="+mn-cs"/>
                        </a:rPr>
                        <a:t>(Stroh &amp; Guardian)</a:t>
                      </a:r>
                      <a:endParaRPr lang="en-CA" sz="1600" b="0"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6" name="Title 1"/>
          <p:cNvSpPr>
            <a:spLocks noGrp="1"/>
          </p:cNvSpPr>
          <p:nvPr>
            <p:ph type="title"/>
          </p:nvPr>
        </p:nvSpPr>
        <p:spPr/>
        <p:txBody>
          <a:bodyPr/>
          <a:lstStyle/>
          <a:p>
            <a:r>
              <a:rPr lang="en-CA" dirty="0" smtClean="0"/>
              <a:t>Recommendation Rational</a:t>
            </a:r>
            <a:br>
              <a:rPr lang="en-CA" dirty="0" smtClean="0"/>
            </a:br>
            <a:r>
              <a:rPr lang="en-CA" dirty="0" smtClean="0">
                <a:solidFill>
                  <a:srgbClr val="8F6020"/>
                </a:solidFill>
              </a:rPr>
              <a:t>Business Functionality Alignment</a:t>
            </a:r>
            <a:endParaRPr lang="en-US" dirty="0">
              <a:solidFill>
                <a:srgbClr val="8F6020"/>
              </a:solidFill>
            </a:endParaRPr>
          </a:p>
        </p:txBody>
      </p:sp>
      <p:sp>
        <p:nvSpPr>
          <p:cNvPr id="7" name="Rectangle 6"/>
          <p:cNvSpPr/>
          <p:nvPr/>
        </p:nvSpPr>
        <p:spPr>
          <a:xfrm>
            <a:off x="0" y="5782234"/>
            <a:ext cx="9144000" cy="1075765"/>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600" b="1" dirty="0"/>
              <a:t>Example </a:t>
            </a:r>
            <a:r>
              <a:rPr lang="en-CA" sz="1600" b="1" dirty="0" smtClean="0"/>
              <a:t>process alignment </a:t>
            </a:r>
            <a:r>
              <a:rPr lang="en-CA" sz="1600" b="1" dirty="0"/>
              <a:t>– Both Programs:</a:t>
            </a:r>
          </a:p>
          <a:p>
            <a:pPr marL="180975" indent="-180975">
              <a:buFont typeface="Arial" pitchFamily="34" charset="0"/>
              <a:buChar char="•"/>
            </a:pPr>
            <a:r>
              <a:rPr lang="en-CA" sz="1400" dirty="0"/>
              <a:t>Provide data to front line service staff at ICBC and ServiceBC regarding road-safety programs</a:t>
            </a:r>
          </a:p>
          <a:p>
            <a:pPr marL="180975" indent="-180975">
              <a:buFont typeface="Arial" pitchFamily="34" charset="0"/>
              <a:buChar char="•"/>
            </a:pPr>
            <a:r>
              <a:rPr lang="en-CA" sz="1400" dirty="0"/>
              <a:t>Create business intelligence </a:t>
            </a:r>
            <a:r>
              <a:rPr lang="en-CA" sz="1400" dirty="0" smtClean="0"/>
              <a:t>capabilities </a:t>
            </a:r>
            <a:r>
              <a:rPr lang="en-CA" sz="1400" dirty="0"/>
              <a:t>and provide reporting and analysis for Justice sector data</a:t>
            </a:r>
          </a:p>
          <a:p>
            <a:pPr marL="180975" indent="-180975">
              <a:buFont typeface="Arial" pitchFamily="34" charset="0"/>
              <a:buChar char="•"/>
            </a:pPr>
            <a:r>
              <a:rPr lang="en-CA" sz="1400" dirty="0"/>
              <a:t>RSS creates prohibitions and </a:t>
            </a:r>
            <a:r>
              <a:rPr lang="en-CA" sz="1400" dirty="0" smtClean="0"/>
              <a:t>impounds,  </a:t>
            </a:r>
            <a:r>
              <a:rPr lang="en-CA" sz="1400" dirty="0"/>
              <a:t>COS stores </a:t>
            </a:r>
            <a:r>
              <a:rPr lang="en-CA" sz="1400" dirty="0" smtClean="0"/>
              <a:t>and manages reviews of prohibitions and impounds</a:t>
            </a:r>
            <a:endParaRPr lang="en-CA" sz="1400" dirty="0"/>
          </a:p>
        </p:txBody>
      </p:sp>
    </p:spTree>
    <p:extLst>
      <p:ext uri="{BB962C8B-B14F-4D97-AF65-F5344CB8AC3E}">
        <p14:creationId xmlns:p14="http://schemas.microsoft.com/office/powerpoint/2010/main" val="26275107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CA" smtClean="0"/>
              <a:t>RSS and COS are highly related initiatives</a:t>
            </a:r>
          </a:p>
          <a:p>
            <a:r>
              <a:rPr lang="en-CA" smtClean="0"/>
              <a:t>RSS is much larger than COS, and COS is more specific to OSMV, however they:</a:t>
            </a:r>
          </a:p>
          <a:p>
            <a:pPr lvl="1"/>
            <a:r>
              <a:rPr lang="en-CA" smtClean="0"/>
              <a:t>Share many of the same partners</a:t>
            </a:r>
          </a:p>
          <a:p>
            <a:pPr lvl="1"/>
            <a:r>
              <a:rPr lang="en-CA" smtClean="0"/>
              <a:t>Share many technology components</a:t>
            </a:r>
          </a:p>
          <a:p>
            <a:pPr lvl="1"/>
            <a:r>
              <a:rPr lang="en-CA" smtClean="0"/>
              <a:t>Require similar data</a:t>
            </a:r>
          </a:p>
          <a:p>
            <a:r>
              <a:rPr lang="en-CA" smtClean="0"/>
              <a:t>There are several key differences between RSS and COS:</a:t>
            </a:r>
          </a:p>
          <a:p>
            <a:pPr lvl="1"/>
            <a:r>
              <a:rPr lang="en-CA" smtClean="0"/>
              <a:t>RSS has a heavy focus on production of  all enforcement roadside documents</a:t>
            </a:r>
          </a:p>
          <a:p>
            <a:pPr lvl="1"/>
            <a:r>
              <a:rPr lang="en-CA" smtClean="0"/>
              <a:t>RSS introduces new programs to the OSMV:  Notice Disputes, and DIIP – COS is primarily focused on innovating existing OSMV programs</a:t>
            </a:r>
          </a:p>
          <a:p>
            <a:pPr lvl="1"/>
            <a:r>
              <a:rPr lang="en-CA" smtClean="0"/>
              <a:t>RSS introduces Justice Sector Business Intelligence – COS introduces reporting only for OSMV</a:t>
            </a:r>
            <a:endParaRPr lang="en-CA" dirty="0"/>
          </a:p>
        </p:txBody>
      </p:sp>
      <p:sp>
        <p:nvSpPr>
          <p:cNvPr id="6" name="Title 1"/>
          <p:cNvSpPr>
            <a:spLocks noGrp="1"/>
          </p:cNvSpPr>
          <p:nvPr>
            <p:ph type="title"/>
          </p:nvPr>
        </p:nvSpPr>
        <p:spPr/>
        <p:txBody>
          <a:bodyPr/>
          <a:lstStyle/>
          <a:p>
            <a:r>
              <a:rPr lang="en-CA" dirty="0" smtClean="0"/>
              <a:t>Recommendation Rational</a:t>
            </a:r>
            <a:br>
              <a:rPr lang="en-CA" dirty="0" smtClean="0"/>
            </a:br>
            <a:r>
              <a:rPr lang="en-CA" dirty="0" smtClean="0">
                <a:solidFill>
                  <a:srgbClr val="8F6020"/>
                </a:solidFill>
              </a:rPr>
              <a:t>RSS &amp; COS Alignment</a:t>
            </a:r>
            <a:endParaRPr lang="en-US" dirty="0">
              <a:solidFill>
                <a:srgbClr val="8F6020"/>
              </a:solidFill>
            </a:endParaRPr>
          </a:p>
        </p:txBody>
      </p:sp>
    </p:spTree>
    <p:extLst>
      <p:ext uri="{BB962C8B-B14F-4D97-AF65-F5344CB8AC3E}">
        <p14:creationId xmlns:p14="http://schemas.microsoft.com/office/powerpoint/2010/main" val="4726791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Recommendations</a:t>
            </a:r>
            <a:endParaRPr lang="en-US" dirty="0"/>
          </a:p>
        </p:txBody>
      </p:sp>
      <p:sp>
        <p:nvSpPr>
          <p:cNvPr id="3" name="Subtitle 2"/>
          <p:cNvSpPr>
            <a:spLocks noGrp="1"/>
          </p:cNvSpPr>
          <p:nvPr>
            <p:ph type="subTitle" idx="1"/>
          </p:nvPr>
        </p:nvSpPr>
        <p:spPr>
          <a:xfrm>
            <a:off x="2" y="2971799"/>
            <a:ext cx="9143998" cy="1891145"/>
          </a:xfrm>
        </p:spPr>
        <p:txBody>
          <a:bodyPr/>
          <a:lstStyle/>
          <a:p>
            <a:r>
              <a:rPr lang="en-US" dirty="0" smtClean="0"/>
              <a:t>Governance</a:t>
            </a:r>
          </a:p>
          <a:p>
            <a:r>
              <a:rPr lang="en-US" dirty="0" smtClean="0"/>
              <a:t>Solution Delivery</a:t>
            </a:r>
          </a:p>
          <a:p>
            <a:r>
              <a:rPr lang="en-US" dirty="0" smtClean="0"/>
              <a:t>Procurement</a:t>
            </a:r>
          </a:p>
          <a:p>
            <a:r>
              <a:rPr lang="en-US" dirty="0" smtClean="0"/>
              <a:t>Options for Next Steps</a:t>
            </a:r>
            <a:endParaRPr lang="en-US" dirty="0">
              <a:solidFill>
                <a:schemeClr val="tx1"/>
              </a:solidFill>
            </a:endParaRPr>
          </a:p>
        </p:txBody>
      </p:sp>
    </p:spTree>
    <p:extLst>
      <p:ext uri="{BB962C8B-B14F-4D97-AF65-F5344CB8AC3E}">
        <p14:creationId xmlns:p14="http://schemas.microsoft.com/office/powerpoint/2010/main" val="32343877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a:bodyPr>
          <a:lstStyle/>
          <a:p>
            <a:r>
              <a:rPr lang="en-US" smtClean="0"/>
              <a:t>Considering its multi-jurisdictional nature, Governance should be based on a sector wide governance / approach rather than a silo approach</a:t>
            </a:r>
          </a:p>
          <a:p>
            <a:r>
              <a:rPr lang="en-US" smtClean="0"/>
              <a:t>Governance structure MUST have the following critical roles and responsibilities:</a:t>
            </a:r>
          </a:p>
          <a:p>
            <a:pPr lvl="1"/>
            <a:r>
              <a:rPr lang="en-US" smtClean="0"/>
              <a:t>Program Sponsor that provides a sector wide prospective</a:t>
            </a:r>
          </a:p>
          <a:p>
            <a:pPr lvl="1"/>
            <a:r>
              <a:rPr lang="en-US" smtClean="0"/>
              <a:t>An overall vendor PM responsible for program planning and control and day to day operations adhering to best practices</a:t>
            </a:r>
          </a:p>
          <a:p>
            <a:pPr lvl="1"/>
            <a:r>
              <a:rPr lang="en-US" smtClean="0"/>
              <a:t>An overall Business lead responsible for collaborations and coordination of business SMEs and vendor liaison</a:t>
            </a:r>
          </a:p>
          <a:p>
            <a:pPr lvl="1"/>
            <a:r>
              <a:rPr lang="en-US" smtClean="0"/>
              <a:t>An overall Vendor Solution Architect responsible for the technology solution and supported by Application, data and Infrastructure architects</a:t>
            </a:r>
          </a:p>
          <a:p>
            <a:pPr lvl="1"/>
            <a:r>
              <a:rPr lang="en-US" smtClean="0"/>
              <a:t>Business and Technology working committees focused on:</a:t>
            </a:r>
          </a:p>
          <a:p>
            <a:pPr lvl="2"/>
            <a:r>
              <a:rPr lang="en-US" smtClean="0"/>
              <a:t>Program Orientation and Confirmation</a:t>
            </a:r>
          </a:p>
          <a:p>
            <a:pPr lvl="2"/>
            <a:r>
              <a:rPr lang="en-US" smtClean="0"/>
              <a:t>Customization and </a:t>
            </a:r>
            <a:r>
              <a:rPr lang="en-CA" smtClean="0"/>
              <a:t>Integration</a:t>
            </a:r>
          </a:p>
          <a:p>
            <a:pPr lvl="2"/>
            <a:r>
              <a:rPr lang="en-CA" smtClean="0"/>
              <a:t>Validation and Acceptance</a:t>
            </a:r>
            <a:endParaRPr lang="en-US" dirty="0"/>
          </a:p>
        </p:txBody>
      </p:sp>
      <p:sp>
        <p:nvSpPr>
          <p:cNvPr id="2" name="Title 1"/>
          <p:cNvSpPr>
            <a:spLocks noGrp="1"/>
          </p:cNvSpPr>
          <p:nvPr>
            <p:ph type="title"/>
          </p:nvPr>
        </p:nvSpPr>
        <p:spPr/>
        <p:txBody>
          <a:bodyPr/>
          <a:lstStyle/>
          <a:p>
            <a:r>
              <a:rPr lang="en-CA" smtClean="0"/>
              <a:t>Governance</a:t>
            </a:r>
            <a:endParaRPr lang="en-CA" dirty="0"/>
          </a:p>
        </p:txBody>
      </p:sp>
      <p:sp>
        <p:nvSpPr>
          <p:cNvPr id="3" name="Content Placeholder 1"/>
          <p:cNvSpPr txBox="1">
            <a:spLocks/>
          </p:cNvSpPr>
          <p:nvPr/>
        </p:nvSpPr>
        <p:spPr>
          <a:xfrm>
            <a:off x="380082" y="1307030"/>
            <a:ext cx="8229600" cy="5351444"/>
          </a:xfrm>
          <a:prstGeom prst="rect">
            <a:avLst/>
          </a:prstGeom>
        </p:spPr>
        <p:txBody>
          <a:bodyPr vert="horz" lIns="91440" tIns="45720" rIns="91440" bIns="45720" rtlCol="0">
            <a:noAutofit/>
          </a:bodyPr>
          <a:lstStyle>
            <a:defPPr>
              <a:defRPr lang="en-US"/>
            </a:defPPr>
            <a:lvl1pPr marL="342900" indent="-342900">
              <a:spcBef>
                <a:spcPts val="0"/>
              </a:spcBef>
              <a:spcAft>
                <a:spcPts val="600"/>
              </a:spcAft>
              <a:buFont typeface="Arial" pitchFamily="34" charset="0"/>
              <a:buChar char="•"/>
              <a:defRPr sz="2000">
                <a:solidFill>
                  <a:srgbClr val="8F6020"/>
                </a:solidFill>
              </a:defRPr>
            </a:lvl1pPr>
            <a:lvl2pPr marL="742950" lvl="1" indent="-285750">
              <a:spcBef>
                <a:spcPts val="0"/>
              </a:spcBef>
              <a:spcAft>
                <a:spcPts val="300"/>
              </a:spcAft>
              <a:buFont typeface="Arial" pitchFamily="34" charset="0"/>
              <a:buChar char="–"/>
            </a:lvl2pPr>
            <a:lvl3pPr marL="1143000" lvl="2"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dirty="0" smtClean="0"/>
          </a:p>
        </p:txBody>
      </p:sp>
    </p:spTree>
    <p:extLst>
      <p:ext uri="{BB962C8B-B14F-4D97-AF65-F5344CB8AC3E}">
        <p14:creationId xmlns:p14="http://schemas.microsoft.com/office/powerpoint/2010/main" val="22319561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US" dirty="0" smtClean="0"/>
              <a:t>Consolidate Business and System requirements:</a:t>
            </a:r>
          </a:p>
          <a:p>
            <a:pPr lvl="1"/>
            <a:r>
              <a:rPr lang="en-US" dirty="0" smtClean="0"/>
              <a:t>Ideal Business processes</a:t>
            </a:r>
          </a:p>
          <a:p>
            <a:pPr lvl="1"/>
            <a:r>
              <a:rPr lang="en-US" dirty="0" smtClean="0"/>
              <a:t>A prototype of the on-line application and user experience</a:t>
            </a:r>
          </a:p>
          <a:p>
            <a:pPr lvl="1"/>
            <a:r>
              <a:rPr lang="en-US" dirty="0" smtClean="0"/>
              <a:t>A detailed set of </a:t>
            </a:r>
            <a:r>
              <a:rPr lang="en-US" dirty="0" smtClean="0"/>
              <a:t>Use Cases </a:t>
            </a:r>
            <a:r>
              <a:rPr lang="en-US" dirty="0" smtClean="0"/>
              <a:t>in support of Ideal Business Processes and User Experience</a:t>
            </a:r>
          </a:p>
          <a:p>
            <a:pPr lvl="1"/>
            <a:r>
              <a:rPr lang="en-US" dirty="0" smtClean="0"/>
              <a:t>Detailed Specification for required real time and batch interfaces</a:t>
            </a:r>
          </a:p>
          <a:p>
            <a:pPr lvl="1"/>
            <a:r>
              <a:rPr lang="en-US" dirty="0" smtClean="0"/>
              <a:t>Detailed report Specification and layouts for:</a:t>
            </a:r>
          </a:p>
          <a:p>
            <a:pPr lvl="2"/>
            <a:r>
              <a:rPr lang="en-US" dirty="0" smtClean="0"/>
              <a:t>Operational;</a:t>
            </a:r>
          </a:p>
          <a:p>
            <a:pPr lvl="2"/>
            <a:r>
              <a:rPr lang="en-US" dirty="0" smtClean="0"/>
              <a:t>Technical and;</a:t>
            </a:r>
          </a:p>
          <a:p>
            <a:pPr lvl="2"/>
            <a:r>
              <a:rPr lang="en-US" dirty="0" smtClean="0"/>
              <a:t>Management Information reporting.</a:t>
            </a:r>
          </a:p>
          <a:p>
            <a:pPr lvl="2"/>
            <a:r>
              <a:rPr lang="en-US" dirty="0" smtClean="0"/>
              <a:t>Forms</a:t>
            </a:r>
          </a:p>
          <a:p>
            <a:pPr lvl="1"/>
            <a:r>
              <a:rPr lang="en-US" dirty="0" smtClean="0"/>
              <a:t>Any other business or System Requirements deemed necessary</a:t>
            </a:r>
          </a:p>
          <a:p>
            <a:r>
              <a:rPr lang="en-US" dirty="0" smtClean="0"/>
              <a:t>Develop an Orientation and Confirmation package that would require sign off by ICBC, OSMV and ISB.</a:t>
            </a:r>
          </a:p>
          <a:p>
            <a:pPr marL="0" indent="0" algn="ctr">
              <a:buNone/>
            </a:pPr>
            <a:r>
              <a:rPr lang="en-US" b="1" dirty="0" smtClean="0">
                <a:solidFill>
                  <a:schemeClr val="accent2"/>
                </a:solidFill>
              </a:rPr>
              <a:t>This document should be business oriented and address how the </a:t>
            </a:r>
            <a:br>
              <a:rPr lang="en-US" b="1" dirty="0" smtClean="0">
                <a:solidFill>
                  <a:schemeClr val="accent2"/>
                </a:solidFill>
              </a:rPr>
            </a:br>
            <a:r>
              <a:rPr lang="en-US" b="1" dirty="0" smtClean="0">
                <a:solidFill>
                  <a:schemeClr val="accent2"/>
                </a:solidFill>
              </a:rPr>
              <a:t>``New Way of doing business`` will achieve desired Outcomes.</a:t>
            </a:r>
          </a:p>
          <a:p>
            <a:endParaRPr lang="en-US" dirty="0"/>
          </a:p>
        </p:txBody>
      </p:sp>
      <p:sp>
        <p:nvSpPr>
          <p:cNvPr id="2" name="Title 1"/>
          <p:cNvSpPr>
            <a:spLocks noGrp="1"/>
          </p:cNvSpPr>
          <p:nvPr>
            <p:ph type="title"/>
          </p:nvPr>
        </p:nvSpPr>
        <p:spPr/>
        <p:txBody>
          <a:bodyPr/>
          <a:lstStyle/>
          <a:p>
            <a:r>
              <a:rPr lang="en-CA" dirty="0" smtClean="0"/>
              <a:t>COS Solution Delivery</a:t>
            </a:r>
            <a:br>
              <a:rPr lang="en-CA" dirty="0" smtClean="0"/>
            </a:br>
            <a:r>
              <a:rPr lang="en-CA" dirty="0" smtClean="0">
                <a:solidFill>
                  <a:srgbClr val="8F6020"/>
                </a:solidFill>
              </a:rPr>
              <a:t>Recommendations</a:t>
            </a:r>
            <a:endParaRPr lang="en-CA" dirty="0">
              <a:solidFill>
                <a:srgbClr val="8F6020"/>
              </a:solidFill>
            </a:endParaRPr>
          </a:p>
        </p:txBody>
      </p:sp>
      <p:sp>
        <p:nvSpPr>
          <p:cNvPr id="3" name="Content Placeholder 1"/>
          <p:cNvSpPr txBox="1">
            <a:spLocks/>
          </p:cNvSpPr>
          <p:nvPr/>
        </p:nvSpPr>
        <p:spPr>
          <a:xfrm>
            <a:off x="380082" y="1283280"/>
            <a:ext cx="8229600" cy="5351444"/>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457200" indent="-457200">
              <a:buFont typeface="+mj-lt"/>
              <a:buAutoNum type="arabicPeriod"/>
            </a:pPr>
            <a:endParaRPr lang="en-US" b="1" dirty="0">
              <a:solidFill>
                <a:schemeClr val="accent2"/>
              </a:solidFill>
            </a:endParaRPr>
          </a:p>
        </p:txBody>
      </p:sp>
    </p:spTree>
    <p:extLst>
      <p:ext uri="{BB962C8B-B14F-4D97-AF65-F5344CB8AC3E}">
        <p14:creationId xmlns:p14="http://schemas.microsoft.com/office/powerpoint/2010/main" val="22180376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mtClean="0"/>
              <a:t>Complete RSS Ideal Business Processes and Major Functional Decomposition</a:t>
            </a:r>
          </a:p>
          <a:p>
            <a:r>
              <a:rPr lang="en-US" smtClean="0"/>
              <a:t>Develop options on technology architecture design covering both RSS and COS functionality:</a:t>
            </a:r>
          </a:p>
          <a:p>
            <a:pPr lvl="1"/>
            <a:r>
              <a:rPr lang="en-US" smtClean="0"/>
              <a:t>Application</a:t>
            </a:r>
          </a:p>
          <a:p>
            <a:pPr lvl="1"/>
            <a:r>
              <a:rPr lang="en-US" smtClean="0"/>
              <a:t>Data</a:t>
            </a:r>
          </a:p>
          <a:p>
            <a:pPr lvl="1"/>
            <a:r>
              <a:rPr lang="en-US" smtClean="0"/>
              <a:t>Infrastructure</a:t>
            </a:r>
          </a:p>
          <a:p>
            <a:r>
              <a:rPr lang="en-US" smtClean="0"/>
              <a:t>Ensure the proposed technology architecture is constrained by Government Technology and ISB “Know How”</a:t>
            </a:r>
          </a:p>
          <a:p>
            <a:r>
              <a:rPr lang="en-US" smtClean="0"/>
              <a:t>This document must than be signed off by ICBC, OSMV and ISB.</a:t>
            </a:r>
            <a:endParaRPr lang="en-US" dirty="0"/>
          </a:p>
        </p:txBody>
      </p:sp>
      <p:sp>
        <p:nvSpPr>
          <p:cNvPr id="2" name="Title 1"/>
          <p:cNvSpPr>
            <a:spLocks noGrp="1"/>
          </p:cNvSpPr>
          <p:nvPr>
            <p:ph type="title"/>
          </p:nvPr>
        </p:nvSpPr>
        <p:spPr/>
        <p:txBody>
          <a:bodyPr/>
          <a:lstStyle/>
          <a:p>
            <a:r>
              <a:rPr lang="en-CA" dirty="0" smtClean="0"/>
              <a:t>Solution Delivery</a:t>
            </a:r>
            <a:br>
              <a:rPr lang="en-CA" dirty="0" smtClean="0"/>
            </a:br>
            <a:r>
              <a:rPr lang="en-CA" dirty="0" smtClean="0">
                <a:solidFill>
                  <a:srgbClr val="8F6020"/>
                </a:solidFill>
              </a:rPr>
              <a:t>Recommendations</a:t>
            </a:r>
            <a:endParaRPr lang="en-CA" dirty="0">
              <a:solidFill>
                <a:srgbClr val="8F6020"/>
              </a:solidFill>
            </a:endParaRPr>
          </a:p>
        </p:txBody>
      </p:sp>
      <p:sp>
        <p:nvSpPr>
          <p:cNvPr id="3" name="Content Placeholder 1"/>
          <p:cNvSpPr txBox="1">
            <a:spLocks/>
          </p:cNvSpPr>
          <p:nvPr/>
        </p:nvSpPr>
        <p:spPr>
          <a:xfrm>
            <a:off x="380082" y="1283280"/>
            <a:ext cx="8229600" cy="5351444"/>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dirty="0"/>
          </a:p>
        </p:txBody>
      </p:sp>
    </p:spTree>
    <p:extLst>
      <p:ext uri="{BB962C8B-B14F-4D97-AF65-F5344CB8AC3E}">
        <p14:creationId xmlns:p14="http://schemas.microsoft.com/office/powerpoint/2010/main" val="4152288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a:bodyPr>
          <a:lstStyle/>
          <a:p>
            <a:r>
              <a:rPr lang="en-US" dirty="0" smtClean="0"/>
              <a:t>Business and conceptual system requirements</a:t>
            </a:r>
          </a:p>
          <a:p>
            <a:r>
              <a:rPr lang="en-US" dirty="0" err="1" smtClean="0"/>
              <a:t>WebMethods</a:t>
            </a:r>
            <a:endParaRPr lang="en-US" dirty="0" smtClean="0"/>
          </a:p>
          <a:p>
            <a:r>
              <a:rPr lang="en-US" dirty="0" smtClean="0"/>
              <a:t>KOFAX image processing</a:t>
            </a:r>
          </a:p>
          <a:p>
            <a:r>
              <a:rPr lang="en-US" dirty="0" smtClean="0"/>
              <a:t>Better understanding of User and Organizational Analysis</a:t>
            </a:r>
          </a:p>
          <a:p>
            <a:r>
              <a:rPr lang="en-US" dirty="0" smtClean="0"/>
              <a:t>Use Cases</a:t>
            </a:r>
          </a:p>
          <a:p>
            <a:r>
              <a:rPr lang="en-US" dirty="0" smtClean="0"/>
              <a:t>Knowledge and lessons learned </a:t>
            </a:r>
          </a:p>
          <a:p>
            <a:pPr lvl="1"/>
            <a:r>
              <a:rPr lang="en-US" dirty="0" smtClean="0"/>
              <a:t>Procurement, Governance, Integration, Partner Engagement</a:t>
            </a:r>
          </a:p>
          <a:p>
            <a:r>
              <a:rPr lang="en-US" dirty="0" smtClean="0"/>
              <a:t>Logical Data Model</a:t>
            </a:r>
          </a:p>
          <a:p>
            <a:r>
              <a:rPr lang="en-US" dirty="0" smtClean="0"/>
              <a:t>Current Application and user manuals as a foundation for a Prototype</a:t>
            </a:r>
          </a:p>
          <a:p>
            <a:r>
              <a:rPr lang="en-US" dirty="0" smtClean="0"/>
              <a:t>Letter templates</a:t>
            </a:r>
          </a:p>
          <a:p>
            <a:r>
              <a:rPr lang="en-US" dirty="0" smtClean="0"/>
              <a:t>Procured hardware and licenses</a:t>
            </a:r>
          </a:p>
          <a:p>
            <a:r>
              <a:rPr lang="en-US" dirty="0" smtClean="0"/>
              <a:t>OSMV Web</a:t>
            </a:r>
          </a:p>
          <a:p>
            <a:r>
              <a:rPr lang="en-US" dirty="0" smtClean="0"/>
              <a:t>.NET interface Stroh</a:t>
            </a:r>
            <a:endParaRPr lang="en-CA" dirty="0"/>
          </a:p>
        </p:txBody>
      </p:sp>
      <p:sp>
        <p:nvSpPr>
          <p:cNvPr id="2" name="Title 1"/>
          <p:cNvSpPr>
            <a:spLocks noGrp="1"/>
          </p:cNvSpPr>
          <p:nvPr>
            <p:ph type="title"/>
          </p:nvPr>
        </p:nvSpPr>
        <p:spPr/>
        <p:txBody>
          <a:bodyPr/>
          <a:lstStyle/>
          <a:p>
            <a:r>
              <a:rPr lang="en-US" dirty="0" smtClean="0"/>
              <a:t>COS Reusable Assets</a:t>
            </a:r>
            <a:br>
              <a:rPr lang="en-US" dirty="0" smtClean="0"/>
            </a:br>
            <a:r>
              <a:rPr lang="en-US" dirty="0" smtClean="0">
                <a:solidFill>
                  <a:srgbClr val="8F6020"/>
                </a:solidFill>
              </a:rPr>
              <a:t>High - Moderate</a:t>
            </a:r>
            <a:endParaRPr lang="en-US" dirty="0">
              <a:solidFill>
                <a:srgbClr val="8F6020"/>
              </a:solidFill>
            </a:endParaRPr>
          </a:p>
        </p:txBody>
      </p:sp>
      <p:sp>
        <p:nvSpPr>
          <p:cNvPr id="3" name="Content Placeholder 1"/>
          <p:cNvSpPr txBox="1">
            <a:spLocks/>
          </p:cNvSpPr>
          <p:nvPr/>
        </p:nvSpPr>
        <p:spPr>
          <a:xfrm>
            <a:off x="380082" y="1247660"/>
            <a:ext cx="8229600" cy="5351444"/>
          </a:xfrm>
          <a:prstGeom prst="rect">
            <a:avLst/>
          </a:prstGeom>
        </p:spPr>
        <p:txBody>
          <a:bodyPr vert="horz" lIns="91440" tIns="45720" rIns="91440" bIns="45720" rtlCol="0">
            <a:noAutofit/>
          </a:bodyPr>
          <a:lstStyle>
            <a:lvl1pPr marL="342900" indent="-342900">
              <a:spcBef>
                <a:spcPts val="0"/>
              </a:spcBef>
              <a:spcAft>
                <a:spcPts val="600"/>
              </a:spcAft>
              <a:buFont typeface="Arial" pitchFamily="34" charset="0"/>
              <a:buChar char="•"/>
              <a:defRPr sz="2000">
                <a:solidFill>
                  <a:srgbClr val="8F6020"/>
                </a:solidFill>
              </a:defRPr>
            </a:lvl1pPr>
            <a:lvl2pPr marL="742950" lvl="1" indent="-285750">
              <a:spcBef>
                <a:spcPct val="20000"/>
              </a:spcBef>
              <a:spcAft>
                <a:spcPts val="600"/>
              </a:spcAft>
              <a:buFont typeface="Arial" pitchFamily="34" charset="0"/>
              <a:buChar char="–"/>
            </a:lvl2pPr>
            <a:lvl3pPr marL="1143000" indent="-228600">
              <a:spcBef>
                <a:spcPct val="20000"/>
              </a:spcBef>
              <a:buFont typeface="Arial" pitchFamily="34" charset="0"/>
              <a:buChar char="•"/>
              <a:defRPr sz="2000"/>
            </a:lvl3pPr>
            <a:lvl4pPr marL="1600200" indent="-228600">
              <a:spcBef>
                <a:spcPct val="20000"/>
              </a:spcBef>
              <a:buFont typeface="Arial" pitchFamily="34" charset="0"/>
              <a:buChar char="–"/>
            </a:lvl4pPr>
            <a:lvl5pPr marL="2057400"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dirty="0"/>
          </a:p>
        </p:txBody>
      </p:sp>
    </p:spTree>
    <p:extLst>
      <p:ext uri="{BB962C8B-B14F-4D97-AF65-F5344CB8AC3E}">
        <p14:creationId xmlns:p14="http://schemas.microsoft.com/office/powerpoint/2010/main" val="1436735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66254" y="1637864"/>
            <a:ext cx="1373847" cy="923330"/>
          </a:xfrm>
          <a:prstGeom prst="rect">
            <a:avLst/>
          </a:prstGeom>
          <a:noFill/>
        </p:spPr>
        <p:txBody>
          <a:bodyPr wrap="square" rtlCol="0">
            <a:spAutoFit/>
          </a:bodyPr>
          <a:lstStyle/>
          <a:p>
            <a:r>
              <a:rPr lang="en-CA" b="1" dirty="0" smtClean="0">
                <a:solidFill>
                  <a:srgbClr val="8F6020"/>
                </a:solidFill>
              </a:rPr>
              <a:t>Option 1</a:t>
            </a:r>
          </a:p>
          <a:p>
            <a:r>
              <a:rPr lang="en-CA" dirty="0" smtClean="0">
                <a:solidFill>
                  <a:srgbClr val="8F6020"/>
                </a:solidFill>
              </a:rPr>
              <a:t>Integrate RSS and COS</a:t>
            </a:r>
            <a:endParaRPr lang="en-CA" dirty="0">
              <a:solidFill>
                <a:srgbClr val="8F6020"/>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1284553437"/>
              </p:ext>
            </p:extLst>
          </p:nvPr>
        </p:nvGraphicFramePr>
        <p:xfrm>
          <a:off x="1524000" y="4273856"/>
          <a:ext cx="7368480" cy="244827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21396"/>
                <a:gridCol w="1874676"/>
                <a:gridCol w="1809564"/>
                <a:gridCol w="1862844"/>
              </a:tblGrid>
              <a:tr h="370840">
                <a:tc gridSpan="2">
                  <a:txBody>
                    <a:bodyPr/>
                    <a:lstStyle/>
                    <a:p>
                      <a:pPr algn="ctr"/>
                      <a:r>
                        <a:rPr lang="en-CA" sz="1400" kern="1200" dirty="0" smtClean="0">
                          <a:solidFill>
                            <a:schemeClr val="tx1"/>
                          </a:solidFill>
                          <a:latin typeface="+mn-lt"/>
                          <a:ea typeface="+mn-ea"/>
                          <a:cs typeface="+mn-cs"/>
                        </a:rPr>
                        <a:t>Phase 1</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hMerge="1">
                  <a:txBody>
                    <a:bodyPr/>
                    <a:lstStyle/>
                    <a:p>
                      <a:pPr algn="ctr"/>
                      <a:endParaRPr lang="en-CA" sz="1400" dirty="0">
                        <a:solidFill>
                          <a:schemeClr val="tx1"/>
                        </a:solidFill>
                      </a:endParaRPr>
                    </a:p>
                  </a:txBody>
                  <a:tcPr anchor="ctr">
                    <a:solidFill>
                      <a:schemeClr val="bg1">
                        <a:lumMod val="85000"/>
                      </a:schemeClr>
                    </a:solidFill>
                  </a:tcPr>
                </a:tc>
                <a:tc>
                  <a:txBody>
                    <a:bodyPr/>
                    <a:lstStyle/>
                    <a:p>
                      <a:pPr algn="ctr"/>
                      <a:r>
                        <a:rPr lang="en-CA" sz="1400" kern="1200" dirty="0" smtClean="0">
                          <a:solidFill>
                            <a:schemeClr val="tx1"/>
                          </a:solidFill>
                          <a:latin typeface="+mn-lt"/>
                          <a:ea typeface="+mn-ea"/>
                          <a:cs typeface="+mn-cs"/>
                        </a:rPr>
                        <a:t>Phase2</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algn="ctr"/>
                      <a:r>
                        <a:rPr lang="en-CA" sz="1400" kern="1200" dirty="0" smtClean="0">
                          <a:solidFill>
                            <a:schemeClr val="tx1"/>
                          </a:solidFill>
                          <a:latin typeface="+mn-lt"/>
                          <a:ea typeface="+mn-ea"/>
                          <a:cs typeface="+mn-cs"/>
                        </a:rPr>
                        <a:t>Phase 3</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r>
              <a:tr h="370840">
                <a:tc>
                  <a:txBody>
                    <a:bodyPr/>
                    <a:lstStyle/>
                    <a:p>
                      <a:pPr marL="0" algn="ctr" defTabSz="914400" rtl="0" eaLnBrk="1" latinLnBrk="0" hangingPunct="1"/>
                      <a:r>
                        <a:rPr lang="en-CA" sz="1200" kern="1200" dirty="0" smtClean="0">
                          <a:solidFill>
                            <a:schemeClr val="tx1"/>
                          </a:solidFill>
                          <a:latin typeface="+mn-lt"/>
                          <a:ea typeface="+mn-ea"/>
                          <a:cs typeface="+mn-cs"/>
                        </a:rPr>
                        <a:t>Oct – Dec 2012</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marL="0" algn="ctr" defTabSz="914400" rtl="0" eaLnBrk="1" latinLnBrk="0" hangingPunct="1"/>
                      <a:r>
                        <a:rPr lang="en-CA" sz="1200" kern="1200" dirty="0" smtClean="0">
                          <a:solidFill>
                            <a:schemeClr val="tx1"/>
                          </a:solidFill>
                          <a:latin typeface="+mn-lt"/>
                          <a:ea typeface="+mn-ea"/>
                          <a:cs typeface="+mn-cs"/>
                        </a:rPr>
                        <a:t>Jan – Mar 2013</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marL="0" algn="ctr" defTabSz="914400" rtl="0" eaLnBrk="1" latinLnBrk="0" hangingPunct="1"/>
                      <a:r>
                        <a:rPr lang="en-CA" sz="1200" kern="1200" dirty="0" smtClean="0">
                          <a:solidFill>
                            <a:schemeClr val="tx1"/>
                          </a:solidFill>
                          <a:latin typeface="+mn-lt"/>
                          <a:ea typeface="+mn-ea"/>
                          <a:cs typeface="+mn-cs"/>
                        </a:rPr>
                        <a:t>2-4 Year Program</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marL="0" algn="ctr" defTabSz="914400" rtl="0" eaLnBrk="1" latinLnBrk="0" hangingPunct="1"/>
                      <a:r>
                        <a:rPr lang="en-CA" sz="1200" kern="1200" dirty="0" smtClean="0">
                          <a:solidFill>
                            <a:schemeClr val="tx1"/>
                          </a:solidFill>
                          <a:latin typeface="+mn-lt"/>
                          <a:ea typeface="+mn-ea"/>
                          <a:cs typeface="+mn-cs"/>
                        </a:rPr>
                        <a:t>1-2 Year Program</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r>
              <a:tr h="1706592">
                <a:tc>
                  <a:txBody>
                    <a:bodyPr/>
                    <a:lstStyle/>
                    <a:p>
                      <a:pPr algn="ctr"/>
                      <a:endParaRPr lang="en-CA" sz="1400" baseline="0" dirty="0" smtClean="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c>
                  <a:txBody>
                    <a:bodyPr/>
                    <a:lstStyle/>
                    <a:p>
                      <a:pPr algn="ctr"/>
                      <a:endParaRPr lang="en-CA" sz="1400" dirty="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c>
                  <a:txBody>
                    <a:bodyPr/>
                    <a:lstStyle/>
                    <a:p>
                      <a:pPr algn="ctr"/>
                      <a:endParaRPr lang="en-CA" sz="1400" dirty="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c>
                  <a:txBody>
                    <a:bodyPr/>
                    <a:lstStyle/>
                    <a:p>
                      <a:pPr algn="ctr"/>
                      <a:endParaRPr lang="en-CA" sz="1400" dirty="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r>
            </a:tbl>
          </a:graphicData>
        </a:graphic>
      </p:graphicFrame>
      <p:sp>
        <p:nvSpPr>
          <p:cNvPr id="19" name="Rectangle 18"/>
          <p:cNvSpPr/>
          <p:nvPr/>
        </p:nvSpPr>
        <p:spPr>
          <a:xfrm>
            <a:off x="1634835" y="5570148"/>
            <a:ext cx="1623580"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RSS Business Architecture &amp; High Level Requirements</a:t>
            </a:r>
            <a:endParaRPr lang="en-CA" sz="1200" b="1" dirty="0">
              <a:solidFill>
                <a:schemeClr val="tx1"/>
              </a:solidFill>
            </a:endParaRPr>
          </a:p>
        </p:txBody>
      </p:sp>
      <p:sp>
        <p:nvSpPr>
          <p:cNvPr id="21" name="Rectangle 20"/>
          <p:cNvSpPr/>
          <p:nvPr/>
        </p:nvSpPr>
        <p:spPr>
          <a:xfrm>
            <a:off x="3471381" y="5570148"/>
            <a:ext cx="1620982"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Phased Plan for </a:t>
            </a:r>
          </a:p>
          <a:p>
            <a:pPr algn="ctr"/>
            <a:r>
              <a:rPr lang="en-CA" sz="1200" b="1" dirty="0" smtClean="0">
                <a:solidFill>
                  <a:schemeClr val="tx1"/>
                </a:solidFill>
              </a:rPr>
              <a:t>RSS and COS</a:t>
            </a:r>
            <a:endParaRPr lang="en-CA" sz="1200" b="1" dirty="0">
              <a:solidFill>
                <a:schemeClr val="tx1"/>
              </a:solidFill>
            </a:endParaRPr>
          </a:p>
        </p:txBody>
      </p:sp>
      <p:sp>
        <p:nvSpPr>
          <p:cNvPr id="22" name="Rectangle 21"/>
          <p:cNvSpPr/>
          <p:nvPr/>
        </p:nvSpPr>
        <p:spPr>
          <a:xfrm>
            <a:off x="5377872" y="5282116"/>
            <a:ext cx="1549402"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RSS Development</a:t>
            </a:r>
            <a:endParaRPr lang="en-CA" sz="1200" b="1" dirty="0">
              <a:solidFill>
                <a:schemeClr val="tx1"/>
              </a:solidFill>
            </a:endParaRPr>
          </a:p>
        </p:txBody>
      </p:sp>
      <p:sp>
        <p:nvSpPr>
          <p:cNvPr id="23" name="Rectangle 22"/>
          <p:cNvSpPr/>
          <p:nvPr/>
        </p:nvSpPr>
        <p:spPr>
          <a:xfrm>
            <a:off x="5377872" y="5930188"/>
            <a:ext cx="1549402"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COS Refined Detailed Requirements</a:t>
            </a:r>
            <a:endParaRPr lang="en-CA" sz="1200" b="1" dirty="0">
              <a:solidFill>
                <a:schemeClr val="tx1"/>
              </a:solidFill>
            </a:endParaRPr>
          </a:p>
        </p:txBody>
      </p:sp>
      <p:sp>
        <p:nvSpPr>
          <p:cNvPr id="24" name="Rectangle 23"/>
          <p:cNvSpPr/>
          <p:nvPr/>
        </p:nvSpPr>
        <p:spPr>
          <a:xfrm>
            <a:off x="7148942" y="5282116"/>
            <a:ext cx="1572885"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COS  Development</a:t>
            </a:r>
            <a:endParaRPr lang="en-CA" sz="1200" b="1" dirty="0">
              <a:solidFill>
                <a:schemeClr val="tx1"/>
              </a:solidFill>
            </a:endParaRPr>
          </a:p>
        </p:txBody>
      </p:sp>
      <p:sp>
        <p:nvSpPr>
          <p:cNvPr id="25" name="TextBox 24"/>
          <p:cNvSpPr txBox="1"/>
          <p:nvPr/>
        </p:nvSpPr>
        <p:spPr>
          <a:xfrm>
            <a:off x="166254" y="4269620"/>
            <a:ext cx="1373847" cy="923330"/>
          </a:xfrm>
          <a:prstGeom prst="rect">
            <a:avLst/>
          </a:prstGeom>
          <a:noFill/>
        </p:spPr>
        <p:txBody>
          <a:bodyPr wrap="square" rtlCol="0">
            <a:spAutoFit/>
          </a:bodyPr>
          <a:lstStyle>
            <a:defPPr>
              <a:defRPr lang="en-US"/>
            </a:defPPr>
            <a:lvl1pPr>
              <a:defRPr u="sng"/>
            </a:lvl1pPr>
          </a:lstStyle>
          <a:p>
            <a:r>
              <a:rPr lang="en-CA" b="1" u="none" dirty="0">
                <a:solidFill>
                  <a:srgbClr val="8F6020"/>
                </a:solidFill>
              </a:rPr>
              <a:t>Option </a:t>
            </a:r>
            <a:r>
              <a:rPr lang="en-CA" b="1" u="none" dirty="0" smtClean="0">
                <a:solidFill>
                  <a:srgbClr val="8F6020"/>
                </a:solidFill>
              </a:rPr>
              <a:t>2</a:t>
            </a:r>
            <a:endParaRPr lang="en-CA" b="1" u="none" dirty="0">
              <a:solidFill>
                <a:srgbClr val="8F6020"/>
              </a:solidFill>
            </a:endParaRPr>
          </a:p>
          <a:p>
            <a:r>
              <a:rPr lang="en-CA" u="none" dirty="0" smtClean="0">
                <a:solidFill>
                  <a:srgbClr val="8F6020"/>
                </a:solidFill>
              </a:rPr>
              <a:t>Phase </a:t>
            </a:r>
            <a:r>
              <a:rPr lang="en-CA" u="none" dirty="0">
                <a:solidFill>
                  <a:srgbClr val="8F6020"/>
                </a:solidFill>
              </a:rPr>
              <a:t>RSS and COS</a:t>
            </a:r>
          </a:p>
        </p:txBody>
      </p:sp>
      <p:sp>
        <p:nvSpPr>
          <p:cNvPr id="26" name="TextBox 25"/>
          <p:cNvSpPr txBox="1"/>
          <p:nvPr/>
        </p:nvSpPr>
        <p:spPr>
          <a:xfrm>
            <a:off x="1512392" y="1168368"/>
            <a:ext cx="7339160" cy="369332"/>
          </a:xfrm>
          <a:prstGeom prst="rect">
            <a:avLst/>
          </a:prstGeom>
          <a:noFill/>
        </p:spPr>
        <p:txBody>
          <a:bodyPr wrap="square" rtlCol="0">
            <a:spAutoFit/>
          </a:bodyPr>
          <a:lstStyle/>
          <a:p>
            <a:r>
              <a:rPr lang="en-CA" b="1" dirty="0" smtClean="0">
                <a:solidFill>
                  <a:srgbClr val="8F6020"/>
                </a:solidFill>
              </a:rPr>
              <a:t>Two proposed options to integrate and deliver RSS and COS program scope: </a:t>
            </a:r>
            <a:endParaRPr lang="en-CA" b="1" dirty="0">
              <a:solidFill>
                <a:srgbClr val="8F6020"/>
              </a:solidFill>
            </a:endParaRPr>
          </a:p>
        </p:txBody>
      </p:sp>
      <p:sp>
        <p:nvSpPr>
          <p:cNvPr id="2" name="Title 1"/>
          <p:cNvSpPr>
            <a:spLocks noGrp="1"/>
          </p:cNvSpPr>
          <p:nvPr>
            <p:ph type="title"/>
          </p:nvPr>
        </p:nvSpPr>
        <p:spPr/>
        <p:txBody>
          <a:bodyPr/>
          <a:lstStyle/>
          <a:p>
            <a:r>
              <a:rPr lang="en-US" smtClean="0"/>
              <a:t>RSS and COS Program Options</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2146734931"/>
              </p:ext>
            </p:extLst>
          </p:nvPr>
        </p:nvGraphicFramePr>
        <p:xfrm>
          <a:off x="1547664" y="1623563"/>
          <a:ext cx="7303887" cy="2448272"/>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832845"/>
                <a:gridCol w="1856509"/>
                <a:gridCol w="3614533"/>
              </a:tblGrid>
              <a:tr h="370840">
                <a:tc gridSpan="2">
                  <a:txBody>
                    <a:bodyPr/>
                    <a:lstStyle/>
                    <a:p>
                      <a:pPr algn="ctr"/>
                      <a:r>
                        <a:rPr lang="en-CA" sz="1400" kern="1200" dirty="0" smtClean="0">
                          <a:solidFill>
                            <a:schemeClr val="tx1"/>
                          </a:solidFill>
                          <a:latin typeface="+mn-lt"/>
                          <a:ea typeface="+mn-ea"/>
                          <a:cs typeface="+mn-cs"/>
                        </a:rPr>
                        <a:t>Phase 1</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hMerge="1">
                  <a:txBody>
                    <a:bodyPr/>
                    <a:lstStyle/>
                    <a:p>
                      <a:pPr algn="ctr"/>
                      <a:endParaRPr lang="en-CA" sz="1400" dirty="0">
                        <a:solidFill>
                          <a:schemeClr val="tx1"/>
                        </a:solidFill>
                      </a:endParaRPr>
                    </a:p>
                  </a:txBody>
                  <a:tcPr anchor="ctr">
                    <a:solidFill>
                      <a:schemeClr val="bg1">
                        <a:lumMod val="85000"/>
                      </a:schemeClr>
                    </a:solidFill>
                  </a:tcPr>
                </a:tc>
                <a:tc>
                  <a:txBody>
                    <a:bodyPr/>
                    <a:lstStyle/>
                    <a:p>
                      <a:pPr algn="ctr"/>
                      <a:r>
                        <a:rPr lang="en-CA" sz="1400" kern="1200" dirty="0" smtClean="0">
                          <a:solidFill>
                            <a:schemeClr val="tx1"/>
                          </a:solidFill>
                          <a:latin typeface="+mn-lt"/>
                          <a:ea typeface="+mn-ea"/>
                          <a:cs typeface="+mn-cs"/>
                        </a:rPr>
                        <a:t>Phase 3</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r>
              <a:tr h="370840">
                <a:tc>
                  <a:txBody>
                    <a:bodyPr/>
                    <a:lstStyle/>
                    <a:p>
                      <a:pPr marL="0" algn="ctr" defTabSz="914400" rtl="0" eaLnBrk="1" latinLnBrk="0" hangingPunct="1"/>
                      <a:r>
                        <a:rPr lang="en-CA" sz="1200" kern="1200" dirty="0" smtClean="0">
                          <a:solidFill>
                            <a:schemeClr val="tx1"/>
                          </a:solidFill>
                          <a:latin typeface="+mn-lt"/>
                          <a:ea typeface="+mn-ea"/>
                          <a:cs typeface="+mn-cs"/>
                        </a:rPr>
                        <a:t>Oct – Dec 2012</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marL="0" algn="ctr" defTabSz="914400" rtl="0" eaLnBrk="1" latinLnBrk="0" hangingPunct="1"/>
                      <a:r>
                        <a:rPr lang="en-CA" sz="1200" kern="1200" dirty="0" smtClean="0">
                          <a:solidFill>
                            <a:schemeClr val="tx1"/>
                          </a:solidFill>
                          <a:latin typeface="+mn-lt"/>
                          <a:ea typeface="+mn-ea"/>
                          <a:cs typeface="+mn-cs"/>
                        </a:rPr>
                        <a:t>Jan – Mar 2013</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c>
                  <a:txBody>
                    <a:bodyPr/>
                    <a:lstStyle/>
                    <a:p>
                      <a:pPr marL="0" algn="ctr" defTabSz="914400" rtl="0" eaLnBrk="1" latinLnBrk="0" hangingPunct="1"/>
                      <a:r>
                        <a:rPr lang="en-CA" sz="1200" kern="1200" dirty="0" smtClean="0">
                          <a:solidFill>
                            <a:schemeClr val="tx1"/>
                          </a:solidFill>
                          <a:latin typeface="+mn-lt"/>
                          <a:ea typeface="+mn-ea"/>
                          <a:cs typeface="+mn-cs"/>
                        </a:rPr>
                        <a:t>2-4 Year Program</a:t>
                      </a: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solidFill>
                      <a:srgbClr val="E7D8B7"/>
                    </a:solidFill>
                  </a:tcPr>
                </a:tc>
              </a:tr>
              <a:tr h="1706592">
                <a:tc>
                  <a:txBody>
                    <a:bodyPr/>
                    <a:lstStyle/>
                    <a:p>
                      <a:pPr algn="ctr"/>
                      <a:endParaRPr lang="en-CA" sz="1400" baseline="0" dirty="0" smtClean="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c>
                  <a:txBody>
                    <a:bodyPr/>
                    <a:lstStyle/>
                    <a:p>
                      <a:pPr algn="ctr"/>
                      <a:endParaRPr lang="en-CA" sz="1400" dirty="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c>
                  <a:txBody>
                    <a:bodyPr/>
                    <a:lstStyle/>
                    <a:p>
                      <a:pPr algn="ctr"/>
                      <a:endParaRPr lang="en-CA" sz="1400" dirty="0">
                        <a:ln>
                          <a:solidFill>
                            <a:schemeClr val="bg1">
                              <a:lumMod val="50000"/>
                            </a:schemeClr>
                          </a:solidFill>
                        </a:ln>
                        <a:solidFill>
                          <a:schemeClr val="tx1"/>
                        </a:solidFill>
                      </a:endParaRPr>
                    </a:p>
                  </a:txBody>
                  <a:tcPr anchor="ctr">
                    <a:lnL w="12700" cap="flat" cmpd="sng" algn="ctr">
                      <a:solidFill>
                        <a:srgbClr val="8F6020"/>
                      </a:solidFill>
                      <a:prstDash val="solid"/>
                      <a:round/>
                      <a:headEnd type="none" w="med" len="med"/>
                      <a:tailEnd type="none" w="med" len="med"/>
                    </a:lnL>
                    <a:lnR w="12700" cap="flat" cmpd="sng" algn="ctr">
                      <a:solidFill>
                        <a:srgbClr val="8F6020"/>
                      </a:solidFill>
                      <a:prstDash val="solid"/>
                      <a:round/>
                      <a:headEnd type="none" w="med" len="med"/>
                      <a:tailEnd type="none" w="med" len="med"/>
                    </a:lnR>
                    <a:lnT w="12700" cap="flat" cmpd="sng" algn="ctr">
                      <a:solidFill>
                        <a:srgbClr val="8F6020"/>
                      </a:solidFill>
                      <a:prstDash val="solid"/>
                      <a:round/>
                      <a:headEnd type="none" w="med" len="med"/>
                      <a:tailEnd type="none" w="med" len="med"/>
                    </a:lnT>
                    <a:lnB w="12700" cap="flat" cmpd="sng" algn="ctr">
                      <a:solidFill>
                        <a:srgbClr val="8F6020"/>
                      </a:solidFill>
                      <a:prstDash val="solid"/>
                      <a:round/>
                      <a:headEnd type="none" w="med" len="med"/>
                      <a:tailEnd type="none" w="med" len="med"/>
                    </a:lnB>
                    <a:noFill/>
                  </a:tcPr>
                </a:tc>
              </a:tr>
            </a:tbl>
          </a:graphicData>
        </a:graphic>
      </p:graphicFrame>
      <p:sp>
        <p:nvSpPr>
          <p:cNvPr id="4" name="Isosceles Triangle 3"/>
          <p:cNvSpPr/>
          <p:nvPr/>
        </p:nvSpPr>
        <p:spPr>
          <a:xfrm rot="5400000">
            <a:off x="-343461" y="1659651"/>
            <a:ext cx="686923" cy="304955"/>
          </a:xfrm>
          <a:prstGeom prst="triangle">
            <a:avLst/>
          </a:prstGeom>
          <a:solidFill>
            <a:srgbClr val="8F6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343461" y="4287973"/>
            <a:ext cx="686923" cy="304955"/>
          </a:xfrm>
          <a:prstGeom prst="triangle">
            <a:avLst/>
          </a:prstGeom>
          <a:solidFill>
            <a:srgbClr val="8F6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34835" y="2473804"/>
            <a:ext cx="1623580"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RSS Business Architecture &amp; High Level Requirements</a:t>
            </a:r>
            <a:endParaRPr lang="en-CA" sz="1200" b="1" dirty="0">
              <a:solidFill>
                <a:schemeClr val="tx1"/>
              </a:solidFill>
            </a:endParaRPr>
          </a:p>
        </p:txBody>
      </p:sp>
      <p:sp>
        <p:nvSpPr>
          <p:cNvPr id="10" name="Rectangle 9"/>
          <p:cNvSpPr/>
          <p:nvPr/>
        </p:nvSpPr>
        <p:spPr>
          <a:xfrm>
            <a:off x="1634834" y="3193884"/>
            <a:ext cx="1623581"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COS Refined Detailed Requirements</a:t>
            </a:r>
            <a:endParaRPr lang="en-CA" sz="1200" b="1" dirty="0">
              <a:solidFill>
                <a:schemeClr val="tx1"/>
              </a:solidFill>
            </a:endParaRPr>
          </a:p>
        </p:txBody>
      </p:sp>
      <p:sp>
        <p:nvSpPr>
          <p:cNvPr id="11" name="Rectangle 10"/>
          <p:cNvSpPr/>
          <p:nvPr/>
        </p:nvSpPr>
        <p:spPr>
          <a:xfrm>
            <a:off x="3471381" y="2833844"/>
            <a:ext cx="1620981"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Integrated Plan for RSS</a:t>
            </a:r>
            <a:endParaRPr lang="en-CA" sz="1200" b="1" dirty="0">
              <a:solidFill>
                <a:schemeClr val="tx1"/>
              </a:solidFill>
            </a:endParaRPr>
          </a:p>
        </p:txBody>
      </p:sp>
      <p:sp>
        <p:nvSpPr>
          <p:cNvPr id="12" name="Rectangle 11"/>
          <p:cNvSpPr/>
          <p:nvPr/>
        </p:nvSpPr>
        <p:spPr>
          <a:xfrm>
            <a:off x="5336307" y="2833844"/>
            <a:ext cx="3454796" cy="576064"/>
          </a:xfrm>
          <a:prstGeom prst="rect">
            <a:avLst/>
          </a:prstGeom>
          <a:solidFill>
            <a:srgbClr val="A47C3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tx1"/>
                </a:solidFill>
              </a:rPr>
              <a:t>Joint COS &amp; RSS Development</a:t>
            </a:r>
            <a:endParaRPr lang="en-CA" sz="1200" b="1" dirty="0">
              <a:solidFill>
                <a:schemeClr val="tx1"/>
              </a:solidFill>
            </a:endParaRPr>
          </a:p>
        </p:txBody>
      </p:sp>
    </p:spTree>
    <p:extLst>
      <p:ext uri="{BB962C8B-B14F-4D97-AF65-F5344CB8AC3E}">
        <p14:creationId xmlns:p14="http://schemas.microsoft.com/office/powerpoint/2010/main" val="4265277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dirty="0"/>
          </a:p>
        </p:txBody>
      </p:sp>
      <p:sp>
        <p:nvSpPr>
          <p:cNvPr id="3" name="TextBox 2"/>
          <p:cNvSpPr txBox="1"/>
          <p:nvPr/>
        </p:nvSpPr>
        <p:spPr>
          <a:xfrm>
            <a:off x="218500" y="1287995"/>
            <a:ext cx="8628046" cy="1200329"/>
          </a:xfrm>
          <a:prstGeom prst="rect">
            <a:avLst/>
          </a:prstGeom>
          <a:noFill/>
        </p:spPr>
        <p:txBody>
          <a:bodyPr wrap="square" rtlCol="0">
            <a:spAutoFit/>
          </a:bodyPr>
          <a:lstStyle/>
          <a:p>
            <a:r>
              <a:rPr lang="en-CA" b="1" dirty="0" smtClean="0"/>
              <a:t>“Service Delivery Challenges: </a:t>
            </a:r>
            <a:r>
              <a:rPr lang="en-CA" dirty="0" smtClean="0"/>
              <a:t>OSMV’s current business delivery model is facing a number of challenges having a direct impact on clients/partners, business users, and management. A significant portion of these challenges are driven by the lack of functionality in the existing systems which support they delivery of OSMV’s core programs.”</a:t>
            </a:r>
            <a:endParaRPr lang="en-US" dirty="0" smtClean="0"/>
          </a:p>
        </p:txBody>
      </p:sp>
      <p:sp>
        <p:nvSpPr>
          <p:cNvPr id="4" name="Flowchart: Alternate Process 3"/>
          <p:cNvSpPr/>
          <p:nvPr/>
        </p:nvSpPr>
        <p:spPr>
          <a:xfrm>
            <a:off x="170997" y="2563448"/>
            <a:ext cx="3605358" cy="1971250"/>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CA" b="1" dirty="0">
                <a:solidFill>
                  <a:srgbClr val="252021"/>
                </a:solidFill>
              </a:rPr>
              <a:t>Customers </a:t>
            </a:r>
          </a:p>
          <a:p>
            <a:pPr marL="171450" indent="-171450">
              <a:buFont typeface="Arial" pitchFamily="34" charset="0"/>
              <a:buChar char="•"/>
            </a:pPr>
            <a:r>
              <a:rPr lang="en-CA" sz="1600" dirty="0">
                <a:solidFill>
                  <a:srgbClr val="252021"/>
                </a:solidFill>
              </a:rPr>
              <a:t>Low quality data transmission</a:t>
            </a:r>
          </a:p>
          <a:p>
            <a:pPr marL="171450" indent="-171450">
              <a:buFont typeface="Arial" pitchFamily="34" charset="0"/>
              <a:buChar char="•"/>
            </a:pPr>
            <a:r>
              <a:rPr lang="en-CA" sz="1600" dirty="0">
                <a:solidFill>
                  <a:srgbClr val="252021"/>
                </a:solidFill>
              </a:rPr>
              <a:t>Late information submission</a:t>
            </a:r>
          </a:p>
          <a:p>
            <a:pPr marL="171450" indent="-171450">
              <a:buFont typeface="Arial" pitchFamily="34" charset="0"/>
              <a:buChar char="•"/>
            </a:pPr>
            <a:r>
              <a:rPr lang="en-CA" sz="1600" dirty="0">
                <a:solidFill>
                  <a:srgbClr val="252021"/>
                </a:solidFill>
              </a:rPr>
              <a:t>Channels are not interactive</a:t>
            </a:r>
          </a:p>
          <a:p>
            <a:pPr marL="171450" indent="-171450">
              <a:buFont typeface="Arial" pitchFamily="34" charset="0"/>
              <a:buChar char="•"/>
            </a:pPr>
            <a:r>
              <a:rPr lang="en-CA" sz="1600" dirty="0">
                <a:solidFill>
                  <a:srgbClr val="252021"/>
                </a:solidFill>
              </a:rPr>
              <a:t>Errors in letter templates</a:t>
            </a:r>
          </a:p>
          <a:p>
            <a:pPr marL="171450" indent="-171450">
              <a:buFont typeface="Arial" pitchFamily="34" charset="0"/>
              <a:buChar char="•"/>
            </a:pPr>
            <a:r>
              <a:rPr lang="en-CA" sz="1600" dirty="0">
                <a:solidFill>
                  <a:srgbClr val="252021"/>
                </a:solidFill>
              </a:rPr>
              <a:t>IVR is cumbersome</a:t>
            </a:r>
          </a:p>
        </p:txBody>
      </p:sp>
      <p:sp>
        <p:nvSpPr>
          <p:cNvPr id="5" name="Flowchart: Alternate Process 4"/>
          <p:cNvSpPr/>
          <p:nvPr/>
        </p:nvSpPr>
        <p:spPr>
          <a:xfrm>
            <a:off x="3906981" y="2563448"/>
            <a:ext cx="5142015" cy="1971250"/>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0" anchor="t" anchorCtr="0"/>
          <a:lstStyle/>
          <a:p>
            <a:r>
              <a:rPr lang="en-CA" b="1" dirty="0">
                <a:solidFill>
                  <a:srgbClr val="252021"/>
                </a:solidFill>
              </a:rPr>
              <a:t>Business</a:t>
            </a:r>
          </a:p>
          <a:p>
            <a:pPr marL="166688" indent="-166688">
              <a:buFont typeface="Arial" pitchFamily="34" charset="0"/>
              <a:buChar char="•"/>
            </a:pPr>
            <a:r>
              <a:rPr lang="en-CA" sz="1600" dirty="0" err="1">
                <a:solidFill>
                  <a:srgbClr val="252021"/>
                </a:solidFill>
              </a:rPr>
              <a:t>Siloed</a:t>
            </a:r>
            <a:r>
              <a:rPr lang="en-CA" sz="1600" dirty="0">
                <a:solidFill>
                  <a:srgbClr val="252021"/>
                </a:solidFill>
              </a:rPr>
              <a:t> view of customers</a:t>
            </a:r>
          </a:p>
          <a:p>
            <a:pPr marL="166688" indent="-166688">
              <a:buFont typeface="Arial" pitchFamily="34" charset="0"/>
              <a:buChar char="•"/>
            </a:pPr>
            <a:r>
              <a:rPr lang="en-CA" sz="1600" dirty="0">
                <a:solidFill>
                  <a:srgbClr val="252021"/>
                </a:solidFill>
              </a:rPr>
              <a:t>Routine activities not automated</a:t>
            </a:r>
          </a:p>
          <a:p>
            <a:pPr marL="166688" indent="-166688">
              <a:buFont typeface="Arial" pitchFamily="34" charset="0"/>
              <a:buChar char="•"/>
            </a:pPr>
            <a:r>
              <a:rPr lang="en-CA" sz="1600" dirty="0">
                <a:solidFill>
                  <a:srgbClr val="252021"/>
                </a:solidFill>
              </a:rPr>
              <a:t>Focus on paper based processing</a:t>
            </a:r>
          </a:p>
          <a:p>
            <a:pPr marL="166688" indent="-166688">
              <a:buFont typeface="Arial" pitchFamily="34" charset="0"/>
              <a:buChar char="•"/>
            </a:pPr>
            <a:r>
              <a:rPr lang="en-CA" sz="1600" dirty="0">
                <a:solidFill>
                  <a:srgbClr val="252021"/>
                </a:solidFill>
              </a:rPr>
              <a:t>Multiple business work around to handle systems issues</a:t>
            </a:r>
          </a:p>
          <a:p>
            <a:pPr marL="166688" indent="-166688">
              <a:buFont typeface="Arial" pitchFamily="34" charset="0"/>
              <a:buChar char="•"/>
            </a:pPr>
            <a:r>
              <a:rPr lang="en-CA" sz="1600" dirty="0">
                <a:solidFill>
                  <a:srgbClr val="252021"/>
                </a:solidFill>
              </a:rPr>
              <a:t>Process &amp; systems challenges result in reversals of decisions</a:t>
            </a:r>
          </a:p>
        </p:txBody>
      </p:sp>
      <p:sp>
        <p:nvSpPr>
          <p:cNvPr id="6" name="Flowchart: Alternate Process 5"/>
          <p:cNvSpPr/>
          <p:nvPr/>
        </p:nvSpPr>
        <p:spPr>
          <a:xfrm>
            <a:off x="3906982" y="4653448"/>
            <a:ext cx="5142014" cy="2103611"/>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CA" b="1" dirty="0">
                <a:solidFill>
                  <a:srgbClr val="252021"/>
                </a:solidFill>
              </a:rPr>
              <a:t>System</a:t>
            </a:r>
          </a:p>
          <a:p>
            <a:pPr marL="166688" indent="-166688">
              <a:buFont typeface="Arial" pitchFamily="34" charset="0"/>
              <a:buChar char="•"/>
            </a:pPr>
            <a:r>
              <a:rPr lang="en-CA" sz="1600" dirty="0">
                <a:solidFill>
                  <a:srgbClr val="252021"/>
                </a:solidFill>
              </a:rPr>
              <a:t>Costly and lengthy process for minor systems changes</a:t>
            </a:r>
          </a:p>
          <a:p>
            <a:pPr marL="166688" indent="-166688">
              <a:buFont typeface="Arial" pitchFamily="34" charset="0"/>
              <a:buChar char="•"/>
            </a:pPr>
            <a:r>
              <a:rPr lang="en-CA" sz="1600" dirty="0">
                <a:solidFill>
                  <a:srgbClr val="252021"/>
                </a:solidFill>
              </a:rPr>
              <a:t>Frequent unplanned system outages during core hours</a:t>
            </a:r>
          </a:p>
          <a:p>
            <a:pPr marL="166688" indent="-166688">
              <a:buFont typeface="Arial" pitchFamily="34" charset="0"/>
              <a:buChar char="•"/>
            </a:pPr>
            <a:r>
              <a:rPr lang="en-CA" sz="1600" dirty="0">
                <a:solidFill>
                  <a:srgbClr val="252021"/>
                </a:solidFill>
              </a:rPr>
              <a:t>Regular errors integrating drivers and core systems</a:t>
            </a:r>
          </a:p>
          <a:p>
            <a:pPr marL="166688" indent="-166688">
              <a:buFont typeface="Arial" pitchFamily="34" charset="0"/>
              <a:buChar char="•"/>
            </a:pPr>
            <a:r>
              <a:rPr lang="en-CA" sz="1600" dirty="0">
                <a:solidFill>
                  <a:srgbClr val="252021"/>
                </a:solidFill>
              </a:rPr>
              <a:t>Scan system does not meet needs</a:t>
            </a:r>
          </a:p>
        </p:txBody>
      </p:sp>
      <p:sp>
        <p:nvSpPr>
          <p:cNvPr id="7" name="Flowchart: Alternate Process 6"/>
          <p:cNvSpPr/>
          <p:nvPr/>
        </p:nvSpPr>
        <p:spPr>
          <a:xfrm>
            <a:off x="170996" y="4639825"/>
            <a:ext cx="3605358" cy="2117898"/>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anchor="t" anchorCtr="0"/>
          <a:lstStyle/>
          <a:p>
            <a:r>
              <a:rPr lang="en-CA" b="1" dirty="0">
                <a:solidFill>
                  <a:srgbClr val="252021"/>
                </a:solidFill>
              </a:rPr>
              <a:t>Leadership</a:t>
            </a:r>
          </a:p>
          <a:p>
            <a:pPr marL="166688" indent="-166688">
              <a:buFont typeface="Arial" pitchFamily="34" charset="0"/>
              <a:buChar char="•"/>
            </a:pPr>
            <a:r>
              <a:rPr lang="en-CA" sz="1600" dirty="0">
                <a:solidFill>
                  <a:srgbClr val="252021"/>
                </a:solidFill>
              </a:rPr>
              <a:t>System rigidities stifle innovation</a:t>
            </a:r>
          </a:p>
          <a:p>
            <a:pPr marL="166688" indent="-166688">
              <a:buFont typeface="Arial" pitchFamily="34" charset="0"/>
              <a:buChar char="•"/>
            </a:pPr>
            <a:r>
              <a:rPr lang="en-CA" sz="1600" dirty="0">
                <a:solidFill>
                  <a:srgbClr val="252021"/>
                </a:solidFill>
              </a:rPr>
              <a:t>Limited reporting &amp; program evaluation</a:t>
            </a:r>
          </a:p>
          <a:p>
            <a:pPr marL="166688" indent="-166688">
              <a:buFont typeface="Arial" pitchFamily="34" charset="0"/>
              <a:buChar char="•"/>
            </a:pPr>
            <a:r>
              <a:rPr lang="en-CA" sz="1600" dirty="0">
                <a:solidFill>
                  <a:srgbClr val="252021"/>
                </a:solidFill>
              </a:rPr>
              <a:t>Policy driven inefficiencies </a:t>
            </a:r>
            <a:r>
              <a:rPr lang="en-CA" sz="1600" dirty="0" smtClean="0">
                <a:solidFill>
                  <a:srgbClr val="252021"/>
                </a:solidFill>
              </a:rPr>
              <a:t/>
            </a:r>
            <a:br>
              <a:rPr lang="en-CA" sz="1600" dirty="0" smtClean="0">
                <a:solidFill>
                  <a:srgbClr val="252021"/>
                </a:solidFill>
              </a:rPr>
            </a:br>
            <a:r>
              <a:rPr lang="en-CA" sz="1600" dirty="0" smtClean="0">
                <a:solidFill>
                  <a:srgbClr val="252021"/>
                </a:solidFill>
              </a:rPr>
              <a:t>(</a:t>
            </a:r>
            <a:r>
              <a:rPr lang="en-CA" sz="1600" dirty="0">
                <a:solidFill>
                  <a:srgbClr val="252021"/>
                </a:solidFill>
              </a:rPr>
              <a:t>e.g. paper retention)</a:t>
            </a:r>
          </a:p>
          <a:p>
            <a:pPr marL="166688" indent="-166688">
              <a:buFont typeface="Arial" pitchFamily="34" charset="0"/>
              <a:buChar char="•"/>
            </a:pPr>
            <a:r>
              <a:rPr lang="en-CA" sz="1600" dirty="0">
                <a:solidFill>
                  <a:srgbClr val="252021"/>
                </a:solidFill>
              </a:rPr>
              <a:t>Staff dissatisfaction/reduced engagement</a:t>
            </a:r>
          </a:p>
        </p:txBody>
      </p:sp>
    </p:spTree>
    <p:extLst>
      <p:ext uri="{BB962C8B-B14F-4D97-AF65-F5344CB8AC3E}">
        <p14:creationId xmlns:p14="http://schemas.microsoft.com/office/powerpoint/2010/main" val="27206746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US" dirty="0" smtClean="0"/>
              <a:t>All immediate next steps can be accomplished with current ISB and OSMV internal and external resources currently engaged in RSS and previously involved with COS.</a:t>
            </a:r>
          </a:p>
          <a:p>
            <a:endParaRPr lang="en-US" dirty="0"/>
          </a:p>
        </p:txBody>
      </p:sp>
      <p:sp>
        <p:nvSpPr>
          <p:cNvPr id="2" name="Title 1"/>
          <p:cNvSpPr>
            <a:spLocks noGrp="1"/>
          </p:cNvSpPr>
          <p:nvPr>
            <p:ph type="title"/>
          </p:nvPr>
        </p:nvSpPr>
        <p:spPr/>
        <p:txBody>
          <a:bodyPr/>
          <a:lstStyle/>
          <a:p>
            <a:r>
              <a:rPr lang="en-CA" dirty="0" smtClean="0">
                <a:solidFill>
                  <a:srgbClr val="8F6020"/>
                </a:solidFill>
              </a:rPr>
              <a:t>Procurement</a:t>
            </a:r>
            <a:endParaRPr lang="en-CA" dirty="0">
              <a:solidFill>
                <a:srgbClr val="8F6020"/>
              </a:solidFill>
            </a:endParaRPr>
          </a:p>
        </p:txBody>
      </p:sp>
      <p:sp>
        <p:nvSpPr>
          <p:cNvPr id="3" name="Content Placeholder 1"/>
          <p:cNvSpPr txBox="1">
            <a:spLocks/>
          </p:cNvSpPr>
          <p:nvPr/>
        </p:nvSpPr>
        <p:spPr>
          <a:xfrm>
            <a:off x="688767" y="1852550"/>
            <a:ext cx="7920913" cy="1733797"/>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rgbClr val="8F602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tx1"/>
              </a:buClr>
              <a:buNone/>
            </a:pPr>
            <a:endParaRPr lang="en-US" sz="2400" dirty="0" smtClean="0">
              <a:solidFill>
                <a:schemeClr val="tx1"/>
              </a:solidFill>
            </a:endParaRPr>
          </a:p>
        </p:txBody>
      </p:sp>
    </p:spTree>
    <p:extLst>
      <p:ext uri="{BB962C8B-B14F-4D97-AF65-F5344CB8AC3E}">
        <p14:creationId xmlns:p14="http://schemas.microsoft.com/office/powerpoint/2010/main" val="18165963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 &amp; A</a:t>
            </a:r>
            <a:endParaRPr lang="en-US" dirty="0"/>
          </a:p>
        </p:txBody>
      </p:sp>
    </p:spTree>
    <p:extLst>
      <p:ext uri="{BB962C8B-B14F-4D97-AF65-F5344CB8AC3E}">
        <p14:creationId xmlns:p14="http://schemas.microsoft.com/office/powerpoint/2010/main" val="1846309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dirty="0"/>
          </a:p>
        </p:txBody>
      </p:sp>
      <p:sp>
        <p:nvSpPr>
          <p:cNvPr id="3" name="TextBox 2"/>
          <p:cNvSpPr txBox="1"/>
          <p:nvPr/>
        </p:nvSpPr>
        <p:spPr>
          <a:xfrm>
            <a:off x="218500" y="1276120"/>
            <a:ext cx="8794872" cy="923330"/>
          </a:xfrm>
          <a:prstGeom prst="rect">
            <a:avLst/>
          </a:prstGeom>
          <a:noFill/>
        </p:spPr>
        <p:txBody>
          <a:bodyPr wrap="square" rtlCol="0">
            <a:spAutoFit/>
          </a:bodyPr>
          <a:lstStyle/>
          <a:p>
            <a:r>
              <a:rPr lang="en-CA" b="1" dirty="0" smtClean="0"/>
              <a:t>“</a:t>
            </a:r>
            <a:r>
              <a:rPr lang="en-CA" b="1" dirty="0"/>
              <a:t>Business and Systems </a:t>
            </a:r>
            <a:r>
              <a:rPr lang="en-CA" b="1" dirty="0" smtClean="0"/>
              <a:t>Vision: </a:t>
            </a:r>
            <a:r>
              <a:rPr lang="en-CA" dirty="0" smtClean="0"/>
              <a:t>The </a:t>
            </a:r>
            <a:r>
              <a:rPr lang="en-CA" dirty="0"/>
              <a:t>OSMV has a multi-faceted vision of how the organization would like to </a:t>
            </a:r>
            <a:r>
              <a:rPr lang="en-CA" dirty="0" smtClean="0"/>
              <a:t>leverage technology </a:t>
            </a:r>
            <a:r>
              <a:rPr lang="en-CA" dirty="0"/>
              <a:t>in order to deliver their services in an effective, streamlined, and </a:t>
            </a:r>
            <a:r>
              <a:rPr lang="en-CA" dirty="0" smtClean="0"/>
              <a:t>holistic manner</a:t>
            </a:r>
            <a:r>
              <a:rPr lang="en-CA" dirty="0"/>
              <a:t>.</a:t>
            </a:r>
            <a:r>
              <a:rPr lang="en-CA" dirty="0" smtClean="0"/>
              <a:t>”</a:t>
            </a:r>
            <a:endParaRPr lang="en-US" dirty="0" smtClean="0"/>
          </a:p>
        </p:txBody>
      </p:sp>
      <p:sp>
        <p:nvSpPr>
          <p:cNvPr id="4" name="Flowchart: Alternate Process 3"/>
          <p:cNvSpPr/>
          <p:nvPr/>
        </p:nvSpPr>
        <p:spPr>
          <a:xfrm>
            <a:off x="182870" y="2143949"/>
            <a:ext cx="4258500" cy="2059920"/>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t" anchorCtr="0"/>
          <a:lstStyle/>
          <a:p>
            <a:r>
              <a:rPr lang="en-CA" b="1" dirty="0">
                <a:solidFill>
                  <a:srgbClr val="252021"/>
                </a:solidFill>
              </a:rPr>
              <a:t>Streamlined &amp; Interactive Client Service</a:t>
            </a:r>
          </a:p>
          <a:p>
            <a:r>
              <a:rPr lang="en-CA" sz="1600" dirty="0">
                <a:solidFill>
                  <a:srgbClr val="252021"/>
                </a:solidFill>
              </a:rPr>
              <a:t>Simplifying key client touch points with a focus on leveraging technology to facilitate faster service, and streamline backend processing where there are sufficient cost and service benefits to justify capital investments</a:t>
            </a:r>
          </a:p>
        </p:txBody>
      </p:sp>
      <p:sp>
        <p:nvSpPr>
          <p:cNvPr id="5" name="Flowchart: Alternate Process 4"/>
          <p:cNvSpPr/>
          <p:nvPr/>
        </p:nvSpPr>
        <p:spPr>
          <a:xfrm>
            <a:off x="4615936" y="2132074"/>
            <a:ext cx="4433061" cy="2059920"/>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t" anchorCtr="0"/>
          <a:lstStyle/>
          <a:p>
            <a:r>
              <a:rPr lang="en-CA" b="1" dirty="0">
                <a:solidFill>
                  <a:srgbClr val="252021"/>
                </a:solidFill>
              </a:rPr>
              <a:t>One-Client Approach</a:t>
            </a:r>
          </a:p>
          <a:p>
            <a:r>
              <a:rPr lang="en-CA" sz="1600" dirty="0">
                <a:solidFill>
                  <a:srgbClr val="252021"/>
                </a:solidFill>
              </a:rPr>
              <a:t>Integrating operations of road safety programs and embedding a one client processing approach, systems infrastructure and mindset. The primary objective is to harmonize outcomes across program areas, and to capitalize on opportunities to leverage information across programs.</a:t>
            </a:r>
          </a:p>
        </p:txBody>
      </p:sp>
      <p:sp>
        <p:nvSpPr>
          <p:cNvPr id="8" name="Flowchart: Alternate Process 7"/>
          <p:cNvSpPr/>
          <p:nvPr/>
        </p:nvSpPr>
        <p:spPr>
          <a:xfrm>
            <a:off x="182870" y="4328948"/>
            <a:ext cx="4258500" cy="2428111"/>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t" anchorCtr="0"/>
          <a:lstStyle/>
          <a:p>
            <a:r>
              <a:rPr lang="en-CA" b="1" dirty="0">
                <a:solidFill>
                  <a:srgbClr val="252021"/>
                </a:solidFill>
              </a:rPr>
              <a:t>Reliable and Responsive Systems Infrastructure</a:t>
            </a:r>
          </a:p>
          <a:p>
            <a:r>
              <a:rPr lang="en-CA" sz="1600" dirty="0">
                <a:solidFill>
                  <a:srgbClr val="252021"/>
                </a:solidFill>
              </a:rPr>
              <a:t>Laying the foundation for OSMV renewal by developing a systems infrastructure with reliable uptime performance and that is in tune with current business rules and needs, and that facilitates more effective processing, reporting, documentation and communications.</a:t>
            </a:r>
          </a:p>
        </p:txBody>
      </p:sp>
      <p:sp>
        <p:nvSpPr>
          <p:cNvPr id="9" name="Flowchart: Alternate Process 8"/>
          <p:cNvSpPr/>
          <p:nvPr/>
        </p:nvSpPr>
        <p:spPr>
          <a:xfrm>
            <a:off x="4615936" y="4328948"/>
            <a:ext cx="4433061" cy="2428111"/>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t" anchorCtr="0"/>
          <a:lstStyle/>
          <a:p>
            <a:r>
              <a:rPr lang="en-CA" b="1" dirty="0">
                <a:solidFill>
                  <a:srgbClr val="252021"/>
                </a:solidFill>
              </a:rPr>
              <a:t>Accelerated Improvement in Road Safety Outcomes</a:t>
            </a:r>
          </a:p>
          <a:p>
            <a:r>
              <a:rPr lang="en-CA" sz="1600" dirty="0">
                <a:solidFill>
                  <a:srgbClr val="252021"/>
                </a:solidFill>
              </a:rPr>
              <a:t>Creating a culture of innovation to focus on getting the most out of available resources and implementing / improving road safety programs. Organizational capacity to take on new &amp; enhanced programs will be created through an ambitious redesign and streamlining of existing programs with a focus on increased efficiency.</a:t>
            </a:r>
          </a:p>
        </p:txBody>
      </p:sp>
    </p:spTree>
    <p:extLst>
      <p:ext uri="{BB962C8B-B14F-4D97-AF65-F5344CB8AC3E}">
        <p14:creationId xmlns:p14="http://schemas.microsoft.com/office/powerpoint/2010/main" val="1901113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Background</a:t>
            </a:r>
            <a:endParaRPr lang="en-US" dirty="0"/>
          </a:p>
        </p:txBody>
      </p:sp>
      <p:sp>
        <p:nvSpPr>
          <p:cNvPr id="4" name="Flowchart: Alternate Process 3"/>
          <p:cNvSpPr/>
          <p:nvPr/>
        </p:nvSpPr>
        <p:spPr>
          <a:xfrm>
            <a:off x="218496" y="2322540"/>
            <a:ext cx="8699874" cy="1238382"/>
          </a:xfrm>
          <a:prstGeom prst="flowChartAlternateProcess">
            <a:avLst/>
          </a:prstGeom>
          <a:solidFill>
            <a:srgbClr val="E7D8B7"/>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anchor="t" anchorCtr="0"/>
          <a:lstStyle/>
          <a:p>
            <a:r>
              <a:rPr lang="en-CA" b="1" dirty="0">
                <a:solidFill>
                  <a:srgbClr val="252021"/>
                </a:solidFill>
              </a:rPr>
              <a:t>Road Safety Leadership </a:t>
            </a:r>
          </a:p>
          <a:p>
            <a:r>
              <a:rPr lang="en-CA" sz="1600" dirty="0">
                <a:solidFill>
                  <a:srgbClr val="252021"/>
                </a:solidFill>
              </a:rPr>
              <a:t>Making compelling cases for new road safety programs &amp; polices that will drive significant improvement in road safety outcomes by developing &amp; leveraging business intelligence, policy and strategic planning capabilities.</a:t>
            </a:r>
          </a:p>
        </p:txBody>
      </p:sp>
      <p:sp>
        <p:nvSpPr>
          <p:cNvPr id="10" name="TextBox 9"/>
          <p:cNvSpPr txBox="1"/>
          <p:nvPr/>
        </p:nvSpPr>
        <p:spPr>
          <a:xfrm>
            <a:off x="218500" y="1276120"/>
            <a:ext cx="8699870" cy="923330"/>
          </a:xfrm>
          <a:prstGeom prst="rect">
            <a:avLst/>
          </a:prstGeom>
          <a:noFill/>
        </p:spPr>
        <p:txBody>
          <a:bodyPr wrap="square" rtlCol="0">
            <a:spAutoFit/>
          </a:bodyPr>
          <a:lstStyle/>
          <a:p>
            <a:r>
              <a:rPr lang="en-CA" b="1" dirty="0" smtClean="0"/>
              <a:t>“</a:t>
            </a:r>
            <a:r>
              <a:rPr lang="en-CA" b="1" dirty="0"/>
              <a:t>Business and Systems </a:t>
            </a:r>
            <a:r>
              <a:rPr lang="en-CA" b="1" dirty="0" smtClean="0"/>
              <a:t>Vision: </a:t>
            </a:r>
            <a:r>
              <a:rPr lang="en-CA" dirty="0" smtClean="0"/>
              <a:t>The </a:t>
            </a:r>
            <a:r>
              <a:rPr lang="en-CA" dirty="0"/>
              <a:t>OSMV has a multi-faceted vision of how the organization would like to </a:t>
            </a:r>
            <a:r>
              <a:rPr lang="en-CA" dirty="0" smtClean="0"/>
              <a:t>leverage technology </a:t>
            </a:r>
            <a:r>
              <a:rPr lang="en-CA" dirty="0"/>
              <a:t>in order to deliver their services in an effective, streamlined, and </a:t>
            </a:r>
            <a:r>
              <a:rPr lang="en-CA" b="1" dirty="0" smtClean="0"/>
              <a:t>holistic manner</a:t>
            </a:r>
            <a:r>
              <a:rPr lang="en-CA" dirty="0"/>
              <a:t>.</a:t>
            </a:r>
            <a:r>
              <a:rPr lang="en-CA" dirty="0" smtClean="0"/>
              <a:t>”</a:t>
            </a:r>
            <a:endParaRPr lang="en-US" dirty="0" smtClean="0"/>
          </a:p>
        </p:txBody>
      </p:sp>
    </p:spTree>
    <p:extLst>
      <p:ext uri="{BB962C8B-B14F-4D97-AF65-F5344CB8AC3E}">
        <p14:creationId xmlns:p14="http://schemas.microsoft.com/office/powerpoint/2010/main" val="2777969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Core Operating System</a:t>
            </a:r>
            <a:endParaRPr lang="en-US" dirty="0"/>
          </a:p>
        </p:txBody>
      </p:sp>
      <p:sp>
        <p:nvSpPr>
          <p:cNvPr id="3" name="Subtitle 2"/>
          <p:cNvSpPr>
            <a:spLocks noGrp="1"/>
          </p:cNvSpPr>
          <p:nvPr>
            <p:ph type="subTitle" idx="1"/>
          </p:nvPr>
        </p:nvSpPr>
        <p:spPr/>
        <p:txBody>
          <a:bodyPr/>
          <a:lstStyle/>
          <a:p>
            <a:r>
              <a:rPr lang="en-US" dirty="0" smtClean="0"/>
              <a:t>Value Assessment</a:t>
            </a:r>
            <a:endParaRPr lang="en-US" dirty="0"/>
          </a:p>
        </p:txBody>
      </p:sp>
      <p:grpSp>
        <p:nvGrpSpPr>
          <p:cNvPr id="14" name="Group 13"/>
          <p:cNvGrpSpPr/>
          <p:nvPr/>
        </p:nvGrpSpPr>
        <p:grpSpPr>
          <a:xfrm>
            <a:off x="2381003" y="4289731"/>
            <a:ext cx="4381995" cy="1899162"/>
            <a:chOff x="1496460" y="1795752"/>
            <a:chExt cx="6263701" cy="3018620"/>
          </a:xfrm>
        </p:grpSpPr>
        <p:sp>
          <p:nvSpPr>
            <p:cNvPr id="15" name="Oval 14"/>
            <p:cNvSpPr/>
            <p:nvPr/>
          </p:nvSpPr>
          <p:spPr>
            <a:xfrm>
              <a:off x="3756341" y="3106757"/>
              <a:ext cx="1707615" cy="1707615"/>
            </a:xfrm>
            <a:prstGeom prst="ellipse">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COS</a:t>
              </a:r>
            </a:p>
          </p:txBody>
        </p:sp>
        <p:sp>
          <p:nvSpPr>
            <p:cNvPr id="16" name="Rounded Rectangle 15"/>
            <p:cNvSpPr/>
            <p:nvPr/>
          </p:nvSpPr>
          <p:spPr>
            <a:xfrm>
              <a:off x="3800818" y="1795752"/>
              <a:ext cx="1645185" cy="730785"/>
            </a:xfrm>
            <a:prstGeom prst="roundRect">
              <a:avLst/>
            </a:prstGeom>
            <a:solidFill>
              <a:srgbClr val="8F6020"/>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chemeClr val="bg1"/>
                  </a:solidFill>
                </a:rPr>
                <a:t>Value</a:t>
              </a:r>
            </a:p>
            <a:p>
              <a:pPr algn="ctr"/>
              <a:r>
                <a:rPr lang="en-US" sz="1200" b="1" dirty="0">
                  <a:solidFill>
                    <a:schemeClr val="bg1"/>
                  </a:solidFill>
                </a:rPr>
                <a:t>Assessment</a:t>
              </a:r>
            </a:p>
          </p:txBody>
        </p:sp>
        <p:sp>
          <p:nvSpPr>
            <p:cNvPr id="17" name="Rounded Rectangle 16"/>
            <p:cNvSpPr/>
            <p:nvPr/>
          </p:nvSpPr>
          <p:spPr>
            <a:xfrm>
              <a:off x="1496460"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Procurement</a:t>
              </a:r>
            </a:p>
            <a:p>
              <a:pPr algn="ctr"/>
              <a:r>
                <a:rPr lang="en-US" sz="1200" b="1" dirty="0">
                  <a:solidFill>
                    <a:srgbClr val="252021"/>
                  </a:solidFill>
                </a:rPr>
                <a:t>Assessment</a:t>
              </a:r>
            </a:p>
          </p:txBody>
        </p:sp>
        <p:sp>
          <p:nvSpPr>
            <p:cNvPr id="18" name="Rounded Rectangle 17"/>
            <p:cNvSpPr/>
            <p:nvPr/>
          </p:nvSpPr>
          <p:spPr>
            <a:xfrm>
              <a:off x="6114976" y="3595172"/>
              <a:ext cx="1645185" cy="730785"/>
            </a:xfrm>
            <a:prstGeom prst="roundRect">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1" dirty="0">
                  <a:solidFill>
                    <a:srgbClr val="252021"/>
                  </a:solidFill>
                </a:rPr>
                <a:t>Solution</a:t>
              </a:r>
            </a:p>
            <a:p>
              <a:pPr algn="ctr"/>
              <a:r>
                <a:rPr lang="en-US" sz="1200" b="1" dirty="0">
                  <a:solidFill>
                    <a:srgbClr val="252021"/>
                  </a:solidFill>
                </a:rPr>
                <a:t>Delivery</a:t>
              </a:r>
            </a:p>
          </p:txBody>
        </p:sp>
        <p:sp>
          <p:nvSpPr>
            <p:cNvPr id="19" name="Down Arrow 18"/>
            <p:cNvSpPr/>
            <p:nvPr/>
          </p:nvSpPr>
          <p:spPr>
            <a:xfrm>
              <a:off x="4348905" y="2620181"/>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0" name="Down Arrow 19"/>
            <p:cNvSpPr/>
            <p:nvPr/>
          </p:nvSpPr>
          <p:spPr>
            <a:xfrm rot="16200000">
              <a:off x="3129248"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sp>
          <p:nvSpPr>
            <p:cNvPr id="21" name="Down Arrow 20"/>
            <p:cNvSpPr/>
            <p:nvPr/>
          </p:nvSpPr>
          <p:spPr>
            <a:xfrm rot="5400000">
              <a:off x="5517152" y="3767769"/>
              <a:ext cx="561861" cy="385590"/>
            </a:xfrm>
            <a:prstGeom prst="downArrow">
              <a:avLst/>
            </a:pr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b="1">
                <a:solidFill>
                  <a:srgbClr val="252021"/>
                </a:solidFill>
              </a:endParaRPr>
            </a:p>
          </p:txBody>
        </p:sp>
      </p:grpSp>
    </p:spTree>
    <p:extLst>
      <p:ext uri="{BB962C8B-B14F-4D97-AF65-F5344CB8AC3E}">
        <p14:creationId xmlns:p14="http://schemas.microsoft.com/office/powerpoint/2010/main" val="3365435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17"/>
          <p:cNvSpPr/>
          <p:nvPr/>
        </p:nvSpPr>
        <p:spPr>
          <a:xfrm>
            <a:off x="4484688" y="3432175"/>
            <a:ext cx="2841625" cy="2841625"/>
          </a:xfrm>
          <a:custGeom>
            <a:avLst/>
            <a:gdLst>
              <a:gd name="connsiteX0" fmla="*/ 0 w 3330365"/>
              <a:gd name="connsiteY0" fmla="*/ 1665894 h 3331788"/>
              <a:gd name="connsiteX1" fmla="*/ 1665183 w 3330365"/>
              <a:gd name="connsiteY1" fmla="*/ 0 h 3331788"/>
              <a:gd name="connsiteX2" fmla="*/ 3330366 w 3330365"/>
              <a:gd name="connsiteY2" fmla="*/ 1665894 h 3331788"/>
              <a:gd name="connsiteX3" fmla="*/ 1665183 w 3330365"/>
              <a:gd name="connsiteY3" fmla="*/ 3331788 h 3331788"/>
              <a:gd name="connsiteX4" fmla="*/ 0 w 3330365"/>
              <a:gd name="connsiteY4" fmla="*/ 1665894 h 3331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5" h="3331788">
                <a:moveTo>
                  <a:pt x="0" y="1665894"/>
                </a:moveTo>
                <a:cubicBezTo>
                  <a:pt x="0" y="745846"/>
                  <a:pt x="745528" y="0"/>
                  <a:pt x="1665183" y="0"/>
                </a:cubicBezTo>
                <a:cubicBezTo>
                  <a:pt x="2584838" y="0"/>
                  <a:pt x="3330366" y="745846"/>
                  <a:pt x="3330366" y="1665894"/>
                </a:cubicBezTo>
                <a:cubicBezTo>
                  <a:pt x="3330366" y="2585942"/>
                  <a:pt x="2584838" y="3331788"/>
                  <a:pt x="1665183" y="3331788"/>
                </a:cubicBezTo>
                <a:cubicBezTo>
                  <a:pt x="745528" y="3331788"/>
                  <a:pt x="0" y="2585942"/>
                  <a:pt x="0" y="1665894"/>
                </a:cubicBezTo>
                <a:close/>
              </a:path>
            </a:pathLst>
          </a:cu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CA" sz="2000" b="1" dirty="0" smtClean="0">
              <a:solidFill>
                <a:srgbClr val="252021"/>
              </a:solidFill>
            </a:endParaRPr>
          </a:p>
          <a:p>
            <a:pPr algn="ctr"/>
            <a:r>
              <a:rPr lang="en-CA" sz="2000" b="1" dirty="0" smtClean="0">
                <a:solidFill>
                  <a:srgbClr val="252021"/>
                </a:solidFill>
              </a:rPr>
              <a:t>Value Delivery</a:t>
            </a:r>
          </a:p>
          <a:p>
            <a:pPr algn="ctr"/>
            <a:r>
              <a:rPr lang="en-CA" sz="2000" dirty="0" smtClean="0">
                <a:solidFill>
                  <a:srgbClr val="252021"/>
                </a:solidFill>
              </a:rPr>
              <a:t>(Execution)</a:t>
            </a:r>
          </a:p>
          <a:p>
            <a:pPr algn="ctr"/>
            <a:endParaRPr lang="en-CA" sz="2000" b="1" dirty="0">
              <a:solidFill>
                <a:srgbClr val="252021"/>
              </a:solidFill>
            </a:endParaRPr>
          </a:p>
        </p:txBody>
      </p:sp>
      <p:sp>
        <p:nvSpPr>
          <p:cNvPr id="19" name="Freeform 18"/>
          <p:cNvSpPr/>
          <p:nvPr/>
        </p:nvSpPr>
        <p:spPr>
          <a:xfrm>
            <a:off x="3206750" y="1066800"/>
            <a:ext cx="2840038" cy="2841625"/>
          </a:xfrm>
          <a:custGeom>
            <a:avLst/>
            <a:gdLst>
              <a:gd name="connsiteX0" fmla="*/ 0 w 3330365"/>
              <a:gd name="connsiteY0" fmla="*/ 1665174 h 3330347"/>
              <a:gd name="connsiteX1" fmla="*/ 1665183 w 3330365"/>
              <a:gd name="connsiteY1" fmla="*/ 0 h 3330347"/>
              <a:gd name="connsiteX2" fmla="*/ 3330366 w 3330365"/>
              <a:gd name="connsiteY2" fmla="*/ 1665174 h 3330347"/>
              <a:gd name="connsiteX3" fmla="*/ 1665183 w 3330365"/>
              <a:gd name="connsiteY3" fmla="*/ 3330348 h 3330347"/>
              <a:gd name="connsiteX4" fmla="*/ 0 w 3330365"/>
              <a:gd name="connsiteY4" fmla="*/ 1665174 h 333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0365" h="3330347">
                <a:moveTo>
                  <a:pt x="0" y="1665174"/>
                </a:moveTo>
                <a:cubicBezTo>
                  <a:pt x="0" y="745524"/>
                  <a:pt x="745528" y="0"/>
                  <a:pt x="1665183" y="0"/>
                </a:cubicBezTo>
                <a:cubicBezTo>
                  <a:pt x="2584838" y="0"/>
                  <a:pt x="3330366" y="745524"/>
                  <a:pt x="3330366" y="1665174"/>
                </a:cubicBezTo>
                <a:cubicBezTo>
                  <a:pt x="3330366" y="2584824"/>
                  <a:pt x="2584838" y="3330348"/>
                  <a:pt x="1665183" y="3330348"/>
                </a:cubicBezTo>
                <a:cubicBezTo>
                  <a:pt x="745528" y="3330348"/>
                  <a:pt x="0" y="2584824"/>
                  <a:pt x="0" y="1665174"/>
                </a:cubicBezTo>
                <a:close/>
              </a:path>
            </a:pathLst>
          </a:cu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2000" b="1" dirty="0" smtClean="0">
                <a:solidFill>
                  <a:srgbClr val="252021"/>
                </a:solidFill>
              </a:rPr>
              <a:t>Value Definition</a:t>
            </a:r>
          </a:p>
          <a:p>
            <a:pPr algn="ctr" fontAlgn="auto">
              <a:spcBef>
                <a:spcPts val="0"/>
              </a:spcBef>
              <a:spcAft>
                <a:spcPts val="0"/>
              </a:spcAft>
              <a:defRPr/>
            </a:pPr>
            <a:r>
              <a:rPr lang="en-CA" sz="2000" dirty="0" smtClean="0">
                <a:solidFill>
                  <a:srgbClr val="252021"/>
                </a:solidFill>
              </a:rPr>
              <a:t>(Desired Outcomes)</a:t>
            </a:r>
            <a:r>
              <a:rPr lang="en-CA" sz="2000" dirty="0">
                <a:solidFill>
                  <a:srgbClr val="252021"/>
                </a:solidFill>
              </a:rPr>
              <a:t/>
            </a:r>
            <a:br>
              <a:rPr lang="en-CA" sz="2000" dirty="0">
                <a:solidFill>
                  <a:srgbClr val="252021"/>
                </a:solidFill>
              </a:rPr>
            </a:br>
            <a:endParaRPr lang="en-CA" sz="2000" dirty="0">
              <a:solidFill>
                <a:srgbClr val="252021"/>
              </a:solidFill>
            </a:endParaRPr>
          </a:p>
        </p:txBody>
      </p:sp>
      <p:sp>
        <p:nvSpPr>
          <p:cNvPr id="20" name="Freeform 19"/>
          <p:cNvSpPr/>
          <p:nvPr/>
        </p:nvSpPr>
        <p:spPr>
          <a:xfrm>
            <a:off x="1833563" y="3432175"/>
            <a:ext cx="2841625" cy="2841625"/>
          </a:xfrm>
          <a:custGeom>
            <a:avLst/>
            <a:gdLst>
              <a:gd name="connsiteX0" fmla="*/ 0 w 3331805"/>
              <a:gd name="connsiteY0" fmla="*/ 1665894 h 3331788"/>
              <a:gd name="connsiteX1" fmla="*/ 1665903 w 3331805"/>
              <a:gd name="connsiteY1" fmla="*/ 0 h 3331788"/>
              <a:gd name="connsiteX2" fmla="*/ 3331806 w 3331805"/>
              <a:gd name="connsiteY2" fmla="*/ 1665894 h 3331788"/>
              <a:gd name="connsiteX3" fmla="*/ 1665903 w 3331805"/>
              <a:gd name="connsiteY3" fmla="*/ 3331788 h 3331788"/>
              <a:gd name="connsiteX4" fmla="*/ 0 w 3331805"/>
              <a:gd name="connsiteY4" fmla="*/ 1665894 h 3331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1805" h="3331788">
                <a:moveTo>
                  <a:pt x="0" y="1665894"/>
                </a:moveTo>
                <a:cubicBezTo>
                  <a:pt x="0" y="745846"/>
                  <a:pt x="745850" y="0"/>
                  <a:pt x="1665903" y="0"/>
                </a:cubicBezTo>
                <a:cubicBezTo>
                  <a:pt x="2585956" y="0"/>
                  <a:pt x="3331806" y="745846"/>
                  <a:pt x="3331806" y="1665894"/>
                </a:cubicBezTo>
                <a:cubicBezTo>
                  <a:pt x="3331806" y="2585942"/>
                  <a:pt x="2585956" y="3331788"/>
                  <a:pt x="1665903" y="3331788"/>
                </a:cubicBezTo>
                <a:cubicBezTo>
                  <a:pt x="745850" y="3331788"/>
                  <a:pt x="0" y="2585942"/>
                  <a:pt x="0" y="1665894"/>
                </a:cubicBezTo>
                <a:close/>
              </a:path>
            </a:pathLst>
          </a:custGeom>
          <a:gradFill flip="none" rotWithShape="1">
            <a:gsLst>
              <a:gs pos="0">
                <a:srgbClr val="8F6020"/>
              </a:gs>
              <a:gs pos="70000">
                <a:srgbClr val="FBE7A2"/>
              </a:gs>
              <a:gs pos="100000">
                <a:srgbClr val="BA9345"/>
              </a:gs>
            </a:gsLst>
            <a:lin ang="135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CA" sz="2000" b="1" dirty="0" smtClean="0">
                <a:solidFill>
                  <a:srgbClr val="252021"/>
                </a:solidFill>
              </a:rPr>
              <a:t>Value Management</a:t>
            </a:r>
          </a:p>
          <a:p>
            <a:pPr algn="ctr"/>
            <a:r>
              <a:rPr lang="en-CA" sz="2000" dirty="0">
                <a:solidFill>
                  <a:srgbClr val="252021"/>
                </a:solidFill>
              </a:rPr>
              <a:t>(</a:t>
            </a:r>
            <a:r>
              <a:rPr lang="en-CA" sz="2000" dirty="0" smtClean="0">
                <a:solidFill>
                  <a:srgbClr val="252021"/>
                </a:solidFill>
              </a:rPr>
              <a:t>Governance)</a:t>
            </a:r>
            <a:endParaRPr lang="en-CA" sz="2000" dirty="0">
              <a:solidFill>
                <a:srgbClr val="252021"/>
              </a:solidFill>
            </a:endParaRPr>
          </a:p>
        </p:txBody>
      </p:sp>
      <p:sp>
        <p:nvSpPr>
          <p:cNvPr id="21" name="AutoShape 14"/>
          <p:cNvSpPr>
            <a:spLocks noChangeArrowheads="1"/>
          </p:cNvSpPr>
          <p:nvPr/>
        </p:nvSpPr>
        <p:spPr bwMode="auto">
          <a:xfrm rot="7478565">
            <a:off x="2774001" y="3062787"/>
            <a:ext cx="1077912" cy="430213"/>
          </a:xfrm>
          <a:prstGeom prst="curvedUpArrow">
            <a:avLst>
              <a:gd name="adj1" fmla="val 50136"/>
              <a:gd name="adj2" fmla="val 100272"/>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4" name="Rounded Rectangle 23"/>
          <p:cNvSpPr/>
          <p:nvPr/>
        </p:nvSpPr>
        <p:spPr>
          <a:xfrm>
            <a:off x="1054925" y="2563875"/>
            <a:ext cx="2052638" cy="539750"/>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b="1" dirty="0">
                <a:solidFill>
                  <a:srgbClr val="8F6020"/>
                </a:solidFill>
              </a:rPr>
              <a:t>Accountability Framework</a:t>
            </a:r>
          </a:p>
        </p:txBody>
      </p:sp>
      <p:sp>
        <p:nvSpPr>
          <p:cNvPr id="25" name="Rounded Rectangle 24"/>
          <p:cNvSpPr/>
          <p:nvPr/>
        </p:nvSpPr>
        <p:spPr>
          <a:xfrm>
            <a:off x="6182038" y="2613663"/>
            <a:ext cx="2051050" cy="493712"/>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b="1" dirty="0">
                <a:solidFill>
                  <a:srgbClr val="8F6020"/>
                </a:solidFill>
              </a:rPr>
              <a:t>Quality Assurance Framework</a:t>
            </a:r>
          </a:p>
        </p:txBody>
      </p:sp>
      <p:sp>
        <p:nvSpPr>
          <p:cNvPr id="26" name="Rounded Rectangle 25"/>
          <p:cNvSpPr/>
          <p:nvPr/>
        </p:nvSpPr>
        <p:spPr>
          <a:xfrm>
            <a:off x="2611938" y="6295900"/>
            <a:ext cx="3895725" cy="539750"/>
          </a:xfrm>
          <a:prstGeom prst="roundRect">
            <a:avLst/>
          </a:prstGeom>
          <a:noFill/>
          <a:ln>
            <a:noFill/>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b="1" dirty="0">
                <a:solidFill>
                  <a:srgbClr val="8F6020"/>
                </a:solidFill>
              </a:rPr>
              <a:t>Performance Management Framework</a:t>
            </a:r>
          </a:p>
        </p:txBody>
      </p:sp>
      <p:sp>
        <p:nvSpPr>
          <p:cNvPr id="2" name="Rectangle 2"/>
          <p:cNvSpPr>
            <a:spLocks noGrp="1" noChangeArrowheads="1"/>
          </p:cNvSpPr>
          <p:nvPr>
            <p:ph type="title"/>
          </p:nvPr>
        </p:nvSpPr>
        <p:spPr/>
        <p:txBody>
          <a:bodyPr/>
          <a:lstStyle/>
          <a:p>
            <a:r>
              <a:rPr lang="en-US" dirty="0" smtClean="0"/>
              <a:t>Value Creation Framework</a:t>
            </a:r>
            <a:endParaRPr lang="en-US" dirty="0"/>
          </a:p>
        </p:txBody>
      </p:sp>
      <p:sp>
        <p:nvSpPr>
          <p:cNvPr id="22" name="AutoShape 13"/>
          <p:cNvSpPr>
            <a:spLocks noChangeArrowheads="1"/>
          </p:cNvSpPr>
          <p:nvPr/>
        </p:nvSpPr>
        <p:spPr bwMode="auto">
          <a:xfrm rot="-7068987">
            <a:off x="5391087" y="3109276"/>
            <a:ext cx="1077913" cy="430212"/>
          </a:xfrm>
          <a:prstGeom prst="curvedUpArrow">
            <a:avLst>
              <a:gd name="adj1" fmla="val 50136"/>
              <a:gd name="adj2" fmla="val 100272"/>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AutoShape 15"/>
          <p:cNvSpPr>
            <a:spLocks noChangeArrowheads="1"/>
          </p:cNvSpPr>
          <p:nvPr/>
        </p:nvSpPr>
        <p:spPr bwMode="auto">
          <a:xfrm>
            <a:off x="3975475" y="5311775"/>
            <a:ext cx="1263650" cy="503238"/>
          </a:xfrm>
          <a:prstGeom prst="curvedUpArrow">
            <a:avLst>
              <a:gd name="adj1" fmla="val 50136"/>
              <a:gd name="adj2" fmla="val 100273"/>
              <a:gd name="adj3" fmla="val 33333"/>
            </a:avLst>
          </a:prstGeom>
          <a:gradFill flip="none" rotWithShape="1">
            <a:gsLst>
              <a:gs pos="0">
                <a:srgbClr val="613802"/>
              </a:gs>
              <a:gs pos="50000">
                <a:srgbClr val="FBD794"/>
              </a:gs>
              <a:gs pos="100000">
                <a:srgbClr val="55390B"/>
              </a:gs>
            </a:gsLst>
            <a:lin ang="13500000" scaled="1"/>
            <a:tileRect/>
          </a:gradFill>
          <a:ln>
            <a:noFill/>
          </a:ln>
          <a:effectLst>
            <a:outerShdw blurRad="508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Oval 26"/>
          <p:cNvSpPr/>
          <p:nvPr/>
        </p:nvSpPr>
        <p:spPr>
          <a:xfrm>
            <a:off x="4025200" y="3325300"/>
            <a:ext cx="1223694" cy="1171575"/>
          </a:xfrm>
          <a:prstGeom prst="ellipse">
            <a:avLst/>
          </a:prstGeom>
          <a:solidFill>
            <a:srgbClr val="8F602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en-US" b="1" dirty="0">
                <a:solidFill>
                  <a:prstClr val="white"/>
                </a:solidFill>
                <a:effectLst>
                  <a:outerShdw blurRad="38100" dist="38100" dir="2700000" algn="tl">
                    <a:srgbClr val="000000">
                      <a:alpha val="43137"/>
                    </a:srgbClr>
                  </a:outerShdw>
                </a:effectLst>
              </a:rPr>
              <a:t>Value Creation</a:t>
            </a:r>
            <a:endParaRPr lang="en-CA" b="1" dirty="0">
              <a:solidFill>
                <a:prstClr val="white"/>
              </a:solidFill>
              <a:effectLst>
                <a:outerShdw blurRad="38100" dist="38100" dir="2700000" algn="tl">
                  <a:srgbClr val="000000">
                    <a:alpha val="43137"/>
                  </a:srgbClr>
                </a:outerShdw>
              </a:effectLst>
            </a:endParaRPr>
          </a:p>
        </p:txBody>
      </p:sp>
      <p:sp>
        <p:nvSpPr>
          <p:cNvPr id="13" name="Rectangle 12"/>
          <p:cNvSpPr/>
          <p:nvPr/>
        </p:nvSpPr>
        <p:spPr>
          <a:xfrm>
            <a:off x="7010400" y="6496050"/>
            <a:ext cx="3236913" cy="243785"/>
          </a:xfrm>
          <a:prstGeom prst="rect">
            <a:avLst/>
          </a:prstGeom>
        </p:spPr>
        <p:txBody>
          <a:bodyPr>
            <a:spAutoFit/>
          </a:bodyPr>
          <a:lstStyle/>
          <a:p>
            <a:pPr fontAlgn="auto">
              <a:lnSpc>
                <a:spcPct val="80000"/>
              </a:lnSpc>
              <a:spcBef>
                <a:spcPct val="40000"/>
              </a:spcBef>
              <a:spcAft>
                <a:spcPts val="0"/>
              </a:spcAft>
              <a:buClr>
                <a:schemeClr val="accent6"/>
              </a:buClr>
              <a:tabLst>
                <a:tab pos="268288" algn="l"/>
              </a:tabLst>
              <a:defRPr/>
            </a:pPr>
            <a:r>
              <a:rPr lang="en-US" sz="1200" b="1" i="1" dirty="0">
                <a:latin typeface="+mn-lt"/>
              </a:rPr>
              <a:t>Copyright Vi³ Consulting Inc. </a:t>
            </a:r>
          </a:p>
        </p:txBody>
      </p:sp>
    </p:spTree>
    <p:extLst>
      <p:ext uri="{BB962C8B-B14F-4D97-AF65-F5344CB8AC3E}">
        <p14:creationId xmlns:p14="http://schemas.microsoft.com/office/powerpoint/2010/main" val="173223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p:bldP spid="25" grpId="0"/>
      <p:bldP spid="26" grpId="0"/>
      <p:bldP spid="22" grpId="0" animBg="1"/>
      <p:bldP spid="23" grpId="0" animBg="1"/>
      <p:bldP spid="2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7.0&quot;&gt;&lt;object type=&quot;1&quot; unique_id=&quot;10001&quot;&gt;&lt;object type=&quot;2&quot; unique_id=&quot;126168&quot;&gt;&lt;object type=&quot;3&quot; unique_id=&quot;126169&quot;&gt;&lt;property id=&quot;20148&quot; value=&quot;5&quot;/&gt;&lt;property id=&quot;20300&quot; value=&quot;Slide 1 - &amp;quot;Value Creation Through Effective &amp;#x0D;&amp;#x0A;Outcome Management&amp;quot;&quot;/&gt;&lt;property id=&quot;20307&quot; value=&quot;256&quot;/&gt;&lt;/object&gt;&lt;object type=&quot;3&quot; unique_id=&quot;126170&quot;&gt;&lt;property id=&quot;20148&quot; value=&quot;5&quot;/&gt;&lt;property id=&quot;20300&quot; value=&quot;Slide 2 - &amp;quot;Who We Are&amp;quot;&quot;/&gt;&lt;property id=&quot;20307&quot; value=&quot;269&quot;/&gt;&lt;/object&gt;&lt;object type=&quot;3&quot; unique_id=&quot;126171&quot;&gt;&lt;property id=&quot;20148&quot; value=&quot;5&quot;/&gt;&lt;property id=&quot;20300&quot; value=&quot;Slide 3 - &amp;quot;What We Do&amp;quot;&quot;/&gt;&lt;property id=&quot;20307&quot; value=&quot;270&quot;/&gt;&lt;/object&gt;&lt;object type=&quot;3&quot; unique_id=&quot;126172&quot;&gt;&lt;property id=&quot;20148&quot; value=&quot;5&quot;/&gt;&lt;property id=&quot;20300&quot; value=&quot;Slide 4 - &amp;quot;Business Reality&amp;quot;&quot;/&gt;&lt;property id=&quot;20307&quot; value=&quot;271&quot;/&gt;&lt;/object&gt;&lt;object type=&quot;3&quot; unique_id=&quot;126173&quot;&gt;&lt;property id=&quot;20148&quot; value=&quot;5&quot;/&gt;&lt;property id=&quot;20300&quot; value=&quot;Slide 5 - &amp;quot;Value Creation Framework&amp;quot;&quot;/&gt;&lt;property id=&quot;20307&quot; value=&quot;263&quot;/&gt;&lt;/object&gt;&lt;object type=&quot;3&quot; unique_id=&quot;126174&quot;&gt;&lt;property id=&quot;20148&quot; value=&quot;5&quot;/&gt;&lt;property id=&quot;20300&quot; value=&quot;Slide 6&quot;/&gt;&lt;property id=&quot;20307&quot; value=&quot;267&quot;/&gt;&lt;/object&gt;&lt;object type=&quot;3&quot; unique_id=&quot;126175&quot;&gt;&lt;property id=&quot;20148&quot; value=&quot;5&quot;/&gt;&lt;property id=&quot;20300&quot; value=&quot;Slide 7 - &amp;quot;This Lens is already in action locally&amp;quot;&quot;/&gt;&lt;property id=&quot;20307&quot; value=&quot;265&quot;/&gt;&lt;/object&gt;&lt;object type=&quot;3&quot; unique_id=&quot;126176&quot;&gt;&lt;property id=&quot;20148&quot; value=&quot;5&quot;/&gt;&lt;property id=&quot;20300&quot; value=&quot;Slide 8 - &amp;quot;Creating Value for British Columbians&amp;#x0D;&amp;#x0A;The New Strategic Direction of the BC Government&amp;quot;&quot;/&gt;&lt;property id=&quot;20307&quot; value=&quot;268&quot;/&gt;&lt;/object&gt;&lt;object type=&quot;3&quot; unique_id=&quot;126177&quot;&gt;&lt;property id=&quot;20148&quot; value=&quot;5&quot;/&gt;&lt;property id=&quot;20300&quot; value=&quot;Slide 9 - &amp;quot;Outcome Management in Action&amp;quot;&quot;/&gt;&lt;property id=&quot;20307&quot; value=&quot;264&quot;/&gt;&lt;/object&gt;&lt;object type=&quot;3&quot; unique_id=&quot;126178&quot;&gt;&lt;property id=&quot;20148&quot; value=&quot;5&quot;/&gt;&lt;property id=&quot;20300&quot; value=&quot;Slide 10 - &amp;quot;How could you get started&amp;quot;&quot;/&gt;&lt;property id=&quot;20307&quot; value=&quot;262&quot;/&gt;&lt;/object&gt;&lt;object type=&quot;3&quot; unique_id=&quot;126354&quot;&gt;&lt;property id=&quot;20148&quot; value=&quot;5&quot;/&gt;&lt;property id=&quot;20300&quot; value=&quot;Slide 11 - &amp;quot;Six Smart Steps© &amp;#x0D;&amp;#x0A;to Business Design and Innovation&amp;quot;&quot;/&gt;&lt;property id=&quot;20307&quot; value=&quot;273&quot;/&gt;&lt;/object&gt;&lt;/object&gt;&lt;object type=&quot;8&quot; unique_id=&quot;126190&quot;&gt;&lt;/object&gt;&lt;/object&gt;&lt;/database&gt;"/>
  <p:tag name="ISPRING_RESOURCE_PATHS_HASH_2" val="ae04e8f41817dccfbb38e4ff1e2b13ec24d99"/>
  <p:tag name="SECTOMILLISECCONVERTED" val="1"/>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ummary xmlns="d2fe33d4-5a6e-4a9f-b6f3-0452b37d215b">review of the OSMV-COS project</Summary>
    <Viewpoint xmlns="d2fe33d4-5a6e-4a9f-b6f3-0452b37d215b">
      <Value>RSI-team</Value>
    </Viewpoint>
    <Source_x0020_Date xmlns="d2fe33d4-5a6e-4a9f-b6f3-0452b37d215b">2012-05-11T07:00:00+00:00</Source_x0020_Date>
    <Deliverable_x0020_Type xmlns="d2fe33d4-5a6e-4a9f-b6f3-0452b37d215b">Compliance Assessment</Deliverable_x0020_Type>
    <Editor0 xmlns="d2fe33d4-5a6e-4a9f-b6f3-0452b37d215b">
      <UserInfo>
        <DisplayName/>
        <AccountId xsi:nil="true"/>
        <AccountType/>
      </UserInfo>
    </Editor0>
    <Source_x0020_Org xmlns="d2fe33d4-5a6e-4a9f-b6f3-0452b37d215b">other</Source_x0020_Org>
    <Notes0 xmlns="d2fe33d4-5a6e-4a9f-b6f3-0452b37d215b">Lead consultant: Iraj Pourian
Date completed: November, 2012</Notes0>
    <ADM_x0020_Phase xmlns="d2fe33d4-5a6e-4a9f-b6f3-0452b37d215b">Preliminary</ADM_x0020_Phase>
    <Artifact_x0020_Type xmlns="d2fe33d4-5a6e-4a9f-b6f3-0452b37d215b">Deliverable</Artifact_x0020_Type>
    <Maturity xmlns="d2fe33d4-5a6e-4a9f-b6f3-0452b37d215b">Published</Maturity>
    <Security_x0020_Level xmlns="d2fe33d4-5a6e-4a9f-b6f3-0452b37d215b">Low</Security_x0020_Level>
    <Source xmlns="d2fe33d4-5a6e-4a9f-b6f3-0452b37d215b">
      <Url xsi:nil="true"/>
      <Description xsi:nil="true"/>
    </Source>
    <_dlc_DocId xmlns="76130db8-18c8-48da-8f80-0ad2d94f9a71">7MFDNZTEWXJN-2371-49</_dlc_DocId>
    <_dlc_DocIdUrl xmlns="76130db8-18c8-48da-8f80-0ad2d94f9a71">
      <Url>https://collab-pssg.gov.bc.ca/rsi/_layouts/DocIdRedir.aspx?ID=7MFDNZTEWXJN-2371-49</Url>
      <Description>7MFDNZTEWXJN-2371-49</Description>
    </_dlc_DocIdUrl>
    <work_x002d_task xmlns="d2fe33d4-5a6e-4a9f-b6f3-0452b37d215b">
      <Url xsi:nil="true"/>
      <Description xsi:nil="true"/>
    </work_x002d_task>
    <Target_x0020_Segment_x0020_Architecture xmlns="d2fe33d4-5a6e-4a9f-b6f3-0452b37d215b"/>
    <flag1 xmlns="d2fe33d4-5a6e-4a9f-b6f3-0452b37d215b" xsi:nil="true"/>
    <flag2 xmlns="d2fe33d4-5a6e-4a9f-b6f3-0452b37d215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C8FC06F914C940B7799B253D029D17" ma:contentTypeVersion="17" ma:contentTypeDescription="Create a new document." ma:contentTypeScope="" ma:versionID="b84a8d9a51ac74989a66d7d5786b6d2c">
  <xsd:schema xmlns:xsd="http://www.w3.org/2001/XMLSchema" xmlns:xs="http://www.w3.org/2001/XMLSchema" xmlns:p="http://schemas.microsoft.com/office/2006/metadata/properties" xmlns:ns2="d2fe33d4-5a6e-4a9f-b6f3-0452b37d215b" xmlns:ns3="76130db8-18c8-48da-8f80-0ad2d94f9a71" targetNamespace="http://schemas.microsoft.com/office/2006/metadata/properties" ma:root="true" ma:fieldsID="891c4e38ad15b74e068f8149c55535c7" ns2:_="" ns3:_="">
    <xsd:import namespace="d2fe33d4-5a6e-4a9f-b6f3-0452b37d215b"/>
    <xsd:import namespace="76130db8-18c8-48da-8f80-0ad2d94f9a71"/>
    <xsd:element name="properties">
      <xsd:complexType>
        <xsd:sequence>
          <xsd:element name="documentManagement">
            <xsd:complexType>
              <xsd:all>
                <xsd:element ref="ns2:Summary" minOccurs="0"/>
                <xsd:element ref="ns2:Target_x0020_Segment_x0020_Architecture" minOccurs="0"/>
                <xsd:element ref="ns2:Maturity"/>
                <xsd:element ref="ns2:Notes0" minOccurs="0"/>
                <xsd:element ref="ns2:Artifact_x0020_Type"/>
                <xsd:element ref="ns2:Deliverable_x0020_Type" minOccurs="0"/>
                <xsd:element ref="ns2:Source_x0020_Org"/>
                <xsd:element ref="ns2:Source_x0020_Date" minOccurs="0"/>
                <xsd:element ref="ns2:Source" minOccurs="0"/>
                <xsd:element ref="ns2:Editor0" minOccurs="0"/>
                <xsd:element ref="ns2:Security_x0020_Level"/>
                <xsd:element ref="ns2:Viewpoint" minOccurs="0"/>
                <xsd:element ref="ns2:ADM_x0020_Phase" minOccurs="0"/>
                <xsd:element ref="ns2:work_x002d_task" minOccurs="0"/>
                <xsd:element ref="ns3:_dlc_DocId" minOccurs="0"/>
                <xsd:element ref="ns3:_dlc_DocIdUrl" minOccurs="0"/>
                <xsd:element ref="ns3:_dlc_DocIdPersistId" minOccurs="0"/>
                <xsd:element ref="ns2:flag1" minOccurs="0"/>
                <xsd:element ref="ns2:flag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fe33d4-5a6e-4a9f-b6f3-0452b37d215b" elementFormDefault="qualified">
    <xsd:import namespace="http://schemas.microsoft.com/office/2006/documentManagement/types"/>
    <xsd:import namespace="http://schemas.microsoft.com/office/infopath/2007/PartnerControls"/>
    <xsd:element name="Summary" ma:index="2" nillable="true" ma:displayName="Summary" ma:description="summary description of the artifact" ma:internalName="Summary">
      <xsd:simpleType>
        <xsd:restriction base="dms:Note">
          <xsd:maxLength value="255"/>
        </xsd:restriction>
      </xsd:simpleType>
    </xsd:element>
    <xsd:element name="Target_x0020_Segment_x0020_Architecture" ma:index="3" nillable="true" ma:displayName="Target Segment" ma:description="to which segment architecture(s) does the content relate to; this will likely be the same/similar to the workstream within which new solution elements are being developed" ma:internalName="Target_x0020_Segment_x0020_Architecture">
      <xsd:complexType>
        <xsd:complexContent>
          <xsd:extension base="dms:MultiChoice">
            <xsd:sequence>
              <xsd:element name="Value" maxOccurs="unbounded" minOccurs="0" nillable="true">
                <xsd:simpleType>
                  <xsd:restriction base="dms:Choice">
                    <xsd:enumeration value="Create (PRIMECorp)"/>
                    <xsd:enumeration value="Payment (ICBC,PayBC)"/>
                    <xsd:enumeration value="Processing (ICBC,HUB)"/>
                    <xsd:enumeration value="Dispute (COURTS)"/>
                    <xsd:enumeration value="Analytics (tbd)"/>
                    <xsd:enumeration value="Policy (RoadSafetyBC)"/>
                  </xsd:restriction>
                </xsd:simpleType>
              </xsd:element>
            </xsd:sequence>
          </xsd:extension>
        </xsd:complexContent>
      </xsd:complexType>
    </xsd:element>
    <xsd:element name="Maturity" ma:index="4" ma:displayName="Maturity" ma:default="Analysis" ma:description="the current matruity level of the artifact" ma:format="Dropdown" ma:internalName="Maturity">
      <xsd:simpleType>
        <xsd:restriction base="dms:Choice">
          <xsd:enumeration value="Analysis"/>
          <xsd:enumeration value="Design"/>
          <xsd:enumeration value="Development"/>
          <xsd:enumeration value="Edit/Proof-Reading"/>
          <xsd:enumeration value="Published"/>
          <xsd:enumeration value="Maintenance"/>
        </xsd:restriction>
      </xsd:simpleType>
    </xsd:element>
    <xsd:element name="Notes0" ma:index="5" nillable="true" ma:displayName="Notes" ma:description="collaboration notes; e.g. informal status information to be shared between people access this doc on this site" ma:internalName="Notes0">
      <xsd:simpleType>
        <xsd:restriction base="dms:Note">
          <xsd:maxLength value="255"/>
        </xsd:restriction>
      </xsd:simpleType>
    </xsd:element>
    <xsd:element name="Artifact_x0020_Type" ma:index="6" ma:displayName="Artifact Type" ma:default="Deliverable" ma:description="Type of artifact; initially based on TOGAF (will need to add some more)" ma:format="Dropdown" ma:internalName="Artifact_x0020_Type">
      <xsd:simpleType>
        <xsd:restriction base="dms:Choice">
          <xsd:enumeration value="-unknown-"/>
          <xsd:enumeration value="Deliverable"/>
          <xsd:enumeration value="Catalog"/>
          <xsd:enumeration value="Principles Catalog"/>
          <xsd:enumeration value="Stakeholder Map Matrix"/>
          <xsd:enumeration value="Value Chain Diagram"/>
          <xsd:enumeration value="Solution Concept Diagram"/>
          <xsd:enumeration value="Organization/Actor Catalog"/>
          <xsd:enumeration value="Role Catalog"/>
          <xsd:enumeration value="Business Service/Function Catalog"/>
          <xsd:enumeration value="Business Interaction Matrix"/>
          <xsd:enumeration value="Actor/Role Matrix"/>
          <xsd:enumeration value="Business Footprint Diagram"/>
          <xsd:enumeration value="Business Service/Infor mation Diagram"/>
          <xsd:enumeration value="Functional Decomposition Diagram"/>
          <xsd:enumeration value="Product Lifecycle Diagram"/>
          <xsd:enumeration value="Data Entity/Data Component Catalog"/>
          <xsd:enumeration value="Data Entity/Business Function Matrix"/>
          <xsd:enumeration value="Application/Data Matrix"/>
          <xsd:enumeration value="Conceptual Data Diagram"/>
          <xsd:enumeration value="Logical Data Diagram"/>
          <xsd:enumeration value="Data Dissemination Diagram"/>
          <xsd:enumeration value="Application Portfolio Catalog"/>
          <xsd:enumeration value="Interface Catalog"/>
          <xsd:enumeration value="Application/Organization Matrix"/>
          <xsd:enumeration value="Role/Application Matrix"/>
          <xsd:enumeration value="Application/Function Matrix"/>
          <xsd:enumeration value="Application Interaction Matrix"/>
          <xsd:enumeration value="Application Communication Diagram"/>
          <xsd:enumeration value="Application and User Location Diagram"/>
          <xsd:enumeration value="Application Use-Case Diagram"/>
          <xsd:enumeration value="Technology Standards Catalog"/>
          <xsd:enumeration value="Technology Portfolio Catalog"/>
          <xsd:enumeration value="Application/Technology Matrix"/>
          <xsd:enumeration value="Environments and Locations Diagram"/>
          <xsd:enumeration value="Platform Decomposition Diagram"/>
          <xsd:enumeration value="Project Context Diagram"/>
          <xsd:enumeration value="Benefits Diagram"/>
          <xsd:enumeration value="Requirements Catalog"/>
        </xsd:restriction>
      </xsd:simpleType>
    </xsd:element>
    <xsd:element name="Deliverable_x0020_Type" ma:index="7" nillable="true" ma:displayName="Deliverable Type" ma:default="External Reference" ma:description="TOGAF deliverable type" ma:format="Dropdown" ma:internalName="Deliverable_x0020_Type">
      <xsd:simpleType>
        <xsd:restriction base="dms:Choice">
          <xsd:enumeration value="External Reference"/>
          <xsd:enumeration value="Architecture Building Blocks"/>
          <xsd:enumeration value="Architecture Contract"/>
          <xsd:enumeration value="Architecture Definition Document"/>
          <xsd:enumeration value="Architecture Principles"/>
          <xsd:enumeration value="Architecture Repository"/>
          <xsd:enumeration value="Architecture Requirements Specification"/>
          <xsd:enumeration value="Architecture Roadmap"/>
          <xsd:enumeration value="Architecture Vision"/>
          <xsd:enumeration value="Business Principles, Business Goals, and Business Drivers"/>
          <xsd:enumeration value="Capability Assessment"/>
          <xsd:enumeration value="Change Request"/>
          <xsd:enumeration value="Communications Plan"/>
          <xsd:enumeration value="Compliance Assessment"/>
          <xsd:enumeration value="Implementation and Migration Plan"/>
          <xsd:enumeration value="Implementation Governance Model"/>
          <xsd:enumeration value="Organizational Model for Enterprise"/>
          <xsd:enumeration value="Request for Architecture Work"/>
          <xsd:enumeration value="Requirements Impact Assessment"/>
          <xsd:enumeration value="Solution Building Blocks"/>
          <xsd:enumeration value="Statement of Architecture Work"/>
          <xsd:enumeration value="Tailored Architecture Framework"/>
          <xsd:enumeration value="Artifact"/>
        </xsd:restriction>
      </xsd:simpleType>
    </xsd:element>
    <xsd:element name="Source_x0020_Org" ma:index="8" ma:displayName="Source Org" ma:default="RSI" ma:description="the organization at authored or produced the artifact" ma:format="Dropdown" ma:internalName="Source_x0020_Org">
      <xsd:simpleType>
        <xsd:union memberTypes="dms:Text">
          <xsd:simpleType>
            <xsd:restriction base="dms:Choice">
              <xsd:enumeration value="RSI"/>
              <xsd:enumeration value="RSS-2013"/>
              <xsd:enumeration value="ICBC"/>
              <xsd:enumeration value="ISB"/>
              <xsd:enumeration value="OCIO"/>
              <xsd:enumeration value="PayBC"/>
              <xsd:enumeration value="PRIME"/>
              <xsd:enumeration value="other"/>
            </xsd:restriction>
          </xsd:simpleType>
        </xsd:union>
      </xsd:simpleType>
    </xsd:element>
    <xsd:element name="Source_x0020_Date" ma:index="9" nillable="true" ma:displayName="Source Date" ma:description="date published by source org" ma:format="DateOnly" ma:internalName="Source_x0020_Date">
      <xsd:simpleType>
        <xsd:restriction base="dms:DateTime"/>
      </xsd:simpleType>
    </xsd:element>
    <xsd:element name="Source" ma:index="10" nillable="true" ma:displayName="Source" ma:description="Source of document" ma:format="Hyperlink" ma:internalName="Source">
      <xsd:complexType>
        <xsd:complexContent>
          <xsd:extension base="dms:URL">
            <xsd:sequence>
              <xsd:element name="Url" type="dms:ValidUrl" minOccurs="0" nillable="true"/>
              <xsd:element name="Description" type="xsd:string" nillable="true"/>
            </xsd:sequence>
          </xsd:extension>
        </xsd:complexContent>
      </xsd:complexType>
    </xsd:element>
    <xsd:element name="Editor0" ma:index="11" nillable="true" ma:displayName="Editor" ma:description="The primary persom responsible for producing a published version of this artifact." ma:list="UserInfo" ma:SharePointGroup="0" ma:internalName="Editor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urity_x0020_Level" ma:index="12" ma:displayName="Security Level" ma:default="Low" ma:description="Security level classification, per the BCGov Information Security Classification Framework -- http://www.cio.gov.bc.ca/local/cio/informationsecurity/policy/ISCFramework.pdf" ma:format="Dropdown" ma:internalName="Security_x0020_Level">
      <xsd:simpleType>
        <xsd:restriction base="dms:Choice">
          <xsd:enumeration value="High"/>
          <xsd:enumeration value="Medium"/>
          <xsd:enumeration value="Low"/>
        </xsd:restriction>
      </xsd:simpleType>
    </xsd:element>
    <xsd:element name="Viewpoint" ma:index="13" nillable="true" ma:displayName="Viewpoint" ma:default="RSI-team" ma:description="logical stakeholder for whom this item is relevant.  See also TOGAF defn http://pubs.opengroup.org/architecture/togaf9-doc/arch/chap03.html#tag_03_76" ma:internalName="Viewpoint" ma:requiredMultiChoice="true">
      <xsd:complexType>
        <xsd:complexContent>
          <xsd:extension base="dms:MultiChoice">
            <xsd:sequence>
              <xsd:element name="Value" maxOccurs="unbounded" minOccurs="0" nillable="true">
                <xsd:simpleType>
                  <xsd:restriction base="dms:Choice">
                    <xsd:enumeration value="RSI-team"/>
                    <xsd:enumeration value="BCGov"/>
                    <xsd:enumeration value="PayBC"/>
                    <xsd:enumeration value="CSB"/>
                    <xsd:enumeration value="PRIME"/>
                    <xsd:enumeration value="ICBC"/>
                    <xsd:enumeration value="RCMP"/>
                  </xsd:restriction>
                </xsd:simpleType>
              </xsd:element>
            </xsd:sequence>
          </xsd:extension>
        </xsd:complexContent>
      </xsd:complexType>
    </xsd:element>
    <xsd:element name="ADM_x0020_Phase" ma:index="14" nillable="true" ma:displayName="ADM Phase" ma:description="Phase within the TOGAF Architecture Development Cycle" ma:format="Dropdown" ma:internalName="ADM_x0020_Phase">
      <xsd:simpleType>
        <xsd:restriction base="dms:Choice">
          <xsd:enumeration value="Preliminary"/>
          <xsd:enumeration value="Architecture Vision (A)"/>
          <xsd:enumeration value="Business Architecture (B)"/>
          <xsd:enumeration value="Information Systems Architectures (C)"/>
          <xsd:enumeration value="Technology Architecture (D)"/>
          <xsd:enumeration value="Opportunities and Solutions (E)"/>
          <xsd:enumeration value="Migration Planning (F)"/>
          <xsd:enumeration value="Implementation Governance (G)"/>
          <xsd:enumeration value="Architecture Change Management (H)"/>
          <xsd:enumeration value="Requirements Management"/>
        </xsd:restriction>
      </xsd:simpleType>
    </xsd:element>
    <xsd:element name="work_x002d_task" ma:index="15" nillable="true" ma:displayName="work-task" ma:description="Pointer to the work task that produced this artifact.&#10;" ma:format="Hyperlink" ma:internalName="work_x002d_task">
      <xsd:complexType>
        <xsd:complexContent>
          <xsd:extension base="dms:URL">
            <xsd:sequence>
              <xsd:element name="Url" type="dms:ValidUrl" minOccurs="0" nillable="true"/>
              <xsd:element name="Description" type="xsd:string" nillable="true"/>
            </xsd:sequence>
          </xsd:extension>
        </xsd:complexContent>
      </xsd:complexType>
    </xsd:element>
    <xsd:element name="flag1" ma:index="25" nillable="true" ma:displayName="flag1" ma:description="special or temporary processing flag; e.g. useful for identifying a set of items for some work task (user story)" ma:internalName="flag1">
      <xsd:simpleType>
        <xsd:restriction base="dms:Text">
          <xsd:maxLength value="255"/>
        </xsd:restriction>
      </xsd:simpleType>
    </xsd:element>
    <xsd:element name="flag2" ma:index="26" nillable="true" ma:displayName="flag2" ma:description="flag indicating special or temporary processing of this item; e.g. subject of some user story;" ma:internalName="flag2">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130db8-18c8-48da-8f80-0ad2d94f9a71"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654052-1766-4822-8FEC-A7D874DABC6E}"/>
</file>

<file path=customXml/itemProps2.xml><?xml version="1.0" encoding="utf-8"?>
<ds:datastoreItem xmlns:ds="http://schemas.openxmlformats.org/officeDocument/2006/customXml" ds:itemID="{98C9B38A-F068-471C-8150-EAAA6A62FABE}"/>
</file>

<file path=customXml/itemProps3.xml><?xml version="1.0" encoding="utf-8"?>
<ds:datastoreItem xmlns:ds="http://schemas.openxmlformats.org/officeDocument/2006/customXml" ds:itemID="{DAC30606-05ED-4D72-870D-391224682857}"/>
</file>

<file path=customXml/itemProps4.xml><?xml version="1.0" encoding="utf-8"?>
<ds:datastoreItem xmlns:ds="http://schemas.openxmlformats.org/officeDocument/2006/customXml" ds:itemID="{DA7B8D79-A045-400E-8181-46562E9DFD2C}"/>
</file>

<file path=docProps/app.xml><?xml version="1.0" encoding="utf-8"?>
<Properties xmlns="http://schemas.openxmlformats.org/officeDocument/2006/extended-properties" xmlns:vt="http://schemas.openxmlformats.org/officeDocument/2006/docPropsVTypes">
  <Template/>
  <TotalTime>52688</TotalTime>
  <Words>4346</Words>
  <Application>Microsoft Office PowerPoint</Application>
  <PresentationFormat>On-screen Show (4:3)</PresentationFormat>
  <Paragraphs>704</Paragraphs>
  <Slides>51</Slides>
  <Notes>10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Core Operating System</vt:lpstr>
      <vt:lpstr>Presentation Structure</vt:lpstr>
      <vt:lpstr>Our Approach</vt:lpstr>
      <vt:lpstr>Organizations and Individuals Met / Interviewed</vt:lpstr>
      <vt:lpstr>Background</vt:lpstr>
      <vt:lpstr>Background</vt:lpstr>
      <vt:lpstr>Background</vt:lpstr>
      <vt:lpstr>Core Operating System</vt:lpstr>
      <vt:lpstr>Value Creation Framework</vt:lpstr>
      <vt:lpstr>COS Overall Value Assessment</vt:lpstr>
      <vt:lpstr>COS Overall Value Assessment</vt:lpstr>
      <vt:lpstr>Core Operating System</vt:lpstr>
      <vt:lpstr>Procurement Assessment</vt:lpstr>
      <vt:lpstr>Procurement Assessment  (e.g., Environments)</vt:lpstr>
      <vt:lpstr>Procurement Assessment  (e.g., Application / Environments)</vt:lpstr>
      <vt:lpstr>Procurement Assessment Summary</vt:lpstr>
      <vt:lpstr>Core Operating System</vt:lpstr>
      <vt:lpstr>Application Assessment</vt:lpstr>
      <vt:lpstr>Application Assessment</vt:lpstr>
      <vt:lpstr>Application Completion Considerations</vt:lpstr>
      <vt:lpstr>Data Assessment</vt:lpstr>
      <vt:lpstr>Data Completion Considerations</vt:lpstr>
      <vt:lpstr>Infrastructure Assessment</vt:lpstr>
      <vt:lpstr>Infrastructure Assessment</vt:lpstr>
      <vt:lpstr>Infrastructure Completion Considerations</vt:lpstr>
      <vt:lpstr>MS Dynamics COTS Assessment</vt:lpstr>
      <vt:lpstr>MS Dynamics COTS Assessment</vt:lpstr>
      <vt:lpstr>MS Dynamics COTS Assessment</vt:lpstr>
      <vt:lpstr>MS Dynamics COTS Assessment</vt:lpstr>
      <vt:lpstr>MS Dynamics COTS Assessment</vt:lpstr>
      <vt:lpstr>MS Dynamics COTS Assessment</vt:lpstr>
      <vt:lpstr>MS Dynamics COTS Assessment</vt:lpstr>
      <vt:lpstr>MS Dynamics COTS Assessment</vt:lpstr>
      <vt:lpstr>User &amp; Organizational Assessment</vt:lpstr>
      <vt:lpstr>Program Management Assessment</vt:lpstr>
      <vt:lpstr>Program Management Assessment</vt:lpstr>
      <vt:lpstr>Overall Assessment</vt:lpstr>
      <vt:lpstr>Core Operating System</vt:lpstr>
      <vt:lpstr>Options Explored</vt:lpstr>
      <vt:lpstr>Recommendation Rational Organizations &amp; Technology Alignment</vt:lpstr>
      <vt:lpstr>Recommendation Rational Data Assets Alignment</vt:lpstr>
      <vt:lpstr>Recommendation Rational Business Functionality Alignment</vt:lpstr>
      <vt:lpstr>Recommendation Rational RSS &amp; COS Alignment</vt:lpstr>
      <vt:lpstr>Recommendations</vt:lpstr>
      <vt:lpstr>Governance</vt:lpstr>
      <vt:lpstr>COS Solution Delivery Recommendations</vt:lpstr>
      <vt:lpstr>Solution Delivery Recommendations</vt:lpstr>
      <vt:lpstr>COS Reusable Assets High - Moderate</vt:lpstr>
      <vt:lpstr>RSS and COS Program Options</vt:lpstr>
      <vt:lpstr>Procurement</vt:lpstr>
      <vt:lpstr>Q &amp; A</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Operating System (Review) - A Go Forward Strategy</dc:title>
  <dc:creator>Russ</dc:creator>
  <cp:lastModifiedBy>Iraj Pourian</cp:lastModifiedBy>
  <cp:revision>948</cp:revision>
  <cp:lastPrinted>2012-07-06T20:50:30Z</cp:lastPrinted>
  <dcterms:created xsi:type="dcterms:W3CDTF">2011-11-15T04:00:18Z</dcterms:created>
  <dcterms:modified xsi:type="dcterms:W3CDTF">2012-11-06T00:20:14Z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0x01010061C8FC06F914C940B7799B253D029D17</vt:lpwstr>
  </property>
  <property fmtid="{D5CDD505-2E9C-101B-9397-08002B2CF9AE}" pid="3" name="_dlc_DocIdItemGuid">
    <vt:lpwstr>a573683f-8af6-4c67-975f-4dfcc2f955f7</vt:lpwstr>
  </property>
</Properties>
</file>