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9"/>
  </p:notesMasterIdLst>
  <p:sldIdLst>
    <p:sldId id="498" r:id="rId6"/>
    <p:sldId id="490" r:id="rId7"/>
    <p:sldId id="4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Leod, Heather AG:EX" initials="MHA" lastIdx="5" clrIdx="0">
    <p:extLst>
      <p:ext uri="{19B8F6BF-5375-455C-9EA6-DF929625EA0E}">
        <p15:presenceInfo xmlns:p15="http://schemas.microsoft.com/office/powerpoint/2012/main" userId="S::Heather.MacLeod@gov.bc.ca::30438569-8027-403f-8093-40a09b75037e" providerId="AD"/>
      </p:ext>
    </p:extLst>
  </p:cmAuthor>
  <p:cmAuthor id="2" name="Campbell, Patricia AG:EX" initials="CPA" lastIdx="2" clrIdx="1">
    <p:extLst>
      <p:ext uri="{19B8F6BF-5375-455C-9EA6-DF929625EA0E}">
        <p15:presenceInfo xmlns:p15="http://schemas.microsoft.com/office/powerpoint/2012/main" userId="S::Patricia.Campbell@gov.bc.ca::9aa7e248-d582-46a2-b3b6-09fd8f67ed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557F"/>
    <a:srgbClr val="CCCCFF"/>
    <a:srgbClr val="FFCCFF"/>
    <a:srgbClr val="FFCCCC"/>
    <a:srgbClr val="D2F7FE"/>
    <a:srgbClr val="9AEDFD"/>
    <a:srgbClr val="008080"/>
    <a:srgbClr val="E7FFFF"/>
    <a:srgbClr val="DAC2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89048" autoAdjust="0"/>
  </p:normalViewPr>
  <p:slideViewPr>
    <p:cSldViewPr snapToGrid="0">
      <p:cViewPr varScale="1">
        <p:scale>
          <a:sx n="113" d="100"/>
          <a:sy n="113"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68B166-14A3-4C26-B017-469B274144C3}" type="datetimeFigureOut">
              <a:rPr lang="en-CA" smtClean="0"/>
              <a:t>2024-03-20</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90605A-DA9F-4288-BF7D-3EAF3938070D}" type="slidenum">
              <a:rPr lang="en-CA" smtClean="0"/>
              <a:t>‹#›</a:t>
            </a:fld>
            <a:endParaRPr lang="en-CA" dirty="0"/>
          </a:p>
        </p:txBody>
      </p:sp>
    </p:spTree>
    <p:extLst>
      <p:ext uri="{BB962C8B-B14F-4D97-AF65-F5344CB8AC3E}">
        <p14:creationId xmlns:p14="http://schemas.microsoft.com/office/powerpoint/2010/main" val="1495894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90605A-DA9F-4288-BF7D-3EAF3938070D}" type="slidenum">
              <a:rPr lang="en-CA" smtClean="0"/>
              <a:t>2</a:t>
            </a:fld>
            <a:endParaRPr lang="en-CA" dirty="0"/>
          </a:p>
        </p:txBody>
      </p:sp>
    </p:spTree>
    <p:extLst>
      <p:ext uri="{BB962C8B-B14F-4D97-AF65-F5344CB8AC3E}">
        <p14:creationId xmlns:p14="http://schemas.microsoft.com/office/powerpoint/2010/main" val="422421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90605A-DA9F-4288-BF7D-3EAF3938070D}" type="slidenum">
              <a:rPr lang="en-CA" smtClean="0"/>
              <a:t>3</a:t>
            </a:fld>
            <a:endParaRPr lang="en-CA" dirty="0"/>
          </a:p>
        </p:txBody>
      </p:sp>
    </p:spTree>
    <p:extLst>
      <p:ext uri="{BB962C8B-B14F-4D97-AF65-F5344CB8AC3E}">
        <p14:creationId xmlns:p14="http://schemas.microsoft.com/office/powerpoint/2010/main" val="3374565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48C64B-5BE5-440F-9862-320046AA4A3B}" type="datetime1">
              <a:rPr lang="en-CA" smtClean="0"/>
              <a:t>2024-03-20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326934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3D6A3B-0F10-4EFB-ABB9-4B88EDB3C89B}" type="datetime1">
              <a:rPr lang="en-CA" smtClean="0"/>
              <a:t>2024-03-20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46408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90E21-F953-4103-9EED-D47A75E54A20}" type="datetime1">
              <a:rPr lang="en-CA" smtClean="0"/>
              <a:t>2024-03-20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08251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246"/>
            <a:ext cx="10515600" cy="726262"/>
          </a:xfrm>
        </p:spPr>
        <p:txBody>
          <a:bodyPr/>
          <a:lstStyle>
            <a:lvl1pPr>
              <a:defRPr>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838200" y="1906292"/>
            <a:ext cx="10515600" cy="4388825"/>
          </a:xfrm>
        </p:spPr>
        <p:txBody>
          <a:bodyPr/>
          <a:lstStyle>
            <a:lvl1pPr>
              <a:lnSpc>
                <a:spcPct val="100000"/>
              </a:lnSpc>
              <a:spcAft>
                <a:spcPts val="400"/>
              </a:spcAft>
              <a:defRPr/>
            </a:lvl1pPr>
            <a:lvl2pPr>
              <a:lnSpc>
                <a:spcPct val="100000"/>
              </a:lnSpc>
              <a:spcBef>
                <a:spcPts val="600"/>
              </a:spcBef>
              <a:spcAft>
                <a:spcPts val="300"/>
              </a:spcAft>
              <a:defRPr>
                <a:solidFill>
                  <a:schemeClr val="accent1">
                    <a:lumMod val="75000"/>
                  </a:schemeClr>
                </a:solidFill>
              </a:defRPr>
            </a:lvl2pPr>
            <a:lvl3pPr>
              <a:defRPr>
                <a:solidFill>
                  <a:schemeClr val="accent1">
                    <a:lumMod val="75000"/>
                  </a:schemeClr>
                </a:solidFill>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8E99481-2DBD-4A1B-9176-113C7E5708F2}" type="datetime1">
              <a:rPr lang="en-CA" smtClean="0"/>
              <a:t>2024-03-20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907739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658CA5C-60C6-46FE-B31C-E931234ED2B4}" type="datetime1">
              <a:rPr lang="en-CA" smtClean="0"/>
              <a:t>2024-03-20</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2416092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142680"/>
            <a:ext cx="5181600" cy="4351338"/>
          </a:xfrm>
        </p:spPr>
        <p:txBody>
          <a:bodyPr/>
          <a:lstStyle>
            <a:lvl1pPr>
              <a:defRPr baseline="0">
                <a:solidFill>
                  <a:schemeClr val="accent1">
                    <a:lumMod val="75000"/>
                  </a:schemeClr>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142680"/>
            <a:ext cx="5181600" cy="4351338"/>
          </a:xfrm>
        </p:spPr>
        <p:txBody>
          <a:bodyPr/>
          <a:lstStyle>
            <a:lvl1pPr>
              <a:defRPr baseline="0">
                <a:solidFill>
                  <a:schemeClr val="accent1">
                    <a:lumMod val="75000"/>
                  </a:schemeClr>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3AB4305-5555-47FC-A0E3-9B195D644023}" type="datetime1">
              <a:rPr lang="en-CA" smtClean="0"/>
              <a:t>2024-03-20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327887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EFA4A-BC82-4EF5-8E7F-0544CF977204}" type="datetime1">
              <a:rPr lang="en-CA" smtClean="0"/>
              <a:t>2024-03-20</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69126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91FB61E1-32D1-449F-8D76-2177C77284C2}" type="datetime1">
              <a:rPr lang="en-CA" smtClean="0"/>
              <a:t>2024-03-20</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214084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8A68B3-BF58-4576-998B-5E3B074AB5D6}" type="datetime1">
              <a:rPr lang="en-CA" smtClean="0"/>
              <a:t>2024-03-20</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48674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7CA3EF-6673-4BDE-B770-DBA546C36814}" type="datetime1">
              <a:rPr lang="en-CA" smtClean="0"/>
              <a:t>2024-03-20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3889636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AD1237-D4D5-4E02-8C05-8E98FFBCA3C1}" type="datetime1">
              <a:rPr lang="en-CA" smtClean="0"/>
              <a:t>2024-03-20</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256D41C8-E79F-4D21-8D94-C553278DED49}" type="slidenum">
              <a:rPr lang="en-CA" smtClean="0"/>
              <a:t>‹#›</a:t>
            </a:fld>
            <a:endParaRPr lang="en-CA" dirty="0"/>
          </a:p>
        </p:txBody>
      </p:sp>
    </p:spTree>
    <p:extLst>
      <p:ext uri="{BB962C8B-B14F-4D97-AF65-F5344CB8AC3E}">
        <p14:creationId xmlns:p14="http://schemas.microsoft.com/office/powerpoint/2010/main" val="14159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176525"/>
            <a:ext cx="10515600" cy="7262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09615"/>
            <a:ext cx="10515600" cy="428550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D9CEBE-0A72-4419-98EF-2C2BE2649ACA}" type="datetime1">
              <a:rPr lang="en-CA" smtClean="0"/>
              <a:t>2024-03-20</a:t>
            </a:fld>
            <a:endParaRPr lang="en-CA"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D41C8-E79F-4D21-8D94-C553278DED49}" type="slidenum">
              <a:rPr lang="en-CA" smtClean="0"/>
              <a:t>‹#›</a:t>
            </a:fld>
            <a:endParaRPr lang="en-CA" dirty="0"/>
          </a:p>
        </p:txBody>
      </p:sp>
      <p:pic>
        <p:nvPicPr>
          <p:cNvPr id="7" name="Picture 6">
            <a:extLst>
              <a:ext uri="{FF2B5EF4-FFF2-40B4-BE49-F238E27FC236}">
                <a16:creationId xmlns:a16="http://schemas.microsoft.com/office/drawing/2014/main" id="{3F3209CF-F765-4AF7-9EE7-2017B3123573}"/>
              </a:ext>
            </a:extLst>
          </p:cNvPr>
          <p:cNvPicPr>
            <a:picLocks noChangeAspect="1"/>
          </p:cNvPicPr>
          <p:nvPr userDrawn="1"/>
        </p:nvPicPr>
        <p:blipFill>
          <a:blip r:embed="rId13"/>
          <a:stretch>
            <a:fillRect/>
          </a:stretch>
        </p:blipFill>
        <p:spPr>
          <a:xfrm>
            <a:off x="0" y="-25380"/>
            <a:ext cx="12192000" cy="1176528"/>
          </a:xfrm>
          <a:prstGeom prst="rect">
            <a:avLst/>
          </a:prstGeom>
        </p:spPr>
      </p:pic>
    </p:spTree>
    <p:extLst>
      <p:ext uri="{BB962C8B-B14F-4D97-AF65-F5344CB8AC3E}">
        <p14:creationId xmlns:p14="http://schemas.microsoft.com/office/powerpoint/2010/main" val="1654757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2.gov.bc.ca/gov/content/governments/about-the-bc-government/justice-sector-digital-strategy"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www.enterpriseintegrationpatterns.com/patterns/messag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AC5B23-2664-B233-1F37-01EC4B28A2FA}"/>
              </a:ext>
            </a:extLst>
          </p:cNvPr>
          <p:cNvSpPr>
            <a:spLocks noGrp="1"/>
          </p:cNvSpPr>
          <p:nvPr>
            <p:ph type="sldNum" sz="quarter" idx="12"/>
          </p:nvPr>
        </p:nvSpPr>
        <p:spPr/>
        <p:txBody>
          <a:bodyPr/>
          <a:lstStyle/>
          <a:p>
            <a:fld id="{256D41C8-E79F-4D21-8D94-C553278DED49}" type="slidenum">
              <a:rPr lang="en-CA" smtClean="0"/>
              <a:t>1</a:t>
            </a:fld>
            <a:endParaRPr lang="en-CA" dirty="0"/>
          </a:p>
        </p:txBody>
      </p:sp>
      <p:sp>
        <p:nvSpPr>
          <p:cNvPr id="11" name="Title 1">
            <a:extLst>
              <a:ext uri="{FF2B5EF4-FFF2-40B4-BE49-F238E27FC236}">
                <a16:creationId xmlns:a16="http://schemas.microsoft.com/office/drawing/2014/main" id="{958D84E3-2EEB-ED47-73A9-8D87F1A6A21E}"/>
              </a:ext>
            </a:extLst>
          </p:cNvPr>
          <p:cNvSpPr>
            <a:spLocks noGrp="1"/>
          </p:cNvSpPr>
          <p:nvPr>
            <p:ph type="title"/>
          </p:nvPr>
        </p:nvSpPr>
        <p:spPr>
          <a:xfrm>
            <a:off x="0" y="1050587"/>
            <a:ext cx="12192000" cy="640103"/>
          </a:xfrm>
          <a:solidFill>
            <a:srgbClr val="002060"/>
          </a:solidFill>
        </p:spPr>
        <p:txBody>
          <a:bodyPr anchor="ctr">
            <a:normAutofit fontScale="90000"/>
          </a:bodyPr>
          <a:lstStyle/>
          <a:p>
            <a:pPr algn="ctr"/>
            <a:r>
              <a:rPr lang="en-CA" dirty="0">
                <a:solidFill>
                  <a:schemeClr val="bg1"/>
                </a:solidFill>
              </a:rPr>
              <a:t>The Digital Imperative</a:t>
            </a:r>
          </a:p>
        </p:txBody>
      </p:sp>
      <p:sp>
        <p:nvSpPr>
          <p:cNvPr id="4" name="TextBox 3">
            <a:extLst>
              <a:ext uri="{FF2B5EF4-FFF2-40B4-BE49-F238E27FC236}">
                <a16:creationId xmlns:a16="http://schemas.microsoft.com/office/drawing/2014/main" id="{61FFE1D6-E68A-BE44-9891-66915F5D7CE2}"/>
              </a:ext>
            </a:extLst>
          </p:cNvPr>
          <p:cNvSpPr txBox="1"/>
          <p:nvPr/>
        </p:nvSpPr>
        <p:spPr>
          <a:xfrm>
            <a:off x="6254189" y="1981810"/>
            <a:ext cx="5377759" cy="369332"/>
          </a:xfrm>
          <a:prstGeom prst="rect">
            <a:avLst/>
          </a:prstGeom>
          <a:noFill/>
        </p:spPr>
        <p:txBody>
          <a:bodyPr wrap="square" rtlCol="0">
            <a:spAutoFit/>
          </a:bodyPr>
          <a:lstStyle/>
          <a:p>
            <a:r>
              <a:rPr lang="en-CA" dirty="0">
                <a:hlinkClick r:id="rId2"/>
              </a:rPr>
              <a:t>Justice and Public Safety Sector Digital Strategy</a:t>
            </a:r>
            <a:endParaRPr lang="en-CA" dirty="0"/>
          </a:p>
        </p:txBody>
      </p:sp>
      <p:sp>
        <p:nvSpPr>
          <p:cNvPr id="6" name="TextBox 5">
            <a:extLst>
              <a:ext uri="{FF2B5EF4-FFF2-40B4-BE49-F238E27FC236}">
                <a16:creationId xmlns:a16="http://schemas.microsoft.com/office/drawing/2014/main" id="{1953215C-5793-1B9F-2861-8DC4E468D122}"/>
              </a:ext>
            </a:extLst>
          </p:cNvPr>
          <p:cNvSpPr txBox="1"/>
          <p:nvPr/>
        </p:nvSpPr>
        <p:spPr>
          <a:xfrm>
            <a:off x="6096000" y="2515227"/>
            <a:ext cx="5646343" cy="3293209"/>
          </a:xfrm>
          <a:prstGeom prst="rect">
            <a:avLst/>
          </a:prstGeom>
          <a:noFill/>
        </p:spPr>
        <p:txBody>
          <a:bodyPr wrap="square">
            <a:spAutoFit/>
          </a:bodyPr>
          <a:lstStyle/>
          <a:p>
            <a:pPr algn="l"/>
            <a:r>
              <a:rPr lang="en-US" sz="1600" b="0" i="0" dirty="0">
                <a:solidFill>
                  <a:srgbClr val="003366"/>
                </a:solidFill>
                <a:effectLst/>
                <a:latin typeface="system-ui"/>
              </a:rPr>
              <a:t>The Justice and Public Safety Sector Digital Strategy aims to integrate data and technology capabilities to improve outcomes for British Columbians. The strategy focuses on three core areas:</a:t>
            </a:r>
          </a:p>
          <a:p>
            <a:pPr algn="l"/>
            <a:r>
              <a:rPr lang="en-US" sz="1600" b="0" i="0" dirty="0">
                <a:solidFill>
                  <a:srgbClr val="003366"/>
                </a:solidFill>
                <a:effectLst/>
                <a:latin typeface="system-ui"/>
              </a:rPr>
              <a:t> </a:t>
            </a:r>
          </a:p>
          <a:p>
            <a:pPr marL="342900" indent="-342900" algn="l">
              <a:buFont typeface="+mj-lt"/>
              <a:buAutoNum type="arabicPeriod"/>
            </a:pPr>
            <a:r>
              <a:rPr lang="en-US" sz="1600" b="0" i="0" dirty="0">
                <a:solidFill>
                  <a:srgbClr val="003366"/>
                </a:solidFill>
                <a:effectLst/>
                <a:latin typeface="system-ui"/>
              </a:rPr>
              <a:t>fostering a culture of innovation, </a:t>
            </a:r>
          </a:p>
          <a:p>
            <a:pPr marL="342900" indent="-342900" algn="l">
              <a:buFont typeface="+mj-lt"/>
              <a:buAutoNum type="arabicPeriod"/>
            </a:pPr>
            <a:r>
              <a:rPr lang="en-US" sz="1600" b="0" i="0" dirty="0">
                <a:solidFill>
                  <a:srgbClr val="003366"/>
                </a:solidFill>
                <a:effectLst/>
                <a:latin typeface="system-ui"/>
              </a:rPr>
              <a:t>establishing digital governance and processes, </a:t>
            </a:r>
          </a:p>
          <a:p>
            <a:pPr marL="342900" indent="-342900" algn="l">
              <a:buFont typeface="+mj-lt"/>
              <a:buAutoNum type="arabicPeriod"/>
            </a:pPr>
            <a:r>
              <a:rPr lang="en-US" sz="1600" b="0" i="0" dirty="0">
                <a:solidFill>
                  <a:srgbClr val="003366"/>
                </a:solidFill>
                <a:effectLst/>
                <a:latin typeface="system-ui"/>
              </a:rPr>
              <a:t>developing digital capabilities and platforms. </a:t>
            </a:r>
          </a:p>
          <a:p>
            <a:pPr marL="342900" indent="-342900" algn="l">
              <a:buFont typeface="+mj-lt"/>
              <a:buAutoNum type="arabicPeriod"/>
            </a:pPr>
            <a:endParaRPr lang="en-US" sz="1600" dirty="0">
              <a:solidFill>
                <a:srgbClr val="003366"/>
              </a:solidFill>
              <a:latin typeface="system-ui"/>
            </a:endParaRPr>
          </a:p>
          <a:p>
            <a:pPr algn="l"/>
            <a:r>
              <a:rPr lang="en-US" sz="1600" b="0" i="0" dirty="0">
                <a:solidFill>
                  <a:srgbClr val="003366"/>
                </a:solidFill>
                <a:effectLst/>
                <a:latin typeface="system-ui"/>
              </a:rPr>
              <a:t>The strategy aims to create seamless, smart, and continuously improved digital justice and public safety services that are accessible anytime, anywhere and on any device. The strategy addresses the challenges faced by the justice and public safety sector.</a:t>
            </a:r>
          </a:p>
        </p:txBody>
      </p:sp>
      <p:pic>
        <p:nvPicPr>
          <p:cNvPr id="5" name="Picture 4">
            <a:extLst>
              <a:ext uri="{FF2B5EF4-FFF2-40B4-BE49-F238E27FC236}">
                <a16:creationId xmlns:a16="http://schemas.microsoft.com/office/drawing/2014/main" id="{582871CC-D034-0673-DA5D-3A55C2340394}"/>
              </a:ext>
            </a:extLst>
          </p:cNvPr>
          <p:cNvPicPr>
            <a:picLocks noChangeAspect="1"/>
          </p:cNvPicPr>
          <p:nvPr/>
        </p:nvPicPr>
        <p:blipFill>
          <a:blip r:embed="rId3"/>
          <a:stretch>
            <a:fillRect/>
          </a:stretch>
        </p:blipFill>
        <p:spPr>
          <a:xfrm>
            <a:off x="1587577" y="1797747"/>
            <a:ext cx="3239237" cy="4741167"/>
          </a:xfrm>
          <a:prstGeom prst="rect">
            <a:avLst/>
          </a:prstGeom>
        </p:spPr>
      </p:pic>
    </p:spTree>
    <p:extLst>
      <p:ext uri="{BB962C8B-B14F-4D97-AF65-F5344CB8AC3E}">
        <p14:creationId xmlns:p14="http://schemas.microsoft.com/office/powerpoint/2010/main" val="362894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AC5B23-2664-B233-1F37-01EC4B28A2FA}"/>
              </a:ext>
            </a:extLst>
          </p:cNvPr>
          <p:cNvSpPr>
            <a:spLocks noGrp="1"/>
          </p:cNvSpPr>
          <p:nvPr>
            <p:ph type="sldNum" sz="quarter" idx="12"/>
          </p:nvPr>
        </p:nvSpPr>
        <p:spPr/>
        <p:txBody>
          <a:bodyPr/>
          <a:lstStyle/>
          <a:p>
            <a:fld id="{256D41C8-E79F-4D21-8D94-C553278DED49}" type="slidenum">
              <a:rPr lang="en-CA" smtClean="0"/>
              <a:t>2</a:t>
            </a:fld>
            <a:endParaRPr lang="en-CA" dirty="0"/>
          </a:p>
        </p:txBody>
      </p:sp>
      <p:sp>
        <p:nvSpPr>
          <p:cNvPr id="11" name="Title 1">
            <a:extLst>
              <a:ext uri="{FF2B5EF4-FFF2-40B4-BE49-F238E27FC236}">
                <a16:creationId xmlns:a16="http://schemas.microsoft.com/office/drawing/2014/main" id="{958D84E3-2EEB-ED47-73A9-8D87F1A6A21E}"/>
              </a:ext>
            </a:extLst>
          </p:cNvPr>
          <p:cNvSpPr>
            <a:spLocks noGrp="1"/>
          </p:cNvSpPr>
          <p:nvPr>
            <p:ph type="title"/>
          </p:nvPr>
        </p:nvSpPr>
        <p:spPr>
          <a:xfrm>
            <a:off x="0" y="1050587"/>
            <a:ext cx="12192000" cy="640103"/>
          </a:xfrm>
          <a:solidFill>
            <a:srgbClr val="002060"/>
          </a:solidFill>
        </p:spPr>
        <p:txBody>
          <a:bodyPr anchor="ctr">
            <a:normAutofit fontScale="90000"/>
          </a:bodyPr>
          <a:lstStyle/>
          <a:p>
            <a:pPr algn="ctr"/>
            <a:r>
              <a:rPr lang="en-CA" dirty="0">
                <a:solidFill>
                  <a:schemeClr val="bg1"/>
                </a:solidFill>
              </a:rPr>
              <a:t>Scaling Vision – The Digital Business Nervous System</a:t>
            </a:r>
          </a:p>
        </p:txBody>
      </p:sp>
      <p:pic>
        <p:nvPicPr>
          <p:cNvPr id="2" name="Picture 1">
            <a:extLst>
              <a:ext uri="{FF2B5EF4-FFF2-40B4-BE49-F238E27FC236}">
                <a16:creationId xmlns:a16="http://schemas.microsoft.com/office/drawing/2014/main" id="{7979DE5B-5355-68E0-593C-688A802B4658}"/>
              </a:ext>
            </a:extLst>
          </p:cNvPr>
          <p:cNvPicPr>
            <a:picLocks noChangeAspect="1"/>
          </p:cNvPicPr>
          <p:nvPr/>
        </p:nvPicPr>
        <p:blipFill>
          <a:blip r:embed="rId3"/>
          <a:stretch>
            <a:fillRect/>
          </a:stretch>
        </p:blipFill>
        <p:spPr>
          <a:xfrm>
            <a:off x="603073" y="1851914"/>
            <a:ext cx="5598551" cy="4627441"/>
          </a:xfrm>
          <a:prstGeom prst="rect">
            <a:avLst/>
          </a:prstGeom>
        </p:spPr>
      </p:pic>
      <p:sp>
        <p:nvSpPr>
          <p:cNvPr id="3" name="Oval 2">
            <a:extLst>
              <a:ext uri="{FF2B5EF4-FFF2-40B4-BE49-F238E27FC236}">
                <a16:creationId xmlns:a16="http://schemas.microsoft.com/office/drawing/2014/main" id="{F7112059-AD8F-FDC5-F34C-00CD61741834}"/>
              </a:ext>
            </a:extLst>
          </p:cNvPr>
          <p:cNvSpPr/>
          <p:nvPr/>
        </p:nvSpPr>
        <p:spPr>
          <a:xfrm>
            <a:off x="2406256" y="3685953"/>
            <a:ext cx="904013" cy="907312"/>
          </a:xfrm>
          <a:prstGeom prst="ellipse">
            <a:avLst/>
          </a:prstGeom>
          <a:solidFill>
            <a:srgbClr val="69557F"/>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ISL</a:t>
            </a:r>
          </a:p>
        </p:txBody>
      </p:sp>
      <p:sp>
        <p:nvSpPr>
          <p:cNvPr id="4" name="TextBox 3">
            <a:extLst>
              <a:ext uri="{FF2B5EF4-FFF2-40B4-BE49-F238E27FC236}">
                <a16:creationId xmlns:a16="http://schemas.microsoft.com/office/drawing/2014/main" id="{61FFE1D6-E68A-BE44-9891-66915F5D7CE2}"/>
              </a:ext>
            </a:extLst>
          </p:cNvPr>
          <p:cNvSpPr txBox="1"/>
          <p:nvPr/>
        </p:nvSpPr>
        <p:spPr>
          <a:xfrm>
            <a:off x="6254189" y="1981810"/>
            <a:ext cx="5377759" cy="646331"/>
          </a:xfrm>
          <a:prstGeom prst="rect">
            <a:avLst/>
          </a:prstGeom>
          <a:noFill/>
        </p:spPr>
        <p:txBody>
          <a:bodyPr wrap="square" rtlCol="0">
            <a:spAutoFit/>
          </a:bodyPr>
          <a:lstStyle/>
          <a:p>
            <a:r>
              <a:rPr lang="en-CA" dirty="0"/>
              <a:t>Concept: ISL – Enterprise Agile-Integrated Digital Ecosystem.</a:t>
            </a:r>
          </a:p>
        </p:txBody>
      </p:sp>
      <p:sp>
        <p:nvSpPr>
          <p:cNvPr id="6" name="TextBox 5">
            <a:extLst>
              <a:ext uri="{FF2B5EF4-FFF2-40B4-BE49-F238E27FC236}">
                <a16:creationId xmlns:a16="http://schemas.microsoft.com/office/drawing/2014/main" id="{1953215C-5793-1B9F-2861-8DC4E468D122}"/>
              </a:ext>
            </a:extLst>
          </p:cNvPr>
          <p:cNvSpPr txBox="1"/>
          <p:nvPr/>
        </p:nvSpPr>
        <p:spPr>
          <a:xfrm>
            <a:off x="6201624" y="2694179"/>
            <a:ext cx="5598551" cy="2308324"/>
          </a:xfrm>
          <a:prstGeom prst="rect">
            <a:avLst/>
          </a:prstGeom>
          <a:noFill/>
        </p:spPr>
        <p:txBody>
          <a:bodyPr wrap="square">
            <a:spAutoFit/>
          </a:bodyPr>
          <a:lstStyle/>
          <a:p>
            <a:pPr algn="l"/>
            <a:r>
              <a:rPr lang="en-US" sz="1200" b="0" i="0" dirty="0">
                <a:solidFill>
                  <a:srgbClr val="003366"/>
                </a:solidFill>
                <a:effectLst/>
                <a:latin typeface="system-ui"/>
              </a:rPr>
              <a:t>Integration Services Layer (ISL) as event-based business </a:t>
            </a:r>
            <a:r>
              <a:rPr lang="en-US" sz="1200" dirty="0">
                <a:solidFill>
                  <a:srgbClr val="003366"/>
                </a:solidFill>
                <a:latin typeface="system-ui"/>
              </a:rPr>
              <a:t>i</a:t>
            </a:r>
            <a:r>
              <a:rPr lang="en-US" sz="1200" b="0" i="0" dirty="0">
                <a:solidFill>
                  <a:srgbClr val="003366"/>
                </a:solidFill>
                <a:effectLst/>
                <a:latin typeface="system-ui"/>
              </a:rPr>
              <a:t>ntegration platform for an enterprise.</a:t>
            </a:r>
          </a:p>
          <a:p>
            <a:pPr algn="l"/>
            <a:endParaRPr lang="en-US" sz="1200" b="0" i="0" dirty="0">
              <a:solidFill>
                <a:srgbClr val="003366"/>
              </a:solidFill>
              <a:effectLst/>
              <a:latin typeface="system-ui"/>
            </a:endParaRPr>
          </a:p>
          <a:p>
            <a:pPr algn="l"/>
            <a:r>
              <a:rPr lang="en-US" sz="1200" b="0" i="0" dirty="0">
                <a:solidFill>
                  <a:srgbClr val="003366"/>
                </a:solidFill>
                <a:effectLst/>
                <a:latin typeface="system-ui"/>
              </a:rPr>
              <a:t>Being event-driven is different for the sector:</a:t>
            </a:r>
          </a:p>
          <a:p>
            <a:pPr algn="l"/>
            <a:endParaRPr lang="en-US" sz="1200" b="0" i="0" dirty="0">
              <a:solidFill>
                <a:srgbClr val="003366"/>
              </a:solidFill>
              <a:effectLst/>
              <a:latin typeface="system-ui"/>
            </a:endParaRPr>
          </a:p>
          <a:p>
            <a:pPr algn="l">
              <a:buFont typeface="Arial" panose="020B0604020202020204" pitchFamily="34" charset="0"/>
              <a:buChar char="•"/>
            </a:pPr>
            <a:r>
              <a:rPr lang="en-US" sz="1200" b="0" i="0" dirty="0">
                <a:solidFill>
                  <a:srgbClr val="003366"/>
                </a:solidFill>
                <a:effectLst/>
                <a:latin typeface="system-ui"/>
              </a:rPr>
              <a:t>Instead of focusing on data at rest, we focus on </a:t>
            </a:r>
            <a:r>
              <a:rPr lang="en-US" sz="1200" b="1" i="0" dirty="0">
                <a:solidFill>
                  <a:srgbClr val="003366"/>
                </a:solidFill>
                <a:effectLst/>
                <a:latin typeface="system-ui"/>
              </a:rPr>
              <a:t>data in flight</a:t>
            </a:r>
            <a:r>
              <a:rPr lang="en-US" sz="1200" b="0" i="0" dirty="0">
                <a:solidFill>
                  <a:srgbClr val="003366"/>
                </a:solidFill>
                <a:effectLst/>
                <a:latin typeface="system-ui"/>
              </a:rPr>
              <a:t>.</a:t>
            </a:r>
          </a:p>
          <a:p>
            <a:pPr algn="l">
              <a:buFont typeface="Arial" panose="020B0604020202020204" pitchFamily="34" charset="0"/>
              <a:buChar char="•"/>
            </a:pPr>
            <a:r>
              <a:rPr lang="en-US" sz="1200" b="0" i="0" dirty="0">
                <a:solidFill>
                  <a:srgbClr val="003366"/>
                </a:solidFill>
                <a:effectLst/>
                <a:latin typeface="system-ui"/>
              </a:rPr>
              <a:t>Instead of preserving data as the first priority, we focus on </a:t>
            </a:r>
            <a:r>
              <a:rPr lang="en-US" sz="1200" b="1" i="0" dirty="0">
                <a:solidFill>
                  <a:srgbClr val="003366"/>
                </a:solidFill>
                <a:effectLst/>
                <a:latin typeface="system-ui"/>
              </a:rPr>
              <a:t>responding to events</a:t>
            </a:r>
            <a:r>
              <a:rPr lang="en-US" sz="1200" b="0" i="0" dirty="0">
                <a:solidFill>
                  <a:srgbClr val="003366"/>
                </a:solidFill>
                <a:effectLst/>
                <a:latin typeface="system-ui"/>
              </a:rPr>
              <a:t> as the first priority.</a:t>
            </a:r>
          </a:p>
          <a:p>
            <a:pPr algn="l">
              <a:buFont typeface="Arial" panose="020B0604020202020204" pitchFamily="34" charset="0"/>
              <a:buChar char="•"/>
            </a:pPr>
            <a:r>
              <a:rPr lang="en-US" sz="1200" b="0" i="0" dirty="0">
                <a:solidFill>
                  <a:srgbClr val="003366"/>
                </a:solidFill>
                <a:effectLst/>
                <a:latin typeface="system-ui"/>
              </a:rPr>
              <a:t>Instead of data stores being the source of truth, we rely on the </a:t>
            </a:r>
            <a:r>
              <a:rPr lang="en-US" sz="1200" b="1" i="0" dirty="0">
                <a:solidFill>
                  <a:srgbClr val="003366"/>
                </a:solidFill>
                <a:effectLst/>
                <a:latin typeface="system-ui"/>
              </a:rPr>
              <a:t>log of events</a:t>
            </a:r>
            <a:r>
              <a:rPr lang="en-US" sz="1200" b="0" i="0" dirty="0">
                <a:solidFill>
                  <a:srgbClr val="003366"/>
                </a:solidFill>
                <a:effectLst/>
                <a:latin typeface="system-ui"/>
              </a:rPr>
              <a:t> as the source of truth.</a:t>
            </a:r>
          </a:p>
          <a:p>
            <a:pPr algn="l">
              <a:buFont typeface="Arial" panose="020B0604020202020204" pitchFamily="34" charset="0"/>
              <a:buChar char="•"/>
            </a:pPr>
            <a:r>
              <a:rPr lang="en-US" sz="1200" b="0" i="0" dirty="0">
                <a:solidFill>
                  <a:srgbClr val="003366"/>
                </a:solidFill>
                <a:effectLst/>
                <a:latin typeface="system-ui"/>
              </a:rPr>
              <a:t>Instead of IT as enterprise information repository, we see IT as the sector's </a:t>
            </a:r>
            <a:r>
              <a:rPr lang="en-US" sz="1200" b="1" i="0" dirty="0">
                <a:solidFill>
                  <a:srgbClr val="003366"/>
                </a:solidFill>
                <a:effectLst/>
                <a:latin typeface="system-ui"/>
              </a:rPr>
              <a:t>digital business nervous system</a:t>
            </a:r>
            <a:r>
              <a:rPr lang="en-US" sz="1200" b="0" i="0" dirty="0">
                <a:solidFill>
                  <a:srgbClr val="003366"/>
                </a:solidFill>
                <a:effectLst/>
                <a:latin typeface="system-ui"/>
              </a:rPr>
              <a:t>.</a:t>
            </a:r>
          </a:p>
        </p:txBody>
      </p:sp>
      <p:pic>
        <p:nvPicPr>
          <p:cNvPr id="8" name="Picture 7">
            <a:extLst>
              <a:ext uri="{FF2B5EF4-FFF2-40B4-BE49-F238E27FC236}">
                <a16:creationId xmlns:a16="http://schemas.microsoft.com/office/drawing/2014/main" id="{D02B3252-4C19-C359-626B-4CCC5EFA1953}"/>
              </a:ext>
            </a:extLst>
          </p:cNvPr>
          <p:cNvPicPr>
            <a:picLocks noChangeAspect="1"/>
          </p:cNvPicPr>
          <p:nvPr/>
        </p:nvPicPr>
        <p:blipFill>
          <a:blip r:embed="rId4"/>
          <a:stretch>
            <a:fillRect/>
          </a:stretch>
        </p:blipFill>
        <p:spPr>
          <a:xfrm>
            <a:off x="7038287" y="5002503"/>
            <a:ext cx="3809562" cy="1536411"/>
          </a:xfrm>
          <a:prstGeom prst="rect">
            <a:avLst/>
          </a:prstGeom>
        </p:spPr>
      </p:pic>
      <p:sp>
        <p:nvSpPr>
          <p:cNvPr id="9" name="Right Arrow 8">
            <a:extLst>
              <a:ext uri="{FF2B5EF4-FFF2-40B4-BE49-F238E27FC236}">
                <a16:creationId xmlns:a16="http://schemas.microsoft.com/office/drawing/2014/main" id="{2DEF60C8-F1B3-00E5-621A-7E92EF90E6E6}"/>
              </a:ext>
            </a:extLst>
          </p:cNvPr>
          <p:cNvSpPr/>
          <p:nvPr/>
        </p:nvSpPr>
        <p:spPr>
          <a:xfrm>
            <a:off x="8575158" y="6018028"/>
            <a:ext cx="689344" cy="155761"/>
          </a:xfrm>
          <a:prstGeom prst="rightArrow">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112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D30169-5904-F39F-6955-611A334D67DB}"/>
              </a:ext>
            </a:extLst>
          </p:cNvPr>
          <p:cNvSpPr>
            <a:spLocks noGrp="1"/>
          </p:cNvSpPr>
          <p:nvPr>
            <p:ph type="sldNum" sz="quarter" idx="12"/>
          </p:nvPr>
        </p:nvSpPr>
        <p:spPr/>
        <p:txBody>
          <a:bodyPr/>
          <a:lstStyle/>
          <a:p>
            <a:fld id="{256D41C8-E79F-4D21-8D94-C553278DED49}" type="slidenum">
              <a:rPr lang="en-CA" smtClean="0"/>
              <a:t>3</a:t>
            </a:fld>
            <a:endParaRPr lang="en-CA" dirty="0"/>
          </a:p>
        </p:txBody>
      </p:sp>
      <p:pic>
        <p:nvPicPr>
          <p:cNvPr id="5" name="Picture 4">
            <a:extLst>
              <a:ext uri="{FF2B5EF4-FFF2-40B4-BE49-F238E27FC236}">
                <a16:creationId xmlns:a16="http://schemas.microsoft.com/office/drawing/2014/main" id="{863DD3FA-05DB-1252-CF90-DBC55C481631}"/>
              </a:ext>
            </a:extLst>
          </p:cNvPr>
          <p:cNvPicPr>
            <a:picLocks noChangeAspect="1"/>
          </p:cNvPicPr>
          <p:nvPr/>
        </p:nvPicPr>
        <p:blipFill>
          <a:blip r:embed="rId3"/>
          <a:stretch>
            <a:fillRect/>
          </a:stretch>
        </p:blipFill>
        <p:spPr>
          <a:xfrm>
            <a:off x="596530" y="1916962"/>
            <a:ext cx="4805365" cy="2677050"/>
          </a:xfrm>
          <a:prstGeom prst="rect">
            <a:avLst/>
          </a:prstGeom>
          <a:ln>
            <a:solidFill>
              <a:schemeClr val="tx1"/>
            </a:solidFill>
          </a:ln>
        </p:spPr>
      </p:pic>
      <p:sp>
        <p:nvSpPr>
          <p:cNvPr id="7" name="TextBox 6">
            <a:extLst>
              <a:ext uri="{FF2B5EF4-FFF2-40B4-BE49-F238E27FC236}">
                <a16:creationId xmlns:a16="http://schemas.microsoft.com/office/drawing/2014/main" id="{B06FFDBE-82D7-2C95-52D1-E03F4EE520CA}"/>
              </a:ext>
            </a:extLst>
          </p:cNvPr>
          <p:cNvSpPr txBox="1"/>
          <p:nvPr/>
        </p:nvSpPr>
        <p:spPr>
          <a:xfrm>
            <a:off x="5666745" y="1921384"/>
            <a:ext cx="5739549" cy="2677656"/>
          </a:xfrm>
          <a:prstGeom prst="rect">
            <a:avLst/>
          </a:prstGeom>
          <a:noFill/>
          <a:ln>
            <a:solidFill>
              <a:schemeClr val="tx1"/>
            </a:solidFill>
          </a:ln>
        </p:spPr>
        <p:txBody>
          <a:bodyPr wrap="square">
            <a:spAutoFit/>
          </a:bodyPr>
          <a:lstStyle/>
          <a:p>
            <a:pPr algn="l"/>
            <a:r>
              <a:rPr lang="en-US" sz="1200" b="0" i="0" dirty="0">
                <a:solidFill>
                  <a:srgbClr val="003366"/>
                </a:solidFill>
                <a:effectLst/>
                <a:latin typeface="system-ui"/>
              </a:rPr>
              <a:t>ISL is an ecosystem of business domain-specific integration services built on </a:t>
            </a:r>
            <a:r>
              <a:rPr lang="en-US" sz="1200" b="0" i="0" dirty="0">
                <a:solidFill>
                  <a:srgbClr val="003366"/>
                </a:solidFill>
                <a:effectLst/>
                <a:latin typeface="system-ui"/>
                <a:hlinkClick r:id="rId4"/>
              </a:rPr>
              <a:t>Enterprise Integration Patterns</a:t>
            </a:r>
            <a:r>
              <a:rPr lang="en-US" sz="1200" b="0" i="0" dirty="0">
                <a:solidFill>
                  <a:srgbClr val="003366"/>
                </a:solidFill>
                <a:effectLst/>
                <a:latin typeface="system-ui"/>
              </a:rPr>
              <a:t>.  </a:t>
            </a:r>
            <a:r>
              <a:rPr lang="en-US" sz="1200" dirty="0">
                <a:solidFill>
                  <a:srgbClr val="003366"/>
                </a:solidFill>
                <a:latin typeface="system-ui"/>
              </a:rPr>
              <a:t>An ISL integration service is composed of one or more of:</a:t>
            </a:r>
          </a:p>
          <a:p>
            <a:pPr algn="l"/>
            <a:endParaRPr lang="en-US" sz="1200" dirty="0">
              <a:solidFill>
                <a:srgbClr val="003366"/>
              </a:solidFill>
              <a:latin typeface="system-ui"/>
            </a:endParaRPr>
          </a:p>
          <a:p>
            <a:pPr marL="285750" indent="-285750" algn="l">
              <a:buFont typeface="Arial" panose="020B0604020202020204" pitchFamily="34" charset="0"/>
              <a:buChar char="•"/>
            </a:pPr>
            <a:r>
              <a:rPr lang="en-US" sz="1200" b="1" dirty="0">
                <a:solidFill>
                  <a:srgbClr val="003366"/>
                </a:solidFill>
                <a:latin typeface="system-ui"/>
              </a:rPr>
              <a:t>Event Topic</a:t>
            </a:r>
            <a:r>
              <a:rPr lang="en-US" sz="1200" dirty="0">
                <a:solidFill>
                  <a:srgbClr val="003366"/>
                </a:solidFill>
                <a:latin typeface="system-ui"/>
              </a:rPr>
              <a:t> – a time-based collection of business events related to specific business objects (e.g., a court case).</a:t>
            </a:r>
          </a:p>
          <a:p>
            <a:pPr marL="285750" indent="-285750" algn="l">
              <a:buFont typeface="Arial" panose="020B0604020202020204" pitchFamily="34" charset="0"/>
              <a:buChar char="•"/>
            </a:pPr>
            <a:r>
              <a:rPr lang="en-US" sz="1200" b="1" dirty="0">
                <a:solidFill>
                  <a:srgbClr val="003366"/>
                </a:solidFill>
                <a:latin typeface="system-ui"/>
              </a:rPr>
              <a:t>Adapter</a:t>
            </a:r>
            <a:r>
              <a:rPr lang="en-US" sz="1200" dirty="0">
                <a:solidFill>
                  <a:srgbClr val="003366"/>
                </a:solidFill>
                <a:latin typeface="system-ui"/>
              </a:rPr>
              <a:t> – a two-way smart system interface designed to connect an external system to a specific business domain in ISL.</a:t>
            </a:r>
          </a:p>
          <a:p>
            <a:pPr marL="285750" indent="-285750" algn="l">
              <a:buFont typeface="Arial" panose="020B0604020202020204" pitchFamily="34" charset="0"/>
              <a:buChar char="•"/>
            </a:pPr>
            <a:r>
              <a:rPr lang="en-US" sz="1200" b="1" i="0" dirty="0">
                <a:solidFill>
                  <a:srgbClr val="003366"/>
                </a:solidFill>
                <a:effectLst/>
                <a:latin typeface="system-ui"/>
              </a:rPr>
              <a:t>Service</a:t>
            </a:r>
            <a:r>
              <a:rPr lang="en-US" sz="1200" b="0" i="0" dirty="0">
                <a:solidFill>
                  <a:srgbClr val="003366"/>
                </a:solidFill>
                <a:effectLst/>
                <a:latin typeface="system-ui"/>
              </a:rPr>
              <a:t> – a business level API (aka “commands”) that decouples a business function from the underlying system or systems that implement it.</a:t>
            </a:r>
          </a:p>
          <a:p>
            <a:pPr marL="285750" indent="-285750" algn="l">
              <a:buFont typeface="Arial" panose="020B0604020202020204" pitchFamily="34" charset="0"/>
              <a:buChar char="•"/>
            </a:pPr>
            <a:r>
              <a:rPr lang="en-US" sz="1200" b="1" dirty="0">
                <a:solidFill>
                  <a:srgbClr val="003366"/>
                </a:solidFill>
                <a:latin typeface="system-ui"/>
              </a:rPr>
              <a:t>Processor</a:t>
            </a:r>
            <a:r>
              <a:rPr lang="en-US" sz="1200" dirty="0">
                <a:solidFill>
                  <a:srgbClr val="003366"/>
                </a:solidFill>
                <a:latin typeface="system-ui"/>
              </a:rPr>
              <a:t> – an independent event processing logic that can be developed and deployed independently. (learned improvement from current DEMS Integration work.)</a:t>
            </a:r>
          </a:p>
          <a:p>
            <a:pPr marL="285750" indent="-285750" algn="l">
              <a:buFont typeface="Arial" panose="020B0604020202020204" pitchFamily="34" charset="0"/>
              <a:buChar char="•"/>
            </a:pPr>
            <a:endParaRPr lang="en-US" sz="1200" b="0" i="0" dirty="0">
              <a:solidFill>
                <a:srgbClr val="003366"/>
              </a:solidFill>
              <a:effectLst/>
              <a:latin typeface="system-ui"/>
            </a:endParaRPr>
          </a:p>
          <a:p>
            <a:pPr algn="l"/>
            <a:r>
              <a:rPr lang="en-US" sz="1200" dirty="0">
                <a:solidFill>
                  <a:srgbClr val="003366"/>
                </a:solidFill>
                <a:latin typeface="system-ui"/>
              </a:rPr>
              <a:t>In addition, ISL integration services are monitored and reported using Splunk.</a:t>
            </a:r>
            <a:endParaRPr lang="en-US" sz="1200" b="0" i="0" dirty="0">
              <a:solidFill>
                <a:srgbClr val="003366"/>
              </a:solidFill>
              <a:effectLst/>
              <a:latin typeface="system-ui"/>
            </a:endParaRPr>
          </a:p>
        </p:txBody>
      </p:sp>
      <p:pic>
        <p:nvPicPr>
          <p:cNvPr id="8" name="Picture 7">
            <a:extLst>
              <a:ext uri="{FF2B5EF4-FFF2-40B4-BE49-F238E27FC236}">
                <a16:creationId xmlns:a16="http://schemas.microsoft.com/office/drawing/2014/main" id="{46D81AC9-DF4E-5730-EA8B-C90E06D86121}"/>
              </a:ext>
            </a:extLst>
          </p:cNvPr>
          <p:cNvPicPr>
            <a:picLocks noChangeAspect="1"/>
          </p:cNvPicPr>
          <p:nvPr/>
        </p:nvPicPr>
        <p:blipFill>
          <a:blip r:embed="rId5"/>
          <a:stretch>
            <a:fillRect/>
          </a:stretch>
        </p:blipFill>
        <p:spPr>
          <a:xfrm>
            <a:off x="2568484" y="4683493"/>
            <a:ext cx="6504632" cy="1884213"/>
          </a:xfrm>
          <a:prstGeom prst="rect">
            <a:avLst/>
          </a:prstGeom>
        </p:spPr>
      </p:pic>
      <p:sp>
        <p:nvSpPr>
          <p:cNvPr id="9" name="Title 1">
            <a:extLst>
              <a:ext uri="{FF2B5EF4-FFF2-40B4-BE49-F238E27FC236}">
                <a16:creationId xmlns:a16="http://schemas.microsoft.com/office/drawing/2014/main" id="{36A3F7DD-1212-93F0-AC3C-6D851D566828}"/>
              </a:ext>
            </a:extLst>
          </p:cNvPr>
          <p:cNvSpPr txBox="1">
            <a:spLocks/>
          </p:cNvSpPr>
          <p:nvPr/>
        </p:nvSpPr>
        <p:spPr>
          <a:xfrm>
            <a:off x="0" y="1050587"/>
            <a:ext cx="12192000" cy="640103"/>
          </a:xfrm>
          <a:prstGeom prst="rect">
            <a:avLst/>
          </a:prstGeom>
          <a:solidFill>
            <a:srgbClr val="002060"/>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baseline="0">
                <a:solidFill>
                  <a:schemeClr val="accent1">
                    <a:lumMod val="75000"/>
                  </a:schemeClr>
                </a:solidFill>
                <a:latin typeface="+mj-lt"/>
                <a:ea typeface="+mj-ea"/>
                <a:cs typeface="+mj-cs"/>
              </a:defRPr>
            </a:lvl1pPr>
          </a:lstStyle>
          <a:p>
            <a:pPr algn="ctr"/>
            <a:r>
              <a:rPr lang="en-CA" dirty="0">
                <a:solidFill>
                  <a:schemeClr val="bg1"/>
                </a:solidFill>
              </a:rPr>
              <a:t>ISL Building Blocks</a:t>
            </a:r>
          </a:p>
        </p:txBody>
      </p:sp>
    </p:spTree>
    <p:extLst>
      <p:ext uri="{BB962C8B-B14F-4D97-AF65-F5344CB8AC3E}">
        <p14:creationId xmlns:p14="http://schemas.microsoft.com/office/powerpoint/2010/main" val="3520494862"/>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4994C52-2E09-410E-B864-D7C7B6BB798A}" vid="{EADFE7D2-EF29-436B-A691-2DF64D6A94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606545f5-6c5a-41ee-b08a-cb87601b7963">
      <UserInfo>
        <DisplayName>McLean, Kimberley M PSSG:EX</DisplayName>
        <AccountId>95</AccountId>
        <AccountType/>
      </UserInfo>
    </SharedWithUsers>
    <_dlc_DocId xmlns="44a4500a-2fd1-48ed-9749-c336b5539cc8">H456XCWKRUXS-1934695938-874</_dlc_DocId>
    <_dlc_DocIdUrl xmlns="44a4500a-2fd1-48ed-9749-c336b5539cc8">
      <Url>https://ag.sp.gov.bc.ca/sites/COLLABAG/imitgov/_layouts/15/DocIdRedir.aspx?ID=H456XCWKRUXS-1934695938-874</Url>
      <Description>H456XCWKRUXS-1934695938-874</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5D3F3F7991975644BD2C809D92F8C4D8" ma:contentTypeVersion="3" ma:contentTypeDescription="Create a new document." ma:contentTypeScope="" ma:versionID="54d4d44671ba98e62eeb5c483aca0203">
  <xsd:schema xmlns:xsd="http://www.w3.org/2001/XMLSchema" xmlns:xs="http://www.w3.org/2001/XMLSchema" xmlns:p="http://schemas.microsoft.com/office/2006/metadata/properties" xmlns:ns2="44a4500a-2fd1-48ed-9749-c336b5539cc8" xmlns:ns3="606545f5-6c5a-41ee-b08a-cb87601b7963" targetNamespace="http://schemas.microsoft.com/office/2006/metadata/properties" ma:root="true" ma:fieldsID="6480611e437d315a1b3e541675384eb1" ns2:_="" ns3:_="">
    <xsd:import namespace="44a4500a-2fd1-48ed-9749-c336b5539cc8"/>
    <xsd:import namespace="606545f5-6c5a-41ee-b08a-cb87601b7963"/>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4500a-2fd1-48ed-9749-c336b5539cc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06545f5-6c5a-41ee-b08a-cb87601b7963"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55B99D-AA37-47AC-9D85-295D2F7EE9AD}">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606545f5-6c5a-41ee-b08a-cb87601b7963"/>
    <ds:schemaRef ds:uri="44a4500a-2fd1-48ed-9749-c336b5539cc8"/>
    <ds:schemaRef ds:uri="http://www.w3.org/XML/1998/namespace"/>
  </ds:schemaRefs>
</ds:datastoreItem>
</file>

<file path=customXml/itemProps2.xml><?xml version="1.0" encoding="utf-8"?>
<ds:datastoreItem xmlns:ds="http://schemas.openxmlformats.org/officeDocument/2006/customXml" ds:itemID="{D2EAAA1C-4F81-495D-BEFF-5ADDF0B632D3}">
  <ds:schemaRefs>
    <ds:schemaRef ds:uri="http://schemas.microsoft.com/sharepoint/v3/contenttype/forms"/>
  </ds:schemaRefs>
</ds:datastoreItem>
</file>

<file path=customXml/itemProps3.xml><?xml version="1.0" encoding="utf-8"?>
<ds:datastoreItem xmlns:ds="http://schemas.openxmlformats.org/officeDocument/2006/customXml" ds:itemID="{1A92B6EA-CC37-4322-8BD7-870456A86841}">
  <ds:schemaRefs>
    <ds:schemaRef ds:uri="http://schemas.microsoft.com/sharepoint/events"/>
  </ds:schemaRefs>
</ds:datastoreItem>
</file>

<file path=customXml/itemProps4.xml><?xml version="1.0" encoding="utf-8"?>
<ds:datastoreItem xmlns:ds="http://schemas.openxmlformats.org/officeDocument/2006/customXml" ds:itemID="{9B383447-3501-46C2-95A6-46057498B5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4500a-2fd1-48ed-9749-c336b5539cc8"/>
    <ds:schemaRef ds:uri="606545f5-6c5a-41ee-b08a-cb87601b79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12954</TotalTime>
  <Words>362</Words>
  <Application>Microsoft Macintosh PowerPoint</Application>
  <PresentationFormat>Widescreen</PresentationFormat>
  <Paragraphs>34</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system-ui</vt:lpstr>
      <vt:lpstr>Arial</vt:lpstr>
      <vt:lpstr>Calibri</vt:lpstr>
      <vt:lpstr>Calibri Light</vt:lpstr>
      <vt:lpstr>1_Office Theme</vt:lpstr>
      <vt:lpstr>The Digital Imperative</vt:lpstr>
      <vt:lpstr>Scaling Vision – The Digital Business Nervous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Campbell, Patricia AG:EX</dc:creator>
  <cp:lastModifiedBy>Agahchen, David AG:EX</cp:lastModifiedBy>
  <cp:revision>282</cp:revision>
  <dcterms:created xsi:type="dcterms:W3CDTF">2020-09-15T20:02:27Z</dcterms:created>
  <dcterms:modified xsi:type="dcterms:W3CDTF">2024-03-20T22:15:02Z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8f899765-63bc-40f4-9fd9-da9cd21539d1</vt:lpwstr>
  </property>
  <property fmtid="{D5CDD505-2E9C-101B-9397-08002B2CF9AE}" pid="3" name="ContentTypeId">
    <vt:lpwstr>0x0101005D3F3F7991975644BD2C809D92F8C4D8</vt:lpwstr>
  </property>
</Properties>
</file>