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5"/>
  </p:sldMasterIdLst>
  <p:notesMasterIdLst>
    <p:notesMasterId r:id="rId30"/>
  </p:notesMasterIdLst>
  <p:handoutMasterIdLst>
    <p:handoutMasterId r:id="rId31"/>
  </p:handoutMasterIdLst>
  <p:sldIdLst>
    <p:sldId id="621" r:id="rId6"/>
    <p:sldId id="635" r:id="rId7"/>
    <p:sldId id="643" r:id="rId8"/>
    <p:sldId id="645" r:id="rId9"/>
    <p:sldId id="646" r:id="rId10"/>
    <p:sldId id="647" r:id="rId11"/>
    <p:sldId id="648" r:id="rId12"/>
    <p:sldId id="644" r:id="rId13"/>
    <p:sldId id="638" r:id="rId14"/>
    <p:sldId id="639" r:id="rId15"/>
    <p:sldId id="622" r:id="rId16"/>
    <p:sldId id="649" r:id="rId17"/>
    <p:sldId id="650" r:id="rId18"/>
    <p:sldId id="651" r:id="rId19"/>
    <p:sldId id="655" r:id="rId20"/>
    <p:sldId id="652" r:id="rId21"/>
    <p:sldId id="653" r:id="rId22"/>
    <p:sldId id="656" r:id="rId23"/>
    <p:sldId id="654" r:id="rId24"/>
    <p:sldId id="658" r:id="rId25"/>
    <p:sldId id="659" r:id="rId26"/>
    <p:sldId id="660" r:id="rId27"/>
    <p:sldId id="661" r:id="rId28"/>
    <p:sldId id="657" r:id="rId29"/>
  </p:sldIdLst>
  <p:sldSz cx="12192000" cy="6858000"/>
  <p:notesSz cx="6858000" cy="9144000"/>
  <p:defaultTextStyle>
    <a:defPPr>
      <a:defRPr lang="en-US"/>
    </a:defPPr>
    <a:lvl1pPr marL="0" algn="l" defTabSz="914340" rtl="0" eaLnBrk="1" latinLnBrk="0" hangingPunct="1">
      <a:defRPr sz="1800" kern="1200">
        <a:solidFill>
          <a:schemeClr val="tx1"/>
        </a:solidFill>
        <a:latin typeface="+mn-lt"/>
        <a:ea typeface="+mn-ea"/>
        <a:cs typeface="+mn-cs"/>
      </a:defRPr>
    </a:lvl1pPr>
    <a:lvl2pPr marL="457170"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3"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9F7"/>
    <a:srgbClr val="F0ECF4"/>
    <a:srgbClr val="FF9900"/>
    <a:srgbClr val="19D5D1"/>
    <a:srgbClr val="1D4779"/>
    <a:srgbClr val="1A3F6C"/>
    <a:srgbClr val="18C4D6"/>
    <a:srgbClr val="33E7E4"/>
    <a:srgbClr val="1D4279"/>
    <a:srgbClr val="1523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04" autoAdjust="0"/>
    <p:restoredTop sz="82097" autoAdjust="0"/>
  </p:normalViewPr>
  <p:slideViewPr>
    <p:cSldViewPr snapToGrid="0" snapToObjects="1">
      <p:cViewPr>
        <p:scale>
          <a:sx n="90" d="100"/>
          <a:sy n="90" d="100"/>
        </p:scale>
        <p:origin x="-804" y="-516"/>
      </p:cViewPr>
      <p:guideLst>
        <p:guide orient="horz" pos="214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07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D1A594-041B-449E-89BC-5A6CB1F5A9AB}" type="datetimeFigureOut">
              <a:rPr lang="id-ID" smtClean="0"/>
              <a:t>28/05/2015</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DDDC53-01B7-4E0F-8BE2-02DC8C672187}" type="slidenum">
              <a:rPr lang="id-ID" smtClean="0"/>
              <a:t>‹#›</a:t>
            </a:fld>
            <a:endParaRPr lang="id-ID"/>
          </a:p>
        </p:txBody>
      </p:sp>
    </p:spTree>
    <p:extLst>
      <p:ext uri="{BB962C8B-B14F-4D97-AF65-F5344CB8AC3E}">
        <p14:creationId xmlns:p14="http://schemas.microsoft.com/office/powerpoint/2010/main" val="41719361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3CCC32-3486-46B1-A8B7-921064D8D59D}" type="datetimeFigureOut">
              <a:rPr lang="en-US" smtClean="0"/>
              <a:t>5/28/2015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D1495A-DD81-44F4-9F54-1F39867BF2D9}" type="slidenum">
              <a:rPr lang="en-US" smtClean="0"/>
              <a:t>‹#›</a:t>
            </a:fld>
            <a:endParaRPr lang="en-US"/>
          </a:p>
        </p:txBody>
      </p:sp>
    </p:spTree>
    <p:extLst>
      <p:ext uri="{BB962C8B-B14F-4D97-AF65-F5344CB8AC3E}">
        <p14:creationId xmlns:p14="http://schemas.microsoft.com/office/powerpoint/2010/main" val="1023919786"/>
      </p:ext>
    </p:extLst>
  </p:cSld>
  <p:clrMap bg1="lt1" tx1="dk1" bg2="lt2" tx2="dk2" accent1="accent1" accent2="accent2" accent3="accent3" accent4="accent4" accent5="accent5" accent6="accent6" hlink="hlink" folHlink="folHlink"/>
  <p:notesStyle>
    <a:lvl1pPr marL="0" algn="l" defTabSz="914340" rtl="0" eaLnBrk="1" latinLnBrk="0" hangingPunct="1">
      <a:defRPr sz="1200" kern="1200">
        <a:solidFill>
          <a:schemeClr val="tx1"/>
        </a:solidFill>
        <a:latin typeface="+mn-lt"/>
        <a:ea typeface="+mn-ea"/>
        <a:cs typeface="+mn-cs"/>
      </a:defRPr>
    </a:lvl1pPr>
    <a:lvl2pPr marL="457170" algn="l" defTabSz="914340" rtl="0" eaLnBrk="1" latinLnBrk="0" hangingPunct="1">
      <a:defRPr sz="1200" kern="1200">
        <a:solidFill>
          <a:schemeClr val="tx1"/>
        </a:solidFill>
        <a:latin typeface="+mn-lt"/>
        <a:ea typeface="+mn-ea"/>
        <a:cs typeface="+mn-cs"/>
      </a:defRPr>
    </a:lvl2pPr>
    <a:lvl3pPr marL="914340" algn="l" defTabSz="914340" rtl="0" eaLnBrk="1" latinLnBrk="0" hangingPunct="1">
      <a:defRPr sz="1200" kern="1200">
        <a:solidFill>
          <a:schemeClr val="tx1"/>
        </a:solidFill>
        <a:latin typeface="+mn-lt"/>
        <a:ea typeface="+mn-ea"/>
        <a:cs typeface="+mn-cs"/>
      </a:defRPr>
    </a:lvl3pPr>
    <a:lvl4pPr marL="1371511" algn="l" defTabSz="914340" rtl="0" eaLnBrk="1" latinLnBrk="0" hangingPunct="1">
      <a:defRPr sz="1200" kern="1200">
        <a:solidFill>
          <a:schemeClr val="tx1"/>
        </a:solidFill>
        <a:latin typeface="+mn-lt"/>
        <a:ea typeface="+mn-ea"/>
        <a:cs typeface="+mn-cs"/>
      </a:defRPr>
    </a:lvl4pPr>
    <a:lvl5pPr marL="1828681" algn="l" defTabSz="914340" rtl="0" eaLnBrk="1" latinLnBrk="0" hangingPunct="1">
      <a:defRPr sz="1200" kern="1200">
        <a:solidFill>
          <a:schemeClr val="tx1"/>
        </a:solidFill>
        <a:latin typeface="+mn-lt"/>
        <a:ea typeface="+mn-ea"/>
        <a:cs typeface="+mn-cs"/>
      </a:defRPr>
    </a:lvl5pPr>
    <a:lvl6pPr marL="2285852" algn="l" defTabSz="914340" rtl="0" eaLnBrk="1" latinLnBrk="0" hangingPunct="1">
      <a:defRPr sz="1200" kern="1200">
        <a:solidFill>
          <a:schemeClr val="tx1"/>
        </a:solidFill>
        <a:latin typeface="+mn-lt"/>
        <a:ea typeface="+mn-ea"/>
        <a:cs typeface="+mn-cs"/>
      </a:defRPr>
    </a:lvl6pPr>
    <a:lvl7pPr marL="2743021" algn="l" defTabSz="914340" rtl="0" eaLnBrk="1" latinLnBrk="0" hangingPunct="1">
      <a:defRPr sz="1200" kern="1200">
        <a:solidFill>
          <a:schemeClr val="tx1"/>
        </a:solidFill>
        <a:latin typeface="+mn-lt"/>
        <a:ea typeface="+mn-ea"/>
        <a:cs typeface="+mn-cs"/>
      </a:defRPr>
    </a:lvl7pPr>
    <a:lvl8pPr marL="3200193" algn="l" defTabSz="914340" rtl="0" eaLnBrk="1" latinLnBrk="0" hangingPunct="1">
      <a:defRPr sz="1200" kern="1200">
        <a:solidFill>
          <a:schemeClr val="tx1"/>
        </a:solidFill>
        <a:latin typeface="+mn-lt"/>
        <a:ea typeface="+mn-ea"/>
        <a:cs typeface="+mn-cs"/>
      </a:defRPr>
    </a:lvl8pPr>
    <a:lvl9pPr marL="3657363" algn="l" defTabSz="9143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a:t>
            </a:fld>
            <a:endParaRPr lang="en-US"/>
          </a:p>
        </p:txBody>
      </p:sp>
    </p:spTree>
    <p:extLst>
      <p:ext uri="{BB962C8B-B14F-4D97-AF65-F5344CB8AC3E}">
        <p14:creationId xmlns:p14="http://schemas.microsoft.com/office/powerpoint/2010/main" val="303501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D1495A-DD81-44F4-9F54-1F39867BF2D9}" type="slidenum">
              <a:rPr lang="en-US" smtClean="0"/>
              <a:t>15</a:t>
            </a:fld>
            <a:endParaRPr lang="en-US"/>
          </a:p>
        </p:txBody>
      </p:sp>
    </p:spTree>
    <p:extLst>
      <p:ext uri="{BB962C8B-B14F-4D97-AF65-F5344CB8AC3E}">
        <p14:creationId xmlns:p14="http://schemas.microsoft.com/office/powerpoint/2010/main" val="1421479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logical</a:t>
            </a:r>
            <a:r>
              <a:rPr lang="en-US" baseline="0" dirty="0" smtClean="0"/>
              <a:t> view</a:t>
            </a:r>
            <a:r>
              <a:rPr lang="en-US" dirty="0" smtClean="0"/>
              <a:t> represents</a:t>
            </a:r>
            <a:r>
              <a:rPr lang="en-US" baseline="0" dirty="0" smtClean="0"/>
              <a:t> the desired state, for an integrated road safety system, capable of delivering systemic road safety improvements with the Citizen as the Centre of government services. The goal of a future RSI IM/IT solution is to enable this business need.</a:t>
            </a:r>
            <a:endParaRPr lang="en-US" dirty="0"/>
          </a:p>
        </p:txBody>
      </p:sp>
      <p:sp>
        <p:nvSpPr>
          <p:cNvPr id="4" name="Slide Number Placeholder 3"/>
          <p:cNvSpPr>
            <a:spLocks noGrp="1"/>
          </p:cNvSpPr>
          <p:nvPr>
            <p:ph type="sldNum" sz="quarter" idx="10"/>
          </p:nvPr>
        </p:nvSpPr>
        <p:spPr/>
        <p:txBody>
          <a:bodyPr/>
          <a:lstStyle/>
          <a:p>
            <a:fld id="{74D1495A-DD81-44F4-9F54-1F39867BF2D9}" type="slidenum">
              <a:rPr lang="en-US" smtClean="0"/>
              <a:t>16</a:t>
            </a:fld>
            <a:endParaRPr lang="en-US"/>
          </a:p>
        </p:txBody>
      </p:sp>
    </p:spTree>
    <p:extLst>
      <p:ext uri="{BB962C8B-B14F-4D97-AF65-F5344CB8AC3E}">
        <p14:creationId xmlns:p14="http://schemas.microsoft.com/office/powerpoint/2010/main" val="2398297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RSI solution architecture includes use of a common Hub infrastructure subsystem, key to enabling the delivery the desired business capabilities.  This </a:t>
            </a:r>
            <a:r>
              <a:rPr lang="en-US" baseline="0" dirty="0" err="1" smtClean="0"/>
              <a:t>RoadSafety</a:t>
            </a:r>
            <a:r>
              <a:rPr lang="en-US" baseline="0" dirty="0" smtClean="0"/>
              <a:t> Hub represents application of a standard enterprise integration architecture pattern that is commonly seen in distributed IT systems, and also in industries such Air Transportation and Telecommunications. </a:t>
            </a:r>
          </a:p>
          <a:p>
            <a:endParaRPr lang="en-US" dirty="0" smtClean="0"/>
          </a:p>
          <a:p>
            <a:r>
              <a:rPr lang="en-US" dirty="0" smtClean="0"/>
              <a:t>The Hub</a:t>
            </a:r>
            <a:r>
              <a:rPr lang="en-US" baseline="0" dirty="0" smtClean="0"/>
              <a:t> component of the RSI solution architecture provides a number of enabling functions required by all parties, including:</a:t>
            </a:r>
          </a:p>
          <a:p>
            <a:pPr marL="171450" indent="-171450">
              <a:buFont typeface="Arial" charset="0"/>
              <a:buChar char="•"/>
            </a:pPr>
            <a:r>
              <a:rPr lang="en-US" baseline="0" dirty="0" smtClean="0"/>
              <a:t>A function to hold the data model shared by RSI partners, enable each partner to hold a different data model in the systems they’ve implemented that are focused on their unique business needs; e.g. the information needs of Police are different than those of Driver improvement programs.</a:t>
            </a:r>
          </a:p>
          <a:p>
            <a:pPr marL="171450" indent="-171450">
              <a:buFont typeface="Arial" charset="0"/>
              <a:buChar char="•"/>
            </a:pPr>
            <a:r>
              <a:rPr lang="en-US" baseline="0" dirty="0" smtClean="0"/>
              <a:t>Common document management functions, available to and consumed by all of the business subdomains</a:t>
            </a:r>
          </a:p>
          <a:p>
            <a:pPr marL="171450" indent="-171450">
              <a:buFont typeface="Arial" charset="0"/>
              <a:buChar char="•"/>
            </a:pPr>
            <a:r>
              <a:rPr lang="en-US" baseline="0" dirty="0" smtClean="0"/>
              <a:t>Network and message protocol adaptation, such as translating between the interfaces offered by different COTS products and custom applications</a:t>
            </a:r>
          </a:p>
          <a:p>
            <a:pPr marL="171450" indent="-171450">
              <a:buFont typeface="Arial" charset="0"/>
              <a:buChar char="•"/>
            </a:pPr>
            <a:r>
              <a:rPr lang="en-US" baseline="0" dirty="0" smtClean="0"/>
              <a:t>Overall system resilience in the face of multiple separate systems, operated by different organizations, with different maintenance schedules and service levels; e.g. Police operate 23/7/365 versus administrative programs tend to operate only during day-time business hours. Also, the reality of any concrete distributed system is that at any point in time, some component, such as server, will not be functioning, either due to failure or being subject to some form of maintenance. </a:t>
            </a:r>
          </a:p>
          <a:p>
            <a:endParaRPr lang="en-US" dirty="0" smtClean="0"/>
          </a:p>
          <a:p>
            <a:r>
              <a:rPr lang="en-US" dirty="0" smtClean="0"/>
              <a:t>Some of the general qualities provided by the Hub and the</a:t>
            </a:r>
            <a:r>
              <a:rPr lang="en-US" baseline="0" dirty="0" smtClean="0"/>
              <a:t> associated architecture</a:t>
            </a:r>
            <a:r>
              <a:rPr lang="en-US" dirty="0" smtClean="0"/>
              <a:t> include:</a:t>
            </a:r>
          </a:p>
          <a:p>
            <a:pPr marL="171450" indent="-171450">
              <a:buFont typeface="Arial" charset="0"/>
              <a:buChar char="•"/>
            </a:pPr>
            <a:r>
              <a:rPr lang="en-US" baseline="0" dirty="0" smtClean="0"/>
              <a:t>Minimizing overall system complexity</a:t>
            </a:r>
          </a:p>
          <a:p>
            <a:pPr marL="171450" indent="-171450">
              <a:buFont typeface="Arial" charset="0"/>
              <a:buChar char="•"/>
            </a:pPr>
            <a:r>
              <a:rPr lang="en-US" baseline="0" dirty="0" smtClean="0"/>
              <a:t>Minimizing complexity associated with integrating each partners’ systems</a:t>
            </a:r>
          </a:p>
          <a:p>
            <a:pPr marL="171450" indent="-171450">
              <a:buFont typeface="Arial" charset="0"/>
              <a:buChar char="•"/>
            </a:pPr>
            <a:r>
              <a:rPr lang="en-US" baseline="0" dirty="0" smtClean="0"/>
              <a:t>Maximizing ability to incrementally develop, evolve, and support the total system over time</a:t>
            </a:r>
          </a:p>
          <a:p>
            <a:pPr marL="171450" indent="-171450">
              <a:buFont typeface="Arial" charset="0"/>
              <a:buChar char="•"/>
            </a:pPr>
            <a:r>
              <a:rPr lang="en-US" baseline="0" dirty="0" smtClean="0"/>
              <a:t>Maximizing the visibility of shared business events to all partners</a:t>
            </a:r>
          </a:p>
          <a:p>
            <a:pPr marL="171450" indent="-171450">
              <a:buFont typeface="Arial" charset="0"/>
              <a:buChar char="•"/>
            </a:pPr>
            <a:r>
              <a:rPr lang="en-US" baseline="0" dirty="0" smtClean="0"/>
              <a:t>Maximizing the ability to govern and ensure business outcomes</a:t>
            </a:r>
          </a:p>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74D1495A-DD81-44F4-9F54-1F39867BF2D9}" type="slidenum">
              <a:rPr lang="en-US" smtClean="0"/>
              <a:t>17</a:t>
            </a:fld>
            <a:endParaRPr lang="en-US"/>
          </a:p>
        </p:txBody>
      </p:sp>
    </p:spTree>
    <p:extLst>
      <p:ext uri="{BB962C8B-B14F-4D97-AF65-F5344CB8AC3E}">
        <p14:creationId xmlns:p14="http://schemas.microsoft.com/office/powerpoint/2010/main" val="149124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phase 1 solution implements the minimum-viable-product solution for two aspects</a:t>
            </a:r>
            <a:r>
              <a:rPr lang="en-US" baseline="0" dirty="0" smtClean="0"/>
              <a:t> of the larger RSI solution:</a:t>
            </a:r>
          </a:p>
          <a:p>
            <a:pPr marL="171450" indent="-171450">
              <a:buFont typeface="Arial" charset="0"/>
              <a:buChar char="•"/>
            </a:pPr>
            <a:r>
              <a:rPr lang="en-US" baseline="0" dirty="0" smtClean="0"/>
              <a:t>Creation of electronic Ticket documents by Enforcement</a:t>
            </a:r>
          </a:p>
          <a:p>
            <a:pPr marL="171450" indent="-171450">
              <a:buFont typeface="Arial" charset="0"/>
              <a:buChar char="•"/>
            </a:pPr>
            <a:r>
              <a:rPr lang="en-US" baseline="0" dirty="0" smtClean="0"/>
              <a:t>Online Payment of traffic Tickets</a:t>
            </a:r>
          </a:p>
          <a:p>
            <a:pPr marL="0" indent="0">
              <a:buFont typeface="Arial" charset="0"/>
              <a:buNone/>
            </a:pPr>
            <a:endParaRPr lang="en-US" baseline="0" dirty="0" smtClean="0"/>
          </a:p>
          <a:p>
            <a:pPr marL="0" indent="0">
              <a:buFont typeface="Arial" charset="0"/>
              <a:buNone/>
            </a:pPr>
            <a:r>
              <a:rPr lang="en-US" baseline="0" dirty="0" smtClean="0"/>
              <a:t>There is also development of proof-of-concept analytics function based on processing of </a:t>
            </a:r>
            <a:r>
              <a:rPr lang="en-US" baseline="0" dirty="0" err="1" smtClean="0"/>
              <a:t>eTicket</a:t>
            </a:r>
            <a:r>
              <a:rPr lang="en-US" baseline="0" smtClean="0"/>
              <a:t> documents.</a:t>
            </a:r>
          </a:p>
          <a:p>
            <a:pPr marL="0" indent="0">
              <a:buFont typeface="Arial" charset="0"/>
              <a:buNone/>
            </a:pPr>
            <a:endParaRPr lang="en-US" baseline="0" dirty="0" smtClean="0"/>
          </a:p>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74D1495A-DD81-44F4-9F54-1F39867BF2D9}" type="slidenum">
              <a:rPr lang="en-US" smtClean="0"/>
              <a:t>18</a:t>
            </a:fld>
            <a:endParaRPr lang="en-US"/>
          </a:p>
        </p:txBody>
      </p:sp>
    </p:spTree>
    <p:extLst>
      <p:ext uri="{BB962C8B-B14F-4D97-AF65-F5344CB8AC3E}">
        <p14:creationId xmlns:p14="http://schemas.microsoft.com/office/powerpoint/2010/main" val="120260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people might view the Hub subsystem as an unnecessary additional to the solution; they might ask why can’t the core stakeholder domains directly interact without use of a Hub? </a:t>
            </a:r>
          </a:p>
          <a:p>
            <a:endParaRPr lang="en-US" baseline="0" dirty="0" smtClean="0"/>
          </a:p>
          <a:p>
            <a:r>
              <a:rPr lang="en-US" baseline="0" dirty="0" smtClean="0"/>
              <a:t>There are multiple reasons why direct interaction, or point-to-point integration, won’t work. </a:t>
            </a:r>
          </a:p>
          <a:p>
            <a:endParaRPr lang="en-US" baseline="0" dirty="0" smtClean="0"/>
          </a:p>
          <a:p>
            <a:r>
              <a:rPr lang="en-US" baseline="0" dirty="0" smtClean="0"/>
              <a:t>Logically, the Hub represents a key difference between a view of the desired capability, for rich interoperability between stakeholder systems, and a actual functioning IM/IT solution that delivers that capability. As an analogy, the Internet enables message-level connectivity between any set of Internet-connected devices or systems; it could be logically viewed as fully-meshed interconnection between every network-connected device: the solution that delivers that capability is not a dedicated wire or network circuit between every possible pair of devices, which would require an astronomical number of links -- order N**2.  Rather, the Internet is implemented as a layered architecture of physical links, switches, network protocols, and Hub routers. </a:t>
            </a:r>
          </a:p>
          <a:p>
            <a:pPr marL="0" indent="0">
              <a:buFont typeface="Arial" charset="0"/>
              <a:buNone/>
            </a:pPr>
            <a:endParaRPr lang="en-US" dirty="0" smtClean="0"/>
          </a:p>
          <a:p>
            <a:pPr marL="0" indent="0">
              <a:buFont typeface="Arial" charset="0"/>
              <a:buNone/>
            </a:pPr>
            <a:r>
              <a:rPr lang="en-US" dirty="0" smtClean="0"/>
              <a:t>The</a:t>
            </a:r>
            <a:r>
              <a:rPr lang="en-US" baseline="0" dirty="0" smtClean="0"/>
              <a:t> RSI solution space involves multiple existing custom, existing COTS, and future custom and COTS IT systems. These systems must interact in some fashion in order to realize larger RSI business outcomes. Each such end system has its own software solution with its own data model and capability to exchange data. And each of those end-systems is undergoing constant evolution, such as COTS security patching and upgrades. Any form of point-to-point integrations would quickly become buried in project management difficulties, and then even if a small number of integration could be completed, would then succumb to operational challenges. </a:t>
            </a:r>
            <a:endParaRPr lang="en-US" dirty="0" smtClean="0"/>
          </a:p>
          <a:p>
            <a:pPr marL="0" indent="0">
              <a:buFont typeface="Arial" charset="0"/>
              <a:buNone/>
            </a:pPr>
            <a:endParaRPr lang="en-US" dirty="0" smtClean="0"/>
          </a:p>
          <a:p>
            <a:pPr marL="0" indent="0">
              <a:buFont typeface="Arial" charset="0"/>
              <a:buNone/>
            </a:pPr>
            <a:r>
              <a:rPr lang="en-US" dirty="0" smtClean="0"/>
              <a:t>Pragmatically, it is</a:t>
            </a:r>
            <a:r>
              <a:rPr lang="en-US" baseline="0" dirty="0" smtClean="0"/>
              <a:t> probably not possible to implement an RSI solution without a Hub. </a:t>
            </a:r>
          </a:p>
          <a:p>
            <a:pPr marL="0" indent="0">
              <a:buFont typeface="Arial" charset="0"/>
              <a:buNone/>
            </a:pPr>
            <a:endParaRPr lang="en-US" dirty="0"/>
          </a:p>
        </p:txBody>
      </p:sp>
      <p:sp>
        <p:nvSpPr>
          <p:cNvPr id="4" name="Slide Number Placeholder 3"/>
          <p:cNvSpPr>
            <a:spLocks noGrp="1"/>
          </p:cNvSpPr>
          <p:nvPr>
            <p:ph type="sldNum" sz="quarter" idx="10"/>
          </p:nvPr>
        </p:nvSpPr>
        <p:spPr/>
        <p:txBody>
          <a:bodyPr/>
          <a:lstStyle/>
          <a:p>
            <a:fld id="{74D1495A-DD81-44F4-9F54-1F39867BF2D9}" type="slidenum">
              <a:rPr lang="en-US" smtClean="0"/>
              <a:t>19</a:t>
            </a:fld>
            <a:endParaRPr lang="en-US"/>
          </a:p>
        </p:txBody>
      </p:sp>
    </p:spTree>
    <p:extLst>
      <p:ext uri="{BB962C8B-B14F-4D97-AF65-F5344CB8AC3E}">
        <p14:creationId xmlns:p14="http://schemas.microsoft.com/office/powerpoint/2010/main" val="1556676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D1495A-DD81-44F4-9F54-1F39867BF2D9}" type="slidenum">
              <a:rPr lang="en-US" smtClean="0"/>
              <a:t>23</a:t>
            </a:fld>
            <a:endParaRPr lang="en-US"/>
          </a:p>
        </p:txBody>
      </p:sp>
    </p:spTree>
    <p:extLst>
      <p:ext uri="{BB962C8B-B14F-4D97-AF65-F5344CB8AC3E}">
        <p14:creationId xmlns:p14="http://schemas.microsoft.com/office/powerpoint/2010/main" val="640570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D1495A-DD81-44F4-9F54-1F39867BF2D9}" type="slidenum">
              <a:rPr lang="en-US" smtClean="0"/>
              <a:t>24</a:t>
            </a:fld>
            <a:endParaRPr lang="en-US"/>
          </a:p>
        </p:txBody>
      </p:sp>
    </p:spTree>
    <p:extLst>
      <p:ext uri="{BB962C8B-B14F-4D97-AF65-F5344CB8AC3E}">
        <p14:creationId xmlns:p14="http://schemas.microsoft.com/office/powerpoint/2010/main" val="350844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74D1495A-DD81-44F4-9F54-1F39867BF2D9}" type="slidenum">
              <a:rPr lang="en-US" smtClean="0"/>
              <a:t>2</a:t>
            </a:fld>
            <a:endParaRPr lang="en-US"/>
          </a:p>
        </p:txBody>
      </p:sp>
    </p:spTree>
    <p:extLst>
      <p:ext uri="{BB962C8B-B14F-4D97-AF65-F5344CB8AC3E}">
        <p14:creationId xmlns:p14="http://schemas.microsoft.com/office/powerpoint/2010/main" val="701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responsibility</a:t>
            </a:r>
            <a:r>
              <a:rPr lang="en-CA" baseline="0" dirty="0" smtClean="0"/>
              <a:t> colors the same as on the 2013 concept diagrams</a:t>
            </a:r>
            <a:endParaRPr lang="en-CA" dirty="0"/>
          </a:p>
        </p:txBody>
      </p:sp>
      <p:sp>
        <p:nvSpPr>
          <p:cNvPr id="4" name="Slide Number Placeholder 3"/>
          <p:cNvSpPr>
            <a:spLocks noGrp="1"/>
          </p:cNvSpPr>
          <p:nvPr>
            <p:ph type="sldNum" sz="quarter" idx="10"/>
          </p:nvPr>
        </p:nvSpPr>
        <p:spPr/>
        <p:txBody>
          <a:bodyPr/>
          <a:lstStyle/>
          <a:p>
            <a:fld id="{74D1495A-DD81-44F4-9F54-1F39867BF2D9}" type="slidenum">
              <a:rPr lang="en-US" smtClean="0"/>
              <a:t>3</a:t>
            </a:fld>
            <a:endParaRPr lang="en-US"/>
          </a:p>
        </p:txBody>
      </p:sp>
    </p:spTree>
    <p:extLst>
      <p:ext uri="{BB962C8B-B14F-4D97-AF65-F5344CB8AC3E}">
        <p14:creationId xmlns:p14="http://schemas.microsoft.com/office/powerpoint/2010/main" val="1288602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74D1495A-DD81-44F4-9F54-1F39867BF2D9}" type="slidenum">
              <a:rPr lang="en-US" smtClean="0"/>
              <a:t>4</a:t>
            </a:fld>
            <a:endParaRPr lang="en-US"/>
          </a:p>
        </p:txBody>
      </p:sp>
    </p:spTree>
    <p:extLst>
      <p:ext uri="{BB962C8B-B14F-4D97-AF65-F5344CB8AC3E}">
        <p14:creationId xmlns:p14="http://schemas.microsoft.com/office/powerpoint/2010/main" val="4999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74D1495A-DD81-44F4-9F54-1F39867BF2D9}" type="slidenum">
              <a:rPr lang="en-US" smtClean="0"/>
              <a:t>5</a:t>
            </a:fld>
            <a:endParaRPr lang="en-US"/>
          </a:p>
        </p:txBody>
      </p:sp>
    </p:spTree>
    <p:extLst>
      <p:ext uri="{BB962C8B-B14F-4D97-AF65-F5344CB8AC3E}">
        <p14:creationId xmlns:p14="http://schemas.microsoft.com/office/powerpoint/2010/main" val="6262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4D1495A-DD81-44F4-9F54-1F39867BF2D9}" type="slidenum">
              <a:rPr lang="en-US" smtClean="0"/>
              <a:t>8</a:t>
            </a:fld>
            <a:endParaRPr lang="en-US"/>
          </a:p>
        </p:txBody>
      </p:sp>
    </p:spTree>
    <p:extLst>
      <p:ext uri="{BB962C8B-B14F-4D97-AF65-F5344CB8AC3E}">
        <p14:creationId xmlns:p14="http://schemas.microsoft.com/office/powerpoint/2010/main" val="847759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9</a:t>
            </a:fld>
            <a:endParaRPr lang="en-US"/>
          </a:p>
        </p:txBody>
      </p:sp>
    </p:spTree>
    <p:extLst>
      <p:ext uri="{BB962C8B-B14F-4D97-AF65-F5344CB8AC3E}">
        <p14:creationId xmlns:p14="http://schemas.microsoft.com/office/powerpoint/2010/main" val="701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t>10</a:t>
            </a:fld>
            <a:endParaRPr lang="en-US"/>
          </a:p>
        </p:txBody>
      </p:sp>
    </p:spTree>
    <p:extLst>
      <p:ext uri="{BB962C8B-B14F-4D97-AF65-F5344CB8AC3E}">
        <p14:creationId xmlns:p14="http://schemas.microsoft.com/office/powerpoint/2010/main" val="7017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4787946-F38A-442D-8B4B-7C33473CC735}" type="slidenum">
              <a:rPr lang="en-US" smtClean="0"/>
              <a:t>11</a:t>
            </a:fld>
            <a:endParaRPr lang="en-US"/>
          </a:p>
        </p:txBody>
      </p:sp>
    </p:spTree>
    <p:extLst>
      <p:ext uri="{BB962C8B-B14F-4D97-AF65-F5344CB8AC3E}">
        <p14:creationId xmlns:p14="http://schemas.microsoft.com/office/powerpoint/2010/main" val="37387239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oleObject" Target="../embeddings/oleObject3.bin"/><Relationship Id="rId5" Type="http://schemas.openxmlformats.org/officeDocument/2006/relationships/image" Target="../media/image3.png"/><Relationship Id="rId10" Type="http://schemas.openxmlformats.org/officeDocument/2006/relationships/image" Target="../media/image6.emf"/><Relationship Id="rId4" Type="http://schemas.openxmlformats.org/officeDocument/2006/relationships/image" Target="../media/image1.png"/><Relationship Id="rId9"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4.bin"/><Relationship Id="rId7"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11" Type="http://schemas.openxmlformats.org/officeDocument/2006/relationships/oleObject" Target="../embeddings/oleObject6.bin"/><Relationship Id="rId5" Type="http://schemas.openxmlformats.org/officeDocument/2006/relationships/image" Target="../media/image2.png"/><Relationship Id="rId10" Type="http://schemas.openxmlformats.org/officeDocument/2006/relationships/image" Target="../media/image1.png"/><Relationship Id="rId4" Type="http://schemas.openxmlformats.org/officeDocument/2006/relationships/image" Target="../media/image6.emf"/><Relationship Id="rId9"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7.bin"/><Relationship Id="rId7"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11" Type="http://schemas.openxmlformats.org/officeDocument/2006/relationships/oleObject" Target="../embeddings/oleObject9.bin"/><Relationship Id="rId5" Type="http://schemas.openxmlformats.org/officeDocument/2006/relationships/image" Target="../media/image2.png"/><Relationship Id="rId10" Type="http://schemas.openxmlformats.org/officeDocument/2006/relationships/image" Target="../media/image1.png"/><Relationship Id="rId4" Type="http://schemas.openxmlformats.org/officeDocument/2006/relationships/image" Target="../media/image6.emf"/><Relationship Id="rId9"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oleObject" Target="../embeddings/oleObject12.bin"/><Relationship Id="rId5" Type="http://schemas.openxmlformats.org/officeDocument/2006/relationships/image" Target="../media/image3.png"/><Relationship Id="rId10" Type="http://schemas.openxmlformats.org/officeDocument/2006/relationships/image" Target="../media/image6.emf"/><Relationship Id="rId4" Type="http://schemas.openxmlformats.org/officeDocument/2006/relationships/image" Target="../media/image1.png"/><Relationship Id="rId9" Type="http://schemas.openxmlformats.org/officeDocument/2006/relationships/oleObject" Target="../embeddings/oleObject11.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ncept - phase 1">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609600" y="115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cxnSp>
        <p:nvCxnSpPr>
          <p:cNvPr id="9" name="Elbow Connector 8"/>
          <p:cNvCxnSpPr>
            <a:stCxn id="12" idx="4"/>
          </p:cNvCxnSpPr>
          <p:nvPr userDrawn="1"/>
        </p:nvCxnSpPr>
        <p:spPr>
          <a:xfrm rot="5400000">
            <a:off x="5407404" y="4486399"/>
            <a:ext cx="1306876" cy="4384"/>
          </a:xfrm>
          <a:prstGeom prst="bentConnector3">
            <a:avLst>
              <a:gd name="adj1" fmla="val 50000"/>
            </a:avLst>
          </a:prstGeom>
          <a:ln w="635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9"/>
          <p:cNvSpPr>
            <a:spLocks noChangeArrowheads="1"/>
          </p:cNvSpPr>
          <p:nvPr userDrawn="1"/>
        </p:nvSpPr>
        <p:spPr bwMode="auto">
          <a:xfrm>
            <a:off x="5568791" y="2906263"/>
            <a:ext cx="988485" cy="928890"/>
          </a:xfrm>
          <a:prstGeom prst="ellipse">
            <a:avLst/>
          </a:prstGeom>
          <a:solidFill>
            <a:schemeClr val="accent4">
              <a:lumMod val="75000"/>
            </a:schemeClr>
          </a:solidFill>
          <a:ln>
            <a:noFill/>
          </a:ln>
        </p:spPr>
        <p:txBody>
          <a:bodyPr vert="horz" wrap="square" lIns="0" tIns="36000" rIns="0" bIns="36000" numCol="1" anchor="ctr"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sp>
        <p:nvSpPr>
          <p:cNvPr id="14" name="Rectangle 13"/>
          <p:cNvSpPr/>
          <p:nvPr userDrawn="1"/>
        </p:nvSpPr>
        <p:spPr>
          <a:xfrm>
            <a:off x="1879807" y="3743997"/>
            <a:ext cx="2147709" cy="535531"/>
          </a:xfrm>
          <a:prstGeom prst="rect">
            <a:avLst/>
          </a:prstGeom>
        </p:spPr>
        <p:txBody>
          <a:bodyPr wrap="square">
            <a:spAutoFit/>
          </a:bodyPr>
          <a:lstStyle/>
          <a:p>
            <a:pPr algn="ctr">
              <a:lnSpc>
                <a:spcPct val="120000"/>
              </a:lnSpc>
            </a:pPr>
            <a:r>
              <a:rPr lang="en-AU" sz="2400" b="1" dirty="0" smtClean="0">
                <a:solidFill>
                  <a:schemeClr val="accent5"/>
                </a:solidFill>
                <a:latin typeface="Calibri" panose="020F0502020204030204" pitchFamily="34" charset="0"/>
              </a:rPr>
              <a:t>Enforcement</a:t>
            </a:r>
            <a:endParaRPr lang="en-AU" sz="2400" b="1" dirty="0">
              <a:solidFill>
                <a:schemeClr val="accent5"/>
              </a:solidFill>
              <a:latin typeface="Calibri" panose="020F0502020204030204" pitchFamily="34" charset="0"/>
            </a:endParaRPr>
          </a:p>
        </p:txBody>
      </p:sp>
      <p:sp>
        <p:nvSpPr>
          <p:cNvPr id="15" name="Rectangle 14"/>
          <p:cNvSpPr/>
          <p:nvPr userDrawn="1"/>
        </p:nvSpPr>
        <p:spPr>
          <a:xfrm>
            <a:off x="5000846" y="5162100"/>
            <a:ext cx="2147709" cy="646331"/>
          </a:xfrm>
          <a:prstGeom prst="rect">
            <a:avLst/>
          </a:prstGeom>
        </p:spPr>
        <p:txBody>
          <a:bodyPr wrap="square">
            <a:spAutoFit/>
          </a:bodyPr>
          <a:lstStyle/>
          <a:p>
            <a:pPr algn="ctr">
              <a:lnSpc>
                <a:spcPct val="100000"/>
              </a:lnSpc>
            </a:pPr>
            <a:r>
              <a:rPr lang="en-AU" sz="1800" b="1" dirty="0" smtClean="0">
                <a:solidFill>
                  <a:schemeClr val="accent4">
                    <a:lumMod val="75000"/>
                  </a:schemeClr>
                </a:solidFill>
                <a:latin typeface="Calibri" panose="020F0502020204030204" pitchFamily="34" charset="0"/>
              </a:rPr>
              <a:t>Document Management</a:t>
            </a:r>
            <a:endParaRPr lang="en-AU" sz="1800" b="1" dirty="0">
              <a:solidFill>
                <a:schemeClr val="accent4">
                  <a:lumMod val="75000"/>
                </a:schemeClr>
              </a:solidFill>
              <a:latin typeface="Calibri" panose="020F0502020204030204" pitchFamily="34" charset="0"/>
            </a:endParaRPr>
          </a:p>
        </p:txBody>
      </p:sp>
      <p:sp>
        <p:nvSpPr>
          <p:cNvPr id="16" name="Rectangle 15"/>
          <p:cNvSpPr/>
          <p:nvPr userDrawn="1"/>
        </p:nvSpPr>
        <p:spPr>
          <a:xfrm>
            <a:off x="7991360" y="3757647"/>
            <a:ext cx="2147709" cy="1200329"/>
          </a:xfrm>
          <a:prstGeom prst="rect">
            <a:avLst/>
          </a:prstGeom>
        </p:spPr>
        <p:txBody>
          <a:bodyPr wrap="square">
            <a:spAutoFit/>
          </a:bodyPr>
          <a:lstStyle/>
          <a:p>
            <a:pPr algn="ctr">
              <a:lnSpc>
                <a:spcPct val="100000"/>
              </a:lnSpc>
            </a:pPr>
            <a:r>
              <a:rPr lang="en-AU" sz="2400" b="1" dirty="0" smtClean="0">
                <a:solidFill>
                  <a:schemeClr val="accent6">
                    <a:lumMod val="75000"/>
                  </a:schemeClr>
                </a:solidFill>
                <a:latin typeface="Calibri" panose="020F0502020204030204" pitchFamily="34" charset="0"/>
              </a:rPr>
              <a:t>Enforcement</a:t>
            </a:r>
          </a:p>
          <a:p>
            <a:pPr algn="ctr">
              <a:lnSpc>
                <a:spcPct val="100000"/>
              </a:lnSpc>
            </a:pPr>
            <a:r>
              <a:rPr lang="en-AU" sz="2400" b="1" dirty="0" smtClean="0">
                <a:solidFill>
                  <a:schemeClr val="accent6">
                    <a:lumMod val="75000"/>
                  </a:schemeClr>
                </a:solidFill>
                <a:latin typeface="Calibri" panose="020F0502020204030204" pitchFamily="34" charset="0"/>
              </a:rPr>
              <a:t>Systems of Record</a:t>
            </a:r>
            <a:endParaRPr lang="en-AU" sz="2400" b="1" dirty="0">
              <a:solidFill>
                <a:schemeClr val="accent6">
                  <a:lumMod val="75000"/>
                </a:schemeClr>
              </a:solidFill>
              <a:latin typeface="Calibri" panose="020F0502020204030204" pitchFamily="34" charset="0"/>
            </a:endParaRPr>
          </a:p>
        </p:txBody>
      </p:sp>
      <p:grpSp>
        <p:nvGrpSpPr>
          <p:cNvPr id="37" name="Group 36"/>
          <p:cNvGrpSpPr/>
          <p:nvPr userDrawn="1"/>
        </p:nvGrpSpPr>
        <p:grpSpPr>
          <a:xfrm>
            <a:off x="8619400" y="2923013"/>
            <a:ext cx="858410" cy="893859"/>
            <a:chOff x="7910474" y="1688333"/>
            <a:chExt cx="858410" cy="893859"/>
          </a:xfrm>
        </p:grpSpPr>
        <p:sp>
          <p:nvSpPr>
            <p:cNvPr id="18" name="Oval 17"/>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2" name="Group 1"/>
          <p:cNvGrpSpPr/>
          <p:nvPr userDrawn="1"/>
        </p:nvGrpSpPr>
        <p:grpSpPr>
          <a:xfrm>
            <a:off x="5791514" y="4698719"/>
            <a:ext cx="554479" cy="554479"/>
            <a:chOff x="5296310" y="4099575"/>
            <a:chExt cx="649839" cy="649839"/>
          </a:xfrm>
          <a:solidFill>
            <a:schemeClr val="accent4">
              <a:lumMod val="75000"/>
            </a:schemeClr>
          </a:solidFill>
        </p:grpSpPr>
        <p:sp>
          <p:nvSpPr>
            <p:cNvPr id="21" name="Oval 20"/>
            <p:cNvSpPr>
              <a:spLocks noChangeAspect="1"/>
            </p:cNvSpPr>
            <p:nvPr/>
          </p:nvSpPr>
          <p:spPr>
            <a:xfrm>
              <a:off x="5296310" y="4099575"/>
              <a:ext cx="649839" cy="6498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6374" y="4194935"/>
              <a:ext cx="461549" cy="461549"/>
            </a:xfrm>
            <a:prstGeom prst="rect">
              <a:avLst/>
            </a:prstGeom>
            <a:grpFill/>
          </p:spPr>
        </p:pic>
      </p:grpSp>
      <p:grpSp>
        <p:nvGrpSpPr>
          <p:cNvPr id="40" name="Group 39"/>
          <p:cNvGrpSpPr/>
          <p:nvPr userDrawn="1"/>
        </p:nvGrpSpPr>
        <p:grpSpPr>
          <a:xfrm>
            <a:off x="2550440" y="2919878"/>
            <a:ext cx="858410" cy="893859"/>
            <a:chOff x="2468861" y="1732378"/>
            <a:chExt cx="858410" cy="893859"/>
          </a:xfrm>
        </p:grpSpPr>
        <p:sp>
          <p:nvSpPr>
            <p:cNvPr id="24" name="Oval 23"/>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25" name="Picture 2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539209" y="1826812"/>
              <a:ext cx="719678" cy="749398"/>
            </a:xfrm>
            <a:prstGeom prst="rect">
              <a:avLst/>
            </a:prstGeom>
          </p:spPr>
        </p:pic>
      </p:grpSp>
      <p:grpSp>
        <p:nvGrpSpPr>
          <p:cNvPr id="45" name="Group 44"/>
          <p:cNvGrpSpPr/>
          <p:nvPr userDrawn="1"/>
        </p:nvGrpSpPr>
        <p:grpSpPr>
          <a:xfrm>
            <a:off x="10609239" y="2922815"/>
            <a:ext cx="988485" cy="897229"/>
            <a:chOff x="10241114" y="1735315"/>
            <a:chExt cx="988485" cy="897229"/>
          </a:xfrm>
          <a:solidFill>
            <a:srgbClr val="1D4279"/>
          </a:solidFill>
        </p:grpSpPr>
        <p:sp>
          <p:nvSpPr>
            <p:cNvPr id="27" name="Oval 26"/>
            <p:cNvSpPr>
              <a:spLocks noChangeAspect="1"/>
            </p:cNvSpPr>
            <p:nvPr/>
          </p:nvSpPr>
          <p:spPr>
            <a:xfrm flipH="1">
              <a:off x="10241114" y="1735315"/>
              <a:ext cx="988485"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28" name="TextBox 27"/>
            <p:cNvSpPr txBox="1"/>
            <p:nvPr/>
          </p:nvSpPr>
          <p:spPr>
            <a:xfrm>
              <a:off x="10338094" y="1890440"/>
              <a:ext cx="794524" cy="586980"/>
            </a:xfrm>
            <a:prstGeom prst="rect">
              <a:avLst/>
            </a:prstGeom>
            <a:grpFill/>
          </p:spPr>
          <p:txBody>
            <a:bodyPr wrap="square" rtlCol="0" anchor="ctr" anchorCtr="0">
              <a:spAutoFit/>
            </a:bodyPr>
            <a:lstStyle/>
            <a:p>
              <a:pPr algn="ctr"/>
              <a:r>
                <a:rPr lang="en-CA" sz="3200" b="1" dirty="0">
                  <a:solidFill>
                    <a:schemeClr val="bg1"/>
                  </a:solidFill>
                </a:rPr>
                <a:t>$</a:t>
              </a:r>
            </a:p>
          </p:txBody>
        </p:sp>
      </p:grpSp>
      <p:sp>
        <p:nvSpPr>
          <p:cNvPr id="29" name="Rectangle 28"/>
          <p:cNvSpPr/>
          <p:nvPr userDrawn="1"/>
        </p:nvSpPr>
        <p:spPr>
          <a:xfrm>
            <a:off x="10098347" y="3788378"/>
            <a:ext cx="2147709" cy="830997"/>
          </a:xfrm>
          <a:prstGeom prst="rect">
            <a:avLst/>
          </a:prstGeom>
        </p:spPr>
        <p:txBody>
          <a:bodyPr wrap="square">
            <a:spAutoFit/>
          </a:bodyPr>
          <a:lstStyle/>
          <a:p>
            <a:pPr algn="ctr">
              <a:lnSpc>
                <a:spcPct val="100000"/>
              </a:lnSpc>
            </a:pPr>
            <a:r>
              <a:rPr lang="en-AU" sz="2400" b="1" dirty="0" smtClean="0">
                <a:solidFill>
                  <a:srgbClr val="1D4279"/>
                </a:solidFill>
                <a:latin typeface="Calibri" panose="020F0502020204030204" pitchFamily="34" charset="0"/>
              </a:rPr>
              <a:t>Online Ticket Payment</a:t>
            </a:r>
            <a:endParaRPr lang="en-AU" sz="2400" b="1" dirty="0">
              <a:solidFill>
                <a:srgbClr val="1D4279"/>
              </a:solidFill>
              <a:latin typeface="Calibri" panose="020F0502020204030204" pitchFamily="34" charset="0"/>
            </a:endParaRPr>
          </a:p>
        </p:txBody>
      </p:sp>
      <p:cxnSp>
        <p:nvCxnSpPr>
          <p:cNvPr id="30" name="Elbow Connector 29"/>
          <p:cNvCxnSpPr>
            <a:stCxn id="18" idx="2"/>
            <a:endCxn id="27" idx="6"/>
          </p:cNvCxnSpPr>
          <p:nvPr userDrawn="1"/>
        </p:nvCxnSpPr>
        <p:spPr>
          <a:xfrm>
            <a:off x="9477810" y="3369943"/>
            <a:ext cx="1131429" cy="1487"/>
          </a:xfrm>
          <a:prstGeom prst="bentConnector3">
            <a:avLst>
              <a:gd name="adj1" fmla="val 50000"/>
            </a:avLst>
          </a:prstGeom>
          <a:ln w="635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62063" y="5284537"/>
            <a:ext cx="2767264" cy="1477328"/>
          </a:xfrm>
          <a:prstGeom prst="rect">
            <a:avLst/>
          </a:prstGeom>
          <a:noFill/>
        </p:spPr>
        <p:txBody>
          <a:bodyPr wrap="square" rtlCol="0">
            <a:spAutoFit/>
          </a:bodyPr>
          <a:lstStyle/>
          <a:p>
            <a:r>
              <a:rPr lang="en-CA" b="0" u="sng" dirty="0" smtClean="0"/>
              <a:t>Responsibility Legend</a:t>
            </a:r>
          </a:p>
          <a:p>
            <a:r>
              <a:rPr lang="en-CA" b="1" dirty="0" err="1" smtClean="0">
                <a:solidFill>
                  <a:schemeClr val="accent5"/>
                </a:solidFill>
              </a:rPr>
              <a:t>PRIMECorp</a:t>
            </a:r>
            <a:r>
              <a:rPr lang="en-CA" b="1" dirty="0" smtClean="0">
                <a:solidFill>
                  <a:schemeClr val="accent5"/>
                </a:solidFill>
              </a:rPr>
              <a:t> </a:t>
            </a:r>
          </a:p>
          <a:p>
            <a:r>
              <a:rPr lang="en-CA" b="1" dirty="0" smtClean="0">
                <a:solidFill>
                  <a:srgbClr val="7030A0"/>
                </a:solidFill>
              </a:rPr>
              <a:t>Road Safety (JAG)</a:t>
            </a:r>
          </a:p>
          <a:p>
            <a:r>
              <a:rPr lang="en-CA" b="1" dirty="0" smtClean="0">
                <a:solidFill>
                  <a:schemeClr val="accent6">
                    <a:lumMod val="75000"/>
                  </a:schemeClr>
                </a:solidFill>
              </a:rPr>
              <a:t>ICBC</a:t>
            </a:r>
          </a:p>
          <a:p>
            <a:r>
              <a:rPr lang="en-CA" b="1" dirty="0" smtClean="0">
                <a:solidFill>
                  <a:srgbClr val="1D4279"/>
                </a:solidFill>
              </a:rPr>
              <a:t>PayBC</a:t>
            </a:r>
            <a:endParaRPr lang="en-CA" b="1" dirty="0">
              <a:solidFill>
                <a:srgbClr val="1D4279"/>
              </a:solidFill>
            </a:endParaRPr>
          </a:p>
        </p:txBody>
      </p:sp>
      <p:cxnSp>
        <p:nvCxnSpPr>
          <p:cNvPr id="10" name="Elbow Connector 9"/>
          <p:cNvCxnSpPr>
            <a:stCxn id="12" idx="2"/>
            <a:endCxn id="24" idx="6"/>
          </p:cNvCxnSpPr>
          <p:nvPr userDrawn="1"/>
        </p:nvCxnSpPr>
        <p:spPr>
          <a:xfrm rot="10800000">
            <a:off x="3408851" y="3366808"/>
            <a:ext cx="2159941" cy="3900"/>
          </a:xfrm>
          <a:prstGeom prst="bentConnector3">
            <a:avLst>
              <a:gd name="adj1" fmla="val 50000"/>
            </a:avLst>
          </a:prstGeom>
          <a:ln w="63500">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2" idx="6"/>
            <a:endCxn id="18" idx="6"/>
          </p:cNvCxnSpPr>
          <p:nvPr userDrawn="1"/>
        </p:nvCxnSpPr>
        <p:spPr>
          <a:xfrm flipV="1">
            <a:off x="6557276" y="3369943"/>
            <a:ext cx="2062124" cy="765"/>
          </a:xfrm>
          <a:prstGeom prst="bentConnector3">
            <a:avLst>
              <a:gd name="adj1" fmla="val 50000"/>
            </a:avLst>
          </a:prstGeom>
          <a:ln w="635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6"/>
            <a:endCxn id="16" idx="2"/>
          </p:cNvCxnSpPr>
          <p:nvPr userDrawn="1"/>
        </p:nvCxnSpPr>
        <p:spPr>
          <a:xfrm flipV="1">
            <a:off x="6345993" y="4957976"/>
            <a:ext cx="2719222" cy="17983"/>
          </a:xfrm>
          <a:prstGeom prst="bentConnector2">
            <a:avLst/>
          </a:prstGeom>
          <a:ln w="12700">
            <a:solidFill>
              <a:schemeClr val="accent6">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1" idx="2"/>
            <a:endCxn id="14" idx="2"/>
          </p:cNvCxnSpPr>
          <p:nvPr userDrawn="1"/>
        </p:nvCxnSpPr>
        <p:spPr>
          <a:xfrm rot="10800000">
            <a:off x="2953662" y="4279529"/>
            <a:ext cx="2837852" cy="696431"/>
          </a:xfrm>
          <a:prstGeom prst="bentConnector2">
            <a:avLst/>
          </a:prstGeom>
          <a:ln w="12700">
            <a:solidFill>
              <a:schemeClr val="accent5"/>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418457696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_Three Column">
    <p:spTree>
      <p:nvGrpSpPr>
        <p:cNvPr id="1" name=""/>
        <p:cNvGrpSpPr/>
        <p:nvPr/>
      </p:nvGrpSpPr>
      <p:grpSpPr>
        <a:xfrm>
          <a:off x="0" y="0"/>
          <a:ext cx="0" cy="0"/>
          <a:chOff x="0" y="0"/>
          <a:chExt cx="0" cy="0"/>
        </a:xfrm>
      </p:grpSpPr>
      <p:sp>
        <p:nvSpPr>
          <p:cNvPr id="12" name="Text Placeholder 27"/>
          <p:cNvSpPr>
            <a:spLocks noGrp="1"/>
          </p:cNvSpPr>
          <p:nvPr>
            <p:ph type="body" sz="quarter" idx="10" hasCustomPrompt="1"/>
          </p:nvPr>
        </p:nvSpPr>
        <p:spPr>
          <a:xfrm>
            <a:off x="482154" y="1506583"/>
            <a:ext cx="3200848" cy="342246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6" name="Title Placeholder 1"/>
          <p:cNvSpPr>
            <a:spLocks noGrp="1"/>
          </p:cNvSpPr>
          <p:nvPr>
            <p:ph type="title"/>
          </p:nvPr>
        </p:nvSpPr>
        <p:spPr>
          <a:xfrm>
            <a:off x="609600" y="274638"/>
            <a:ext cx="10058400" cy="639762"/>
          </a:xfrm>
          <a:prstGeom prst="rect">
            <a:avLst/>
          </a:prstGeom>
        </p:spPr>
        <p:txBody>
          <a:bodyPr vert="horz" lIns="91440" tIns="45720" rIns="91440" bIns="45720" rtlCol="0" anchor="ctr">
            <a:noAutofit/>
          </a:bodyPr>
          <a:lstStyle>
            <a:lvl1pPr>
              <a:defRPr>
                <a:solidFill>
                  <a:srgbClr val="225787"/>
                </a:solidFill>
              </a:defRPr>
            </a:lvl1pPr>
          </a:lstStyle>
          <a:p>
            <a:r>
              <a:rPr lang="en-US" smtClean="0"/>
              <a:t>Click to edit Master title style</a:t>
            </a:r>
            <a:endParaRPr lang="en-US" dirty="0"/>
          </a:p>
        </p:txBody>
      </p:sp>
      <p:sp>
        <p:nvSpPr>
          <p:cNvPr id="13" name="Text Placeholder 27"/>
          <p:cNvSpPr>
            <a:spLocks noGrp="1"/>
          </p:cNvSpPr>
          <p:nvPr>
            <p:ph type="body" sz="quarter" idx="11" hasCustomPrompt="1"/>
          </p:nvPr>
        </p:nvSpPr>
        <p:spPr>
          <a:xfrm>
            <a:off x="3996526" y="1506583"/>
            <a:ext cx="3200848" cy="342246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14" name="Text Placeholder 27"/>
          <p:cNvSpPr>
            <a:spLocks noGrp="1"/>
          </p:cNvSpPr>
          <p:nvPr>
            <p:ph type="body" sz="quarter" idx="12" hasCustomPrompt="1"/>
          </p:nvPr>
        </p:nvSpPr>
        <p:spPr>
          <a:xfrm>
            <a:off x="7467152" y="1502229"/>
            <a:ext cx="3200848" cy="342246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10" name="Rectangle 9"/>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104477592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_Two Column">
    <p:spTree>
      <p:nvGrpSpPr>
        <p:cNvPr id="1" name=""/>
        <p:cNvGrpSpPr/>
        <p:nvPr/>
      </p:nvGrpSpPr>
      <p:grpSpPr>
        <a:xfrm>
          <a:off x="0" y="0"/>
          <a:ext cx="0" cy="0"/>
          <a:chOff x="0" y="0"/>
          <a:chExt cx="0" cy="0"/>
        </a:xfrm>
      </p:grpSpPr>
      <p:sp>
        <p:nvSpPr>
          <p:cNvPr id="12" name="Text Placeholder 27"/>
          <p:cNvSpPr>
            <a:spLocks noGrp="1"/>
          </p:cNvSpPr>
          <p:nvPr>
            <p:ph type="body" sz="quarter" idx="10" hasCustomPrompt="1"/>
          </p:nvPr>
        </p:nvSpPr>
        <p:spPr>
          <a:xfrm>
            <a:off x="1193103" y="1506583"/>
            <a:ext cx="4572000" cy="342246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6" name="Title Placeholder 1"/>
          <p:cNvSpPr>
            <a:spLocks noGrp="1"/>
          </p:cNvSpPr>
          <p:nvPr>
            <p:ph type="title"/>
          </p:nvPr>
        </p:nvSpPr>
        <p:spPr>
          <a:xfrm>
            <a:off x="609600" y="274638"/>
            <a:ext cx="10058400" cy="639762"/>
          </a:xfrm>
          <a:prstGeom prst="rect">
            <a:avLst/>
          </a:prstGeom>
        </p:spPr>
        <p:txBody>
          <a:bodyPr vert="horz" lIns="91440" tIns="45720" rIns="91440" bIns="45720" rtlCol="0" anchor="ctr">
            <a:noAutofit/>
          </a:bodyPr>
          <a:lstStyle>
            <a:lvl1pPr>
              <a:defRPr>
                <a:solidFill>
                  <a:srgbClr val="225787"/>
                </a:solidFill>
              </a:defRPr>
            </a:lvl1pPr>
          </a:lstStyle>
          <a:p>
            <a:r>
              <a:rPr lang="en-US" smtClean="0"/>
              <a:t>Click to edit Master title style</a:t>
            </a:r>
            <a:endParaRPr lang="en-US" dirty="0"/>
          </a:p>
        </p:txBody>
      </p:sp>
      <p:sp>
        <p:nvSpPr>
          <p:cNvPr id="13" name="Text Placeholder 27"/>
          <p:cNvSpPr>
            <a:spLocks noGrp="1"/>
          </p:cNvSpPr>
          <p:nvPr>
            <p:ph type="body" sz="quarter" idx="11" hasCustomPrompt="1"/>
          </p:nvPr>
        </p:nvSpPr>
        <p:spPr>
          <a:xfrm>
            <a:off x="6304347" y="1506583"/>
            <a:ext cx="4572000" cy="342246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9" name="Rectangle 8"/>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396655305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_One Column">
    <p:spTree>
      <p:nvGrpSpPr>
        <p:cNvPr id="1" name=""/>
        <p:cNvGrpSpPr/>
        <p:nvPr/>
      </p:nvGrpSpPr>
      <p:grpSpPr>
        <a:xfrm>
          <a:off x="0" y="0"/>
          <a:ext cx="0" cy="0"/>
          <a:chOff x="0" y="0"/>
          <a:chExt cx="0" cy="0"/>
        </a:xfrm>
      </p:grpSpPr>
      <p:sp>
        <p:nvSpPr>
          <p:cNvPr id="12" name="Text Placeholder 27"/>
          <p:cNvSpPr>
            <a:spLocks noGrp="1"/>
          </p:cNvSpPr>
          <p:nvPr>
            <p:ph type="body" sz="quarter" idx="10" hasCustomPrompt="1"/>
          </p:nvPr>
        </p:nvSpPr>
        <p:spPr>
          <a:xfrm>
            <a:off x="1193102" y="1506583"/>
            <a:ext cx="9474897" cy="4397828"/>
          </a:xfrm>
          <a:prstGeom prst="rect">
            <a:avLst/>
          </a:prstGeom>
        </p:spPr>
        <p:txBody>
          <a:bodyPr/>
          <a:lstStyle>
            <a:lvl1pPr marL="0" indent="0">
              <a:spcAft>
                <a:spcPts val="0"/>
              </a:spcAft>
              <a:buNone/>
              <a:defRPr sz="1800">
                <a:solidFill>
                  <a:schemeClr val="tx1"/>
                </a:solidFill>
              </a:defRPr>
            </a:lvl1pPr>
          </a:lstStyle>
          <a:p>
            <a:pPr lvl="0"/>
            <a:r>
              <a:rPr lang="en-US" dirty="0" smtClean="0"/>
              <a:t>Text placeholder</a:t>
            </a:r>
            <a:endParaRPr lang="en-US" dirty="0"/>
          </a:p>
        </p:txBody>
      </p:sp>
      <p:sp>
        <p:nvSpPr>
          <p:cNvPr id="4" name="Rectangle 3"/>
          <p:cNvSpPr/>
          <p:nvPr/>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
        <p:nvSpPr>
          <p:cNvPr id="6" name="Title Placeholder 1"/>
          <p:cNvSpPr>
            <a:spLocks noGrp="1"/>
          </p:cNvSpPr>
          <p:nvPr>
            <p:ph type="title"/>
          </p:nvPr>
        </p:nvSpPr>
        <p:spPr>
          <a:xfrm>
            <a:off x="609600" y="274638"/>
            <a:ext cx="10058400" cy="639762"/>
          </a:xfrm>
          <a:prstGeom prst="rect">
            <a:avLst/>
          </a:prstGeom>
        </p:spPr>
        <p:txBody>
          <a:bodyPr vert="horz" lIns="91440" tIns="45720" rIns="91440" bIns="45720" rtlCol="0" anchor="ctr">
            <a:noAutofit/>
          </a:bodyPr>
          <a:lstStyle>
            <a:lvl1pPr>
              <a:defRPr>
                <a:solidFill>
                  <a:srgbClr val="225787"/>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8124175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Content Images">
    <p:spTree>
      <p:nvGrpSpPr>
        <p:cNvPr id="1" name=""/>
        <p:cNvGrpSpPr/>
        <p:nvPr/>
      </p:nvGrpSpPr>
      <p:grpSpPr>
        <a:xfrm>
          <a:off x="0" y="0"/>
          <a:ext cx="0" cy="0"/>
          <a:chOff x="0" y="0"/>
          <a:chExt cx="0" cy="0"/>
        </a:xfrm>
      </p:grpSpPr>
      <p:sp>
        <p:nvSpPr>
          <p:cNvPr id="9" name="Picture Placeholder 4"/>
          <p:cNvSpPr>
            <a:spLocks noGrp="1"/>
          </p:cNvSpPr>
          <p:nvPr>
            <p:ph type="pic" sz="quarter" idx="15"/>
          </p:nvPr>
        </p:nvSpPr>
        <p:spPr>
          <a:xfrm>
            <a:off x="839889" y="1679731"/>
            <a:ext cx="2435403" cy="3323954"/>
          </a:xfrm>
          <a:prstGeom prst="rect">
            <a:avLst/>
          </a:prstGeom>
          <a:solidFill>
            <a:srgbClr val="D9D9D9"/>
          </a:solidFill>
        </p:spPr>
        <p:txBody>
          <a:bodyPr/>
          <a:lstStyle>
            <a:lvl1pPr marL="0" indent="0">
              <a:buNone/>
              <a:defRPr/>
            </a:lvl1pPr>
          </a:lstStyle>
          <a:p>
            <a:r>
              <a:rPr lang="en-US" smtClean="0"/>
              <a:t>Click icon to add picture</a:t>
            </a:r>
            <a:endParaRPr lang="en-US" dirty="0"/>
          </a:p>
        </p:txBody>
      </p:sp>
      <p:sp>
        <p:nvSpPr>
          <p:cNvPr id="14" name="Picture Placeholder 4"/>
          <p:cNvSpPr>
            <a:spLocks noGrp="1"/>
          </p:cNvSpPr>
          <p:nvPr>
            <p:ph type="pic" sz="quarter" idx="16"/>
          </p:nvPr>
        </p:nvSpPr>
        <p:spPr>
          <a:xfrm>
            <a:off x="3540780" y="1679731"/>
            <a:ext cx="2435403" cy="3323954"/>
          </a:xfrm>
          <a:prstGeom prst="rect">
            <a:avLst/>
          </a:prstGeom>
          <a:solidFill>
            <a:srgbClr val="D9D9D9"/>
          </a:solidFill>
        </p:spPr>
        <p:txBody>
          <a:bodyPr/>
          <a:lstStyle>
            <a:lvl1pPr marL="0" indent="0">
              <a:buNone/>
              <a:defRPr/>
            </a:lvl1pPr>
          </a:lstStyle>
          <a:p>
            <a:r>
              <a:rPr lang="en-US" smtClean="0"/>
              <a:t>Click icon to add picture</a:t>
            </a:r>
            <a:endParaRPr lang="en-US" dirty="0"/>
          </a:p>
        </p:txBody>
      </p:sp>
      <p:sp>
        <p:nvSpPr>
          <p:cNvPr id="15" name="Picture Placeholder 4"/>
          <p:cNvSpPr>
            <a:spLocks noGrp="1"/>
          </p:cNvSpPr>
          <p:nvPr>
            <p:ph type="pic" sz="quarter" idx="17"/>
          </p:nvPr>
        </p:nvSpPr>
        <p:spPr>
          <a:xfrm>
            <a:off x="8942560" y="1679731"/>
            <a:ext cx="2435403" cy="3323954"/>
          </a:xfrm>
          <a:prstGeom prst="rect">
            <a:avLst/>
          </a:prstGeom>
          <a:solidFill>
            <a:srgbClr val="D9D9D9"/>
          </a:solidFill>
        </p:spPr>
        <p:txBody>
          <a:bodyPr/>
          <a:lstStyle>
            <a:lvl1pPr marL="0" indent="0">
              <a:buNone/>
              <a:defRPr/>
            </a:lvl1pPr>
          </a:lstStyle>
          <a:p>
            <a:r>
              <a:rPr lang="en-US" smtClean="0"/>
              <a:t>Click icon to add picture</a:t>
            </a:r>
            <a:endParaRPr lang="en-US" dirty="0"/>
          </a:p>
        </p:txBody>
      </p:sp>
      <p:sp>
        <p:nvSpPr>
          <p:cNvPr id="16" name="Picture Placeholder 4"/>
          <p:cNvSpPr>
            <a:spLocks noGrp="1"/>
          </p:cNvSpPr>
          <p:nvPr>
            <p:ph type="pic" sz="quarter" idx="18"/>
          </p:nvPr>
        </p:nvSpPr>
        <p:spPr>
          <a:xfrm>
            <a:off x="6241669" y="1679731"/>
            <a:ext cx="2435403" cy="3323954"/>
          </a:xfrm>
          <a:prstGeom prst="rect">
            <a:avLst/>
          </a:prstGeom>
          <a:solidFill>
            <a:srgbClr val="D9D9D9"/>
          </a:solidFill>
        </p:spPr>
        <p:txBody>
          <a:bodyPr/>
          <a:lstStyle>
            <a:lvl1pPr marL="0" indent="0">
              <a:buNone/>
              <a:defRPr/>
            </a:lvl1pPr>
          </a:lstStyle>
          <a:p>
            <a:r>
              <a:rPr lang="en-US" smtClean="0"/>
              <a:t>Click icon to add picture</a:t>
            </a:r>
            <a:endParaRPr lang="en-US" dirty="0"/>
          </a:p>
        </p:txBody>
      </p:sp>
      <p:sp>
        <p:nvSpPr>
          <p:cNvPr id="13" name="Title Placeholder 1"/>
          <p:cNvSpPr>
            <a:spLocks noGrp="1"/>
          </p:cNvSpPr>
          <p:nvPr>
            <p:ph type="title"/>
          </p:nvPr>
        </p:nvSpPr>
        <p:spPr>
          <a:xfrm>
            <a:off x="609600" y="274638"/>
            <a:ext cx="10058400" cy="639762"/>
          </a:xfrm>
          <a:prstGeom prst="rect">
            <a:avLst/>
          </a:prstGeom>
        </p:spPr>
        <p:txBody>
          <a:bodyPr vert="horz" lIns="91440" tIns="45720" rIns="91440" bIns="45720" rtlCol="0" anchor="ctr">
            <a:noAutofit/>
          </a:bodyPr>
          <a:lstStyle>
            <a:lvl1pPr>
              <a:defRPr>
                <a:solidFill>
                  <a:srgbClr val="225787"/>
                </a:solidFill>
              </a:defRPr>
            </a:lvl1pPr>
          </a:lstStyle>
          <a:p>
            <a:r>
              <a:rPr lang="en-US" smtClean="0"/>
              <a:t>Click to edit Master title style</a:t>
            </a:r>
            <a:endParaRPr lang="en-US" dirty="0"/>
          </a:p>
        </p:txBody>
      </p:sp>
      <p:sp>
        <p:nvSpPr>
          <p:cNvPr id="17" name="Rectangle 16"/>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3071980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ontent Feature">
    <p:spTree>
      <p:nvGrpSpPr>
        <p:cNvPr id="1" name=""/>
        <p:cNvGrpSpPr/>
        <p:nvPr/>
      </p:nvGrpSpPr>
      <p:grpSpPr>
        <a:xfrm>
          <a:off x="0" y="0"/>
          <a:ext cx="0" cy="0"/>
          <a:chOff x="0" y="0"/>
          <a:chExt cx="0" cy="0"/>
        </a:xfrm>
      </p:grpSpPr>
      <p:sp>
        <p:nvSpPr>
          <p:cNvPr id="9" name="Picture Placeholder 2"/>
          <p:cNvSpPr>
            <a:spLocks noGrp="1"/>
          </p:cNvSpPr>
          <p:nvPr>
            <p:ph type="pic" sz="quarter" idx="22"/>
          </p:nvPr>
        </p:nvSpPr>
        <p:spPr>
          <a:xfrm>
            <a:off x="0" y="0"/>
            <a:ext cx="6290235" cy="6858000"/>
          </a:xfrm>
          <a:prstGeom prst="rect">
            <a:avLst/>
          </a:prstGeom>
          <a:solidFill>
            <a:srgbClr val="D9D9D9"/>
          </a:solidFill>
        </p:spPr>
        <p:txBody>
          <a:bodyPr anchor="t"/>
          <a:lstStyle>
            <a:lvl1pPr marL="0" indent="0" algn="ctr">
              <a:buNone/>
              <a:defRPr/>
            </a:lvl1pPr>
          </a:lstStyle>
          <a:p>
            <a:r>
              <a:rPr lang="en-US" smtClean="0"/>
              <a:t>Click icon to add picture</a:t>
            </a:r>
            <a:endParaRPr lang="id-ID"/>
          </a:p>
        </p:txBody>
      </p:sp>
      <p:sp>
        <p:nvSpPr>
          <p:cNvPr id="6" name="Text Placeholder 27"/>
          <p:cNvSpPr>
            <a:spLocks noGrp="1"/>
          </p:cNvSpPr>
          <p:nvPr>
            <p:ph type="body" sz="quarter" idx="10" hasCustomPrompt="1"/>
          </p:nvPr>
        </p:nvSpPr>
        <p:spPr>
          <a:xfrm>
            <a:off x="6734908" y="905609"/>
            <a:ext cx="5108330" cy="5147530"/>
          </a:xfrm>
          <a:prstGeom prst="rect">
            <a:avLst/>
          </a:prstGeom>
        </p:spPr>
        <p:txBody>
          <a:bodyPr/>
          <a:lstStyle>
            <a:lvl1pPr marL="0" indent="0">
              <a:spcAft>
                <a:spcPts val="0"/>
              </a:spcAft>
              <a:buNone/>
              <a:defRPr>
                <a:solidFill>
                  <a:schemeClr val="tx1"/>
                </a:solidFill>
              </a:defRPr>
            </a:lvl1pPr>
          </a:lstStyle>
          <a:p>
            <a:pPr lvl="0"/>
            <a:r>
              <a:rPr lang="en-US" dirty="0" smtClean="0"/>
              <a:t>Text placeholder</a:t>
            </a:r>
            <a:endParaRPr lang="en-US" dirty="0"/>
          </a:p>
        </p:txBody>
      </p:sp>
      <p:sp>
        <p:nvSpPr>
          <p:cNvPr id="10" name="Rectangle 9"/>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266510148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Picture Placeholder 2"/>
          <p:cNvSpPr>
            <a:spLocks noGrp="1"/>
          </p:cNvSpPr>
          <p:nvPr>
            <p:ph type="pic" sz="quarter" idx="22"/>
          </p:nvPr>
        </p:nvSpPr>
        <p:spPr>
          <a:xfrm>
            <a:off x="0" y="0"/>
            <a:ext cx="12192000" cy="6858000"/>
          </a:xfrm>
          <a:prstGeom prst="rect">
            <a:avLst/>
          </a:prstGeom>
          <a:solidFill>
            <a:srgbClr val="D9D9D9"/>
          </a:solidFill>
        </p:spPr>
        <p:txBody>
          <a:bodyPr anchor="t"/>
          <a:lstStyle>
            <a:lvl1pPr marL="0" indent="0" algn="ctr">
              <a:buNone/>
              <a:defRPr/>
            </a:lvl1pPr>
          </a:lstStyle>
          <a:p>
            <a:r>
              <a:rPr lang="en-US" dirty="0" smtClean="0"/>
              <a:t>Click icon to add picture</a:t>
            </a:r>
            <a:endParaRPr lang="id-ID" dirty="0"/>
          </a:p>
        </p:txBody>
      </p:sp>
    </p:spTree>
    <p:extLst>
      <p:ext uri="{BB962C8B-B14F-4D97-AF65-F5344CB8AC3E}">
        <p14:creationId xmlns:p14="http://schemas.microsoft.com/office/powerpoint/2010/main" val="42348189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ncept - phase 1 - No-Hub">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609600" y="115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cxnSp>
        <p:nvCxnSpPr>
          <p:cNvPr id="9" name="Elbow Connector 8"/>
          <p:cNvCxnSpPr>
            <a:stCxn id="12" idx="4"/>
          </p:cNvCxnSpPr>
          <p:nvPr userDrawn="1"/>
        </p:nvCxnSpPr>
        <p:spPr>
          <a:xfrm rot="5400000">
            <a:off x="5407404" y="4486399"/>
            <a:ext cx="1306876" cy="4384"/>
          </a:xfrm>
          <a:prstGeom prst="bentConnector3">
            <a:avLst>
              <a:gd name="adj1" fmla="val 50000"/>
            </a:avLst>
          </a:prstGeom>
          <a:ln w="635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9"/>
          <p:cNvSpPr>
            <a:spLocks noChangeArrowheads="1"/>
          </p:cNvSpPr>
          <p:nvPr userDrawn="1"/>
        </p:nvSpPr>
        <p:spPr bwMode="auto">
          <a:xfrm>
            <a:off x="5568791" y="2906263"/>
            <a:ext cx="988485" cy="928890"/>
          </a:xfrm>
          <a:prstGeom prst="ellipse">
            <a:avLst/>
          </a:prstGeom>
          <a:solidFill>
            <a:schemeClr val="accent4">
              <a:lumMod val="75000"/>
            </a:schemeClr>
          </a:solidFill>
          <a:ln>
            <a:noFill/>
          </a:ln>
        </p:spPr>
        <p:txBody>
          <a:bodyPr vert="horz" wrap="square" lIns="0" tIns="36000" rIns="0" bIns="36000" numCol="1" anchor="ctr"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sp>
        <p:nvSpPr>
          <p:cNvPr id="14" name="Rectangle 13"/>
          <p:cNvSpPr/>
          <p:nvPr userDrawn="1"/>
        </p:nvSpPr>
        <p:spPr>
          <a:xfrm>
            <a:off x="1879807" y="3743997"/>
            <a:ext cx="2147709" cy="535531"/>
          </a:xfrm>
          <a:prstGeom prst="rect">
            <a:avLst/>
          </a:prstGeom>
        </p:spPr>
        <p:txBody>
          <a:bodyPr wrap="square">
            <a:spAutoFit/>
          </a:bodyPr>
          <a:lstStyle/>
          <a:p>
            <a:pPr algn="ctr">
              <a:lnSpc>
                <a:spcPct val="120000"/>
              </a:lnSpc>
            </a:pPr>
            <a:r>
              <a:rPr lang="en-AU" sz="2400" b="1" dirty="0" smtClean="0">
                <a:solidFill>
                  <a:schemeClr val="accent5"/>
                </a:solidFill>
                <a:latin typeface="Calibri" panose="020F0502020204030204" pitchFamily="34" charset="0"/>
              </a:rPr>
              <a:t>Enforcement</a:t>
            </a:r>
            <a:endParaRPr lang="en-AU" sz="2400" b="1" dirty="0">
              <a:solidFill>
                <a:schemeClr val="accent5"/>
              </a:solidFill>
              <a:latin typeface="Calibri" panose="020F0502020204030204" pitchFamily="34" charset="0"/>
            </a:endParaRPr>
          </a:p>
        </p:txBody>
      </p:sp>
      <p:sp>
        <p:nvSpPr>
          <p:cNvPr id="15" name="Rectangle 14"/>
          <p:cNvSpPr/>
          <p:nvPr userDrawn="1"/>
        </p:nvSpPr>
        <p:spPr>
          <a:xfrm>
            <a:off x="5000846" y="5162100"/>
            <a:ext cx="2147709" cy="646331"/>
          </a:xfrm>
          <a:prstGeom prst="rect">
            <a:avLst/>
          </a:prstGeom>
        </p:spPr>
        <p:txBody>
          <a:bodyPr wrap="square">
            <a:spAutoFit/>
          </a:bodyPr>
          <a:lstStyle/>
          <a:p>
            <a:pPr algn="ctr">
              <a:lnSpc>
                <a:spcPct val="100000"/>
              </a:lnSpc>
            </a:pPr>
            <a:r>
              <a:rPr lang="en-AU" sz="1800" b="1" dirty="0" smtClean="0">
                <a:solidFill>
                  <a:schemeClr val="accent4">
                    <a:lumMod val="75000"/>
                  </a:schemeClr>
                </a:solidFill>
                <a:latin typeface="Calibri" panose="020F0502020204030204" pitchFamily="34" charset="0"/>
              </a:rPr>
              <a:t>Document Management</a:t>
            </a:r>
            <a:endParaRPr lang="en-AU" sz="1800" b="1" dirty="0">
              <a:solidFill>
                <a:schemeClr val="accent4">
                  <a:lumMod val="75000"/>
                </a:schemeClr>
              </a:solidFill>
              <a:latin typeface="Calibri" panose="020F0502020204030204" pitchFamily="34" charset="0"/>
            </a:endParaRPr>
          </a:p>
        </p:txBody>
      </p:sp>
      <p:sp>
        <p:nvSpPr>
          <p:cNvPr id="16" name="Rectangle 15"/>
          <p:cNvSpPr/>
          <p:nvPr userDrawn="1"/>
        </p:nvSpPr>
        <p:spPr>
          <a:xfrm>
            <a:off x="7991360" y="3757647"/>
            <a:ext cx="2147709" cy="1200329"/>
          </a:xfrm>
          <a:prstGeom prst="rect">
            <a:avLst/>
          </a:prstGeom>
        </p:spPr>
        <p:txBody>
          <a:bodyPr wrap="square">
            <a:spAutoFit/>
          </a:bodyPr>
          <a:lstStyle/>
          <a:p>
            <a:pPr algn="ctr">
              <a:lnSpc>
                <a:spcPct val="100000"/>
              </a:lnSpc>
            </a:pPr>
            <a:r>
              <a:rPr lang="en-AU" sz="2400" b="1" dirty="0" smtClean="0">
                <a:solidFill>
                  <a:schemeClr val="accent6">
                    <a:lumMod val="75000"/>
                  </a:schemeClr>
                </a:solidFill>
                <a:latin typeface="Calibri" panose="020F0502020204030204" pitchFamily="34" charset="0"/>
              </a:rPr>
              <a:t>Enforcement</a:t>
            </a:r>
          </a:p>
          <a:p>
            <a:pPr algn="ctr">
              <a:lnSpc>
                <a:spcPct val="100000"/>
              </a:lnSpc>
            </a:pPr>
            <a:r>
              <a:rPr lang="en-AU" sz="2400" b="1" dirty="0" smtClean="0">
                <a:solidFill>
                  <a:schemeClr val="accent6">
                    <a:lumMod val="75000"/>
                  </a:schemeClr>
                </a:solidFill>
                <a:latin typeface="Calibri" panose="020F0502020204030204" pitchFamily="34" charset="0"/>
              </a:rPr>
              <a:t>Systems of Record</a:t>
            </a:r>
            <a:endParaRPr lang="en-AU" sz="2400" b="1" dirty="0">
              <a:solidFill>
                <a:schemeClr val="accent6">
                  <a:lumMod val="75000"/>
                </a:schemeClr>
              </a:solidFill>
              <a:latin typeface="Calibri" panose="020F0502020204030204" pitchFamily="34" charset="0"/>
            </a:endParaRPr>
          </a:p>
        </p:txBody>
      </p:sp>
      <p:grpSp>
        <p:nvGrpSpPr>
          <p:cNvPr id="37" name="Group 36"/>
          <p:cNvGrpSpPr/>
          <p:nvPr userDrawn="1"/>
        </p:nvGrpSpPr>
        <p:grpSpPr>
          <a:xfrm>
            <a:off x="8619400" y="2923013"/>
            <a:ext cx="858410" cy="893859"/>
            <a:chOff x="7910474" y="1688333"/>
            <a:chExt cx="858410" cy="893859"/>
          </a:xfrm>
        </p:grpSpPr>
        <p:sp>
          <p:nvSpPr>
            <p:cNvPr id="18" name="Oval 17"/>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2" name="Group 1"/>
          <p:cNvGrpSpPr/>
          <p:nvPr userDrawn="1"/>
        </p:nvGrpSpPr>
        <p:grpSpPr>
          <a:xfrm>
            <a:off x="5791514" y="4698719"/>
            <a:ext cx="554479" cy="554479"/>
            <a:chOff x="5296310" y="4099575"/>
            <a:chExt cx="649839" cy="649839"/>
          </a:xfrm>
          <a:solidFill>
            <a:schemeClr val="accent4">
              <a:lumMod val="75000"/>
            </a:schemeClr>
          </a:solidFill>
        </p:grpSpPr>
        <p:sp>
          <p:nvSpPr>
            <p:cNvPr id="21" name="Oval 20"/>
            <p:cNvSpPr>
              <a:spLocks noChangeAspect="1"/>
            </p:cNvSpPr>
            <p:nvPr/>
          </p:nvSpPr>
          <p:spPr>
            <a:xfrm>
              <a:off x="5296310" y="4099575"/>
              <a:ext cx="649839" cy="6498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6374" y="4194935"/>
              <a:ext cx="461549" cy="461549"/>
            </a:xfrm>
            <a:prstGeom prst="rect">
              <a:avLst/>
            </a:prstGeom>
            <a:grpFill/>
          </p:spPr>
        </p:pic>
      </p:grpSp>
      <p:grpSp>
        <p:nvGrpSpPr>
          <p:cNvPr id="40" name="Group 39"/>
          <p:cNvGrpSpPr/>
          <p:nvPr userDrawn="1"/>
        </p:nvGrpSpPr>
        <p:grpSpPr>
          <a:xfrm>
            <a:off x="2550440" y="2919878"/>
            <a:ext cx="858410" cy="893859"/>
            <a:chOff x="2468861" y="1732378"/>
            <a:chExt cx="858410" cy="893859"/>
          </a:xfrm>
        </p:grpSpPr>
        <p:sp>
          <p:nvSpPr>
            <p:cNvPr id="24" name="Oval 23"/>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25" name="Picture 2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539209" y="1826812"/>
              <a:ext cx="719678" cy="749398"/>
            </a:xfrm>
            <a:prstGeom prst="rect">
              <a:avLst/>
            </a:prstGeom>
          </p:spPr>
        </p:pic>
      </p:grpSp>
      <p:grpSp>
        <p:nvGrpSpPr>
          <p:cNvPr id="45" name="Group 44"/>
          <p:cNvGrpSpPr/>
          <p:nvPr userDrawn="1"/>
        </p:nvGrpSpPr>
        <p:grpSpPr>
          <a:xfrm>
            <a:off x="10609239" y="2922815"/>
            <a:ext cx="988485" cy="897229"/>
            <a:chOff x="10241114" y="1735315"/>
            <a:chExt cx="988485" cy="897229"/>
          </a:xfrm>
          <a:solidFill>
            <a:srgbClr val="1D4279"/>
          </a:solidFill>
        </p:grpSpPr>
        <p:sp>
          <p:nvSpPr>
            <p:cNvPr id="27" name="Oval 26"/>
            <p:cNvSpPr>
              <a:spLocks noChangeAspect="1"/>
            </p:cNvSpPr>
            <p:nvPr/>
          </p:nvSpPr>
          <p:spPr>
            <a:xfrm flipH="1">
              <a:off x="10241114" y="1735315"/>
              <a:ext cx="988485"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28" name="TextBox 27"/>
            <p:cNvSpPr txBox="1"/>
            <p:nvPr/>
          </p:nvSpPr>
          <p:spPr>
            <a:xfrm>
              <a:off x="10338094" y="1890440"/>
              <a:ext cx="794524" cy="586980"/>
            </a:xfrm>
            <a:prstGeom prst="rect">
              <a:avLst/>
            </a:prstGeom>
            <a:grpFill/>
          </p:spPr>
          <p:txBody>
            <a:bodyPr wrap="square" rtlCol="0" anchor="ctr" anchorCtr="0">
              <a:spAutoFit/>
            </a:bodyPr>
            <a:lstStyle/>
            <a:p>
              <a:pPr algn="ctr"/>
              <a:r>
                <a:rPr lang="en-CA" sz="3200" b="1" dirty="0">
                  <a:solidFill>
                    <a:schemeClr val="bg1"/>
                  </a:solidFill>
                </a:rPr>
                <a:t>$</a:t>
              </a:r>
            </a:p>
          </p:txBody>
        </p:sp>
      </p:grpSp>
      <p:sp>
        <p:nvSpPr>
          <p:cNvPr id="29" name="Rectangle 28"/>
          <p:cNvSpPr/>
          <p:nvPr userDrawn="1"/>
        </p:nvSpPr>
        <p:spPr>
          <a:xfrm>
            <a:off x="10098347" y="3788378"/>
            <a:ext cx="2147709" cy="830997"/>
          </a:xfrm>
          <a:prstGeom prst="rect">
            <a:avLst/>
          </a:prstGeom>
        </p:spPr>
        <p:txBody>
          <a:bodyPr wrap="square">
            <a:spAutoFit/>
          </a:bodyPr>
          <a:lstStyle/>
          <a:p>
            <a:pPr algn="ctr">
              <a:lnSpc>
                <a:spcPct val="100000"/>
              </a:lnSpc>
            </a:pPr>
            <a:r>
              <a:rPr lang="en-AU" sz="2400" b="1" dirty="0" smtClean="0">
                <a:solidFill>
                  <a:srgbClr val="1D4279"/>
                </a:solidFill>
                <a:latin typeface="Calibri" panose="020F0502020204030204" pitchFamily="34" charset="0"/>
              </a:rPr>
              <a:t>Online Ticket Payment</a:t>
            </a:r>
            <a:endParaRPr lang="en-AU" sz="2400" b="1" dirty="0">
              <a:solidFill>
                <a:srgbClr val="1D4279"/>
              </a:solidFill>
              <a:latin typeface="Calibri" panose="020F0502020204030204" pitchFamily="34" charset="0"/>
            </a:endParaRPr>
          </a:p>
        </p:txBody>
      </p:sp>
      <p:cxnSp>
        <p:nvCxnSpPr>
          <p:cNvPr id="30" name="Elbow Connector 29"/>
          <p:cNvCxnSpPr>
            <a:stCxn id="18" idx="2"/>
            <a:endCxn id="27" idx="6"/>
          </p:cNvCxnSpPr>
          <p:nvPr userDrawn="1"/>
        </p:nvCxnSpPr>
        <p:spPr>
          <a:xfrm>
            <a:off x="9477810" y="3369943"/>
            <a:ext cx="1131429" cy="1487"/>
          </a:xfrm>
          <a:prstGeom prst="bentConnector3">
            <a:avLst>
              <a:gd name="adj1" fmla="val 50000"/>
            </a:avLst>
          </a:prstGeom>
          <a:ln w="635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62063" y="5284537"/>
            <a:ext cx="2767264" cy="1477328"/>
          </a:xfrm>
          <a:prstGeom prst="rect">
            <a:avLst/>
          </a:prstGeom>
          <a:noFill/>
        </p:spPr>
        <p:txBody>
          <a:bodyPr wrap="square" rtlCol="0">
            <a:spAutoFit/>
          </a:bodyPr>
          <a:lstStyle/>
          <a:p>
            <a:r>
              <a:rPr lang="en-CA" b="0" u="sng" dirty="0" smtClean="0"/>
              <a:t>Responsibility Legend</a:t>
            </a:r>
          </a:p>
          <a:p>
            <a:r>
              <a:rPr lang="en-CA" b="1" dirty="0" err="1" smtClean="0">
                <a:solidFill>
                  <a:schemeClr val="accent5"/>
                </a:solidFill>
              </a:rPr>
              <a:t>PRIMECorp</a:t>
            </a:r>
            <a:r>
              <a:rPr lang="en-CA" b="1" dirty="0" smtClean="0">
                <a:solidFill>
                  <a:schemeClr val="accent5"/>
                </a:solidFill>
              </a:rPr>
              <a:t> </a:t>
            </a:r>
          </a:p>
          <a:p>
            <a:r>
              <a:rPr lang="en-CA" b="1" dirty="0" smtClean="0">
                <a:solidFill>
                  <a:srgbClr val="7030A0"/>
                </a:solidFill>
              </a:rPr>
              <a:t>Road Safety (JAG)</a:t>
            </a:r>
          </a:p>
          <a:p>
            <a:r>
              <a:rPr lang="en-CA" b="1" dirty="0" smtClean="0">
                <a:solidFill>
                  <a:schemeClr val="accent6">
                    <a:lumMod val="75000"/>
                  </a:schemeClr>
                </a:solidFill>
              </a:rPr>
              <a:t>ICBC</a:t>
            </a:r>
          </a:p>
          <a:p>
            <a:r>
              <a:rPr lang="en-CA" b="1" dirty="0" smtClean="0">
                <a:solidFill>
                  <a:srgbClr val="1D4279"/>
                </a:solidFill>
              </a:rPr>
              <a:t>PayBC</a:t>
            </a:r>
            <a:endParaRPr lang="en-CA" b="1" dirty="0">
              <a:solidFill>
                <a:srgbClr val="1D4279"/>
              </a:solidFill>
            </a:endParaRPr>
          </a:p>
        </p:txBody>
      </p:sp>
      <p:sp>
        <p:nvSpPr>
          <p:cNvPr id="3" name="Rectangle 2"/>
          <p:cNvSpPr/>
          <p:nvPr userDrawn="1"/>
        </p:nvSpPr>
        <p:spPr>
          <a:xfrm>
            <a:off x="5284520" y="2636322"/>
            <a:ext cx="1520042" cy="338687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 name="Elbow Connector 9"/>
          <p:cNvCxnSpPr>
            <a:endCxn id="24" idx="6"/>
          </p:cNvCxnSpPr>
          <p:nvPr userDrawn="1"/>
        </p:nvCxnSpPr>
        <p:spPr>
          <a:xfrm rot="10800000">
            <a:off x="3408850" y="3366808"/>
            <a:ext cx="2687150" cy="4622"/>
          </a:xfrm>
          <a:prstGeom prst="bentConnector3">
            <a:avLst>
              <a:gd name="adj1" fmla="val 50000"/>
            </a:avLst>
          </a:prstGeom>
          <a:ln w="63500">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8" idx="6"/>
          </p:cNvCxnSpPr>
          <p:nvPr userDrawn="1"/>
        </p:nvCxnSpPr>
        <p:spPr>
          <a:xfrm>
            <a:off x="6074700" y="3366807"/>
            <a:ext cx="2544700" cy="3136"/>
          </a:xfrm>
          <a:prstGeom prst="bentConnector3">
            <a:avLst>
              <a:gd name="adj1" fmla="val 50000"/>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endCxn id="14" idx="2"/>
          </p:cNvCxnSpPr>
          <p:nvPr userDrawn="1"/>
        </p:nvCxnSpPr>
        <p:spPr>
          <a:xfrm rot="10800000">
            <a:off x="2953662" y="4279528"/>
            <a:ext cx="3142338" cy="697466"/>
          </a:xfrm>
          <a:prstGeom prst="bentConnector2">
            <a:avLst/>
          </a:prstGeom>
          <a:ln w="12700">
            <a:solidFill>
              <a:schemeClr val="accent5"/>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16" idx="2"/>
          </p:cNvCxnSpPr>
          <p:nvPr userDrawn="1"/>
        </p:nvCxnSpPr>
        <p:spPr>
          <a:xfrm flipV="1">
            <a:off x="6068753" y="4957976"/>
            <a:ext cx="2996462" cy="19018"/>
          </a:xfrm>
          <a:prstGeom prst="bentConnector2">
            <a:avLst/>
          </a:prstGeom>
          <a:ln w="12700">
            <a:solidFill>
              <a:schemeClr val="accent6">
                <a:lumMod val="7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Rectangle 31"/>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26855023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ncept - future">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cxnSp>
        <p:nvCxnSpPr>
          <p:cNvPr id="9" name="Elbow Connector 8"/>
          <p:cNvCxnSpPr>
            <a:stCxn id="12" idx="4"/>
            <a:endCxn id="21" idx="0"/>
          </p:cNvCxnSpPr>
          <p:nvPr userDrawn="1"/>
        </p:nvCxnSpPr>
        <p:spPr>
          <a:xfrm rot="5400000">
            <a:off x="5618707" y="4325836"/>
            <a:ext cx="935010" cy="1144"/>
          </a:xfrm>
          <a:prstGeom prst="bentConnector3">
            <a:avLst>
              <a:gd name="adj1" fmla="val 50000"/>
            </a:avLst>
          </a:prstGeom>
          <a:ln w="635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9"/>
          <p:cNvSpPr>
            <a:spLocks noChangeArrowheads="1"/>
          </p:cNvSpPr>
          <p:nvPr userDrawn="1"/>
        </p:nvSpPr>
        <p:spPr bwMode="auto">
          <a:xfrm>
            <a:off x="5592541" y="2930013"/>
            <a:ext cx="988485" cy="928890"/>
          </a:xfrm>
          <a:prstGeom prst="ellipse">
            <a:avLst/>
          </a:prstGeom>
          <a:solidFill>
            <a:schemeClr val="accent4">
              <a:lumMod val="75000"/>
            </a:schemeClr>
          </a:solidFill>
          <a:ln>
            <a:noFill/>
          </a:ln>
        </p:spPr>
        <p:txBody>
          <a:bodyPr vert="horz" wrap="square" lIns="0" tIns="36000" rIns="0" bIns="36000" numCol="1" anchor="ctr"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sp>
        <p:nvSpPr>
          <p:cNvPr id="14" name="Rectangle 13"/>
          <p:cNvSpPr/>
          <p:nvPr userDrawn="1"/>
        </p:nvSpPr>
        <p:spPr>
          <a:xfrm>
            <a:off x="2164807" y="4788997"/>
            <a:ext cx="2147709" cy="535531"/>
          </a:xfrm>
          <a:prstGeom prst="rect">
            <a:avLst/>
          </a:prstGeom>
        </p:spPr>
        <p:txBody>
          <a:bodyPr wrap="square">
            <a:spAutoFit/>
          </a:bodyPr>
          <a:lstStyle/>
          <a:p>
            <a:pPr algn="ctr">
              <a:lnSpc>
                <a:spcPct val="120000"/>
              </a:lnSpc>
            </a:pPr>
            <a:r>
              <a:rPr lang="en-AU" sz="2400" b="1" dirty="0" smtClean="0">
                <a:solidFill>
                  <a:schemeClr val="accent5"/>
                </a:solidFill>
                <a:latin typeface="Calibri" panose="020F0502020204030204" pitchFamily="34" charset="0"/>
              </a:rPr>
              <a:t>Enforcement</a:t>
            </a:r>
            <a:endParaRPr lang="en-AU" sz="2400" b="1" dirty="0">
              <a:solidFill>
                <a:schemeClr val="accent5"/>
              </a:solidFill>
              <a:latin typeface="Calibri" panose="020F0502020204030204" pitchFamily="34" charset="0"/>
            </a:endParaRPr>
          </a:p>
        </p:txBody>
      </p:sp>
      <p:sp>
        <p:nvSpPr>
          <p:cNvPr id="15" name="Rectangle 14"/>
          <p:cNvSpPr/>
          <p:nvPr userDrawn="1"/>
        </p:nvSpPr>
        <p:spPr>
          <a:xfrm>
            <a:off x="5023354" y="5241499"/>
            <a:ext cx="2147709" cy="646331"/>
          </a:xfrm>
          <a:prstGeom prst="rect">
            <a:avLst/>
          </a:prstGeom>
        </p:spPr>
        <p:txBody>
          <a:bodyPr wrap="square">
            <a:spAutoFit/>
          </a:bodyPr>
          <a:lstStyle/>
          <a:p>
            <a:pPr algn="ctr">
              <a:lnSpc>
                <a:spcPct val="100000"/>
              </a:lnSpc>
            </a:pPr>
            <a:r>
              <a:rPr lang="en-AU" sz="1800" b="1" dirty="0" smtClean="0">
                <a:solidFill>
                  <a:schemeClr val="accent4">
                    <a:lumMod val="75000"/>
                  </a:schemeClr>
                </a:solidFill>
                <a:latin typeface="Calibri" panose="020F0502020204030204" pitchFamily="34" charset="0"/>
              </a:rPr>
              <a:t>Document Management</a:t>
            </a:r>
            <a:endParaRPr lang="en-AU" sz="1800" b="1" dirty="0">
              <a:solidFill>
                <a:schemeClr val="accent4">
                  <a:lumMod val="75000"/>
                </a:schemeClr>
              </a:solidFill>
              <a:latin typeface="Calibri" panose="020F0502020204030204" pitchFamily="34" charset="0"/>
            </a:endParaRPr>
          </a:p>
        </p:txBody>
      </p:sp>
      <p:sp>
        <p:nvSpPr>
          <p:cNvPr id="16" name="Rectangle 15"/>
          <p:cNvSpPr/>
          <p:nvPr userDrawn="1"/>
        </p:nvSpPr>
        <p:spPr>
          <a:xfrm>
            <a:off x="7919257" y="4776653"/>
            <a:ext cx="2147709" cy="1274195"/>
          </a:xfrm>
          <a:prstGeom prst="rect">
            <a:avLst/>
          </a:prstGeom>
        </p:spPr>
        <p:txBody>
          <a:bodyPr wrap="square">
            <a:spAutoFit/>
          </a:bodyPr>
          <a:lstStyle/>
          <a:p>
            <a:pPr algn="ctr">
              <a:lnSpc>
                <a:spcPct val="120000"/>
              </a:lnSpc>
            </a:pPr>
            <a:r>
              <a:rPr lang="en-AU" sz="2400" b="1" dirty="0" smtClean="0">
                <a:solidFill>
                  <a:schemeClr val="accent6">
                    <a:lumMod val="75000"/>
                  </a:schemeClr>
                </a:solidFill>
                <a:latin typeface="Calibri" panose="020F0502020204030204" pitchFamily="34" charset="0"/>
              </a:rPr>
              <a:t>Enforcement</a:t>
            </a:r>
          </a:p>
          <a:p>
            <a:pPr algn="ctr"/>
            <a:r>
              <a:rPr lang="en-AU" sz="2400" b="1" dirty="0" smtClean="0">
                <a:solidFill>
                  <a:schemeClr val="accent6">
                    <a:lumMod val="75000"/>
                  </a:schemeClr>
                </a:solidFill>
                <a:latin typeface="Calibri" panose="020F0502020204030204" pitchFamily="34" charset="0"/>
              </a:rPr>
              <a:t>Systems of Record</a:t>
            </a:r>
            <a:endParaRPr lang="en-AU" sz="2400" b="1" dirty="0">
              <a:solidFill>
                <a:schemeClr val="accent6">
                  <a:lumMod val="75000"/>
                </a:schemeClr>
              </a:solidFill>
              <a:latin typeface="Calibri" panose="020F0502020204030204" pitchFamily="34" charset="0"/>
            </a:endParaRPr>
          </a:p>
        </p:txBody>
      </p:sp>
      <p:grpSp>
        <p:nvGrpSpPr>
          <p:cNvPr id="37" name="Group 36"/>
          <p:cNvGrpSpPr/>
          <p:nvPr userDrawn="1"/>
        </p:nvGrpSpPr>
        <p:grpSpPr>
          <a:xfrm>
            <a:off x="8539240" y="3991212"/>
            <a:ext cx="858410" cy="893859"/>
            <a:chOff x="7910474" y="1688333"/>
            <a:chExt cx="858410" cy="893859"/>
          </a:xfrm>
        </p:grpSpPr>
        <p:sp>
          <p:nvSpPr>
            <p:cNvPr id="18" name="Oval 17"/>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19" name="Picture 1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2" name="Group 1"/>
          <p:cNvGrpSpPr/>
          <p:nvPr userDrawn="1"/>
        </p:nvGrpSpPr>
        <p:grpSpPr>
          <a:xfrm>
            <a:off x="5815264" y="4793913"/>
            <a:ext cx="540751" cy="525704"/>
            <a:chOff x="5296310" y="4078309"/>
            <a:chExt cx="649839" cy="649839"/>
          </a:xfrm>
        </p:grpSpPr>
        <p:sp>
          <p:nvSpPr>
            <p:cNvPr id="21" name="Oval 20"/>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22" name="Picture 2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grpSp>
        <p:nvGrpSpPr>
          <p:cNvPr id="40" name="Group 39"/>
          <p:cNvGrpSpPr/>
          <p:nvPr userDrawn="1"/>
        </p:nvGrpSpPr>
        <p:grpSpPr>
          <a:xfrm>
            <a:off x="2813417" y="3986820"/>
            <a:ext cx="858410" cy="893859"/>
            <a:chOff x="2468861" y="1732378"/>
            <a:chExt cx="858410" cy="893859"/>
          </a:xfrm>
        </p:grpSpPr>
        <p:sp>
          <p:nvSpPr>
            <p:cNvPr id="24" name="Oval 23"/>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25" name="Picture 2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45" name="Group 44"/>
          <p:cNvGrpSpPr/>
          <p:nvPr userDrawn="1"/>
        </p:nvGrpSpPr>
        <p:grpSpPr>
          <a:xfrm>
            <a:off x="10185198" y="2951165"/>
            <a:ext cx="988485" cy="897229"/>
            <a:chOff x="10241114" y="1735315"/>
            <a:chExt cx="988485" cy="897229"/>
          </a:xfrm>
          <a:solidFill>
            <a:srgbClr val="1D4279"/>
          </a:solidFill>
        </p:grpSpPr>
        <p:sp>
          <p:nvSpPr>
            <p:cNvPr id="27" name="Oval 26"/>
            <p:cNvSpPr>
              <a:spLocks noChangeAspect="1"/>
            </p:cNvSpPr>
            <p:nvPr/>
          </p:nvSpPr>
          <p:spPr>
            <a:xfrm flipH="1">
              <a:off x="10241114" y="1735315"/>
              <a:ext cx="988485"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28" name="TextBox 27"/>
            <p:cNvSpPr txBox="1"/>
            <p:nvPr/>
          </p:nvSpPr>
          <p:spPr>
            <a:xfrm>
              <a:off x="10338094" y="1890440"/>
              <a:ext cx="794524" cy="586980"/>
            </a:xfrm>
            <a:prstGeom prst="rect">
              <a:avLst/>
            </a:prstGeom>
            <a:grpFill/>
          </p:spPr>
          <p:txBody>
            <a:bodyPr wrap="square" rtlCol="0" anchor="ctr" anchorCtr="0">
              <a:spAutoFit/>
            </a:bodyPr>
            <a:lstStyle/>
            <a:p>
              <a:pPr algn="ctr"/>
              <a:r>
                <a:rPr lang="en-CA" sz="3200" b="1" dirty="0">
                  <a:solidFill>
                    <a:schemeClr val="bg1"/>
                  </a:solidFill>
                </a:rPr>
                <a:t>$</a:t>
              </a:r>
            </a:p>
          </p:txBody>
        </p:sp>
      </p:grpSp>
      <p:sp>
        <p:nvSpPr>
          <p:cNvPr id="29" name="Rectangle 28"/>
          <p:cNvSpPr/>
          <p:nvPr userDrawn="1"/>
        </p:nvSpPr>
        <p:spPr>
          <a:xfrm>
            <a:off x="9594145" y="3755715"/>
            <a:ext cx="2147709" cy="830997"/>
          </a:xfrm>
          <a:prstGeom prst="rect">
            <a:avLst/>
          </a:prstGeom>
        </p:spPr>
        <p:txBody>
          <a:bodyPr wrap="square">
            <a:spAutoFit/>
          </a:bodyPr>
          <a:lstStyle/>
          <a:p>
            <a:pPr algn="ctr">
              <a:lnSpc>
                <a:spcPct val="100000"/>
              </a:lnSpc>
            </a:pPr>
            <a:r>
              <a:rPr lang="en-AU" sz="2400" b="1" dirty="0" smtClean="0">
                <a:solidFill>
                  <a:srgbClr val="1D4279"/>
                </a:solidFill>
                <a:latin typeface="Calibri" panose="020F0502020204030204" pitchFamily="34" charset="0"/>
              </a:rPr>
              <a:t>Online Payments</a:t>
            </a:r>
            <a:endParaRPr lang="en-AU" sz="2400" b="1" dirty="0">
              <a:solidFill>
                <a:srgbClr val="1D4279"/>
              </a:solidFill>
              <a:latin typeface="Calibri" panose="020F0502020204030204" pitchFamily="34" charset="0"/>
            </a:endParaRPr>
          </a:p>
        </p:txBody>
      </p:sp>
      <p:cxnSp>
        <p:nvCxnSpPr>
          <p:cNvPr id="30" name="Elbow Connector 29"/>
          <p:cNvCxnSpPr>
            <a:stCxn id="18" idx="1"/>
            <a:endCxn id="27" idx="5"/>
          </p:cNvCxnSpPr>
          <p:nvPr userDrawn="1"/>
        </p:nvCxnSpPr>
        <p:spPr>
          <a:xfrm rot="5400000" flipH="1" flipV="1">
            <a:off x="9598390" y="3390548"/>
            <a:ext cx="405117" cy="1058019"/>
          </a:xfrm>
          <a:prstGeom prst="bentConnector3">
            <a:avLst>
              <a:gd name="adj1" fmla="val 9690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18305" y="5398541"/>
            <a:ext cx="2767264" cy="1477328"/>
          </a:xfrm>
          <a:prstGeom prst="rect">
            <a:avLst/>
          </a:prstGeom>
          <a:noFill/>
        </p:spPr>
        <p:txBody>
          <a:bodyPr wrap="square" rtlCol="0">
            <a:spAutoFit/>
          </a:bodyPr>
          <a:lstStyle/>
          <a:p>
            <a:r>
              <a:rPr lang="en-CA" b="0" u="sng" dirty="0" smtClean="0"/>
              <a:t>Responsibility Legend</a:t>
            </a:r>
          </a:p>
          <a:p>
            <a:r>
              <a:rPr lang="en-CA" b="1" dirty="0" err="1" smtClean="0">
                <a:solidFill>
                  <a:schemeClr val="accent5"/>
                </a:solidFill>
              </a:rPr>
              <a:t>PRIMECorp</a:t>
            </a:r>
            <a:r>
              <a:rPr lang="en-CA" b="1" dirty="0" smtClean="0">
                <a:solidFill>
                  <a:schemeClr val="accent5"/>
                </a:solidFill>
              </a:rPr>
              <a:t> </a:t>
            </a:r>
          </a:p>
          <a:p>
            <a:r>
              <a:rPr lang="en-CA" b="1" dirty="0" smtClean="0">
                <a:solidFill>
                  <a:srgbClr val="7030A0"/>
                </a:solidFill>
              </a:rPr>
              <a:t>Road Safety (JAG)</a:t>
            </a:r>
          </a:p>
          <a:p>
            <a:r>
              <a:rPr lang="en-CA" b="1" dirty="0" smtClean="0">
                <a:solidFill>
                  <a:schemeClr val="accent6">
                    <a:lumMod val="75000"/>
                  </a:schemeClr>
                </a:solidFill>
              </a:rPr>
              <a:t>ICBC</a:t>
            </a:r>
          </a:p>
          <a:p>
            <a:r>
              <a:rPr lang="en-CA" b="1" dirty="0" err="1" smtClean="0">
                <a:solidFill>
                  <a:srgbClr val="1D4279"/>
                </a:solidFill>
              </a:rPr>
              <a:t>PayBC</a:t>
            </a:r>
            <a:endParaRPr lang="en-CA" b="1" dirty="0">
              <a:solidFill>
                <a:srgbClr val="1D4279"/>
              </a:solidFill>
            </a:endParaRPr>
          </a:p>
        </p:txBody>
      </p:sp>
      <p:cxnSp>
        <p:nvCxnSpPr>
          <p:cNvPr id="10" name="Elbow Connector 9"/>
          <p:cNvCxnSpPr>
            <a:stCxn id="12" idx="3"/>
            <a:endCxn id="24" idx="6"/>
          </p:cNvCxnSpPr>
          <p:nvPr userDrawn="1"/>
        </p:nvCxnSpPr>
        <p:spPr>
          <a:xfrm rot="5400000">
            <a:off x="4349124" y="3045573"/>
            <a:ext cx="710880" cy="2065474"/>
          </a:xfrm>
          <a:prstGeom prst="bentConnector2">
            <a:avLst/>
          </a:prstGeom>
          <a:ln w="63500">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2" idx="5"/>
            <a:endCxn id="18" idx="6"/>
          </p:cNvCxnSpPr>
          <p:nvPr userDrawn="1"/>
        </p:nvCxnSpPr>
        <p:spPr>
          <a:xfrm rot="16200000" flipH="1">
            <a:off x="7130117" y="3029019"/>
            <a:ext cx="715272" cy="2102974"/>
          </a:xfrm>
          <a:prstGeom prst="bentConnector2">
            <a:avLst/>
          </a:prstGeom>
          <a:ln w="635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412753" y="2274533"/>
            <a:ext cx="2823312"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Business Intelligence</a:t>
            </a:r>
            <a:r>
              <a:rPr lang="en-AU" sz="2400" b="1" dirty="0">
                <a:solidFill>
                  <a:schemeClr val="accent4">
                    <a:lumMod val="75000"/>
                  </a:schemeClr>
                </a:solidFill>
                <a:latin typeface="Calibri" panose="020F0502020204030204" pitchFamily="34" charset="0"/>
              </a:rPr>
              <a:t> </a:t>
            </a:r>
            <a:r>
              <a:rPr lang="en-AU" sz="2400" b="1" dirty="0" smtClean="0">
                <a:solidFill>
                  <a:schemeClr val="accent4">
                    <a:lumMod val="75000"/>
                  </a:schemeClr>
                </a:solidFill>
                <a:latin typeface="Calibri" panose="020F0502020204030204" pitchFamily="34" charset="0"/>
              </a:rPr>
              <a:t>and Analytics</a:t>
            </a:r>
          </a:p>
        </p:txBody>
      </p:sp>
      <p:grpSp>
        <p:nvGrpSpPr>
          <p:cNvPr id="71" name="Group 70"/>
          <p:cNvGrpSpPr/>
          <p:nvPr userDrawn="1"/>
        </p:nvGrpSpPr>
        <p:grpSpPr>
          <a:xfrm>
            <a:off x="8460909" y="1849522"/>
            <a:ext cx="551992" cy="551992"/>
            <a:chOff x="9684034" y="460147"/>
            <a:chExt cx="551992" cy="551992"/>
          </a:xfrm>
        </p:grpSpPr>
        <p:sp>
          <p:nvSpPr>
            <p:cNvPr id="35" name="Oval 34"/>
            <p:cNvSpPr>
              <a:spLocks noChangeAspect="1"/>
            </p:cNvSpPr>
            <p:nvPr/>
          </p:nvSpPr>
          <p:spPr>
            <a:xfrm>
              <a:off x="9684034" y="460147"/>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770510" y="562870"/>
              <a:ext cx="395158" cy="395158"/>
            </a:xfrm>
            <a:prstGeom prst="rect">
              <a:avLst/>
            </a:prstGeom>
          </p:spPr>
        </p:pic>
      </p:grpSp>
      <p:sp>
        <p:nvSpPr>
          <p:cNvPr id="43" name="Rectangle 42"/>
          <p:cNvSpPr/>
          <p:nvPr/>
        </p:nvSpPr>
        <p:spPr>
          <a:xfrm>
            <a:off x="4285344" y="755400"/>
            <a:ext cx="3602970"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Driver Intervention and Improvement</a:t>
            </a:r>
            <a:endParaRPr lang="en-AU" sz="2400" b="1" dirty="0">
              <a:solidFill>
                <a:schemeClr val="accent4">
                  <a:lumMod val="75000"/>
                </a:schemeClr>
              </a:solidFill>
              <a:latin typeface="Calibri" panose="020F0502020204030204" pitchFamily="34" charset="0"/>
            </a:endParaRPr>
          </a:p>
        </p:txBody>
      </p:sp>
      <p:grpSp>
        <p:nvGrpSpPr>
          <p:cNvPr id="3" name="Group 2"/>
          <p:cNvGrpSpPr/>
          <p:nvPr/>
        </p:nvGrpSpPr>
        <p:grpSpPr>
          <a:xfrm>
            <a:off x="5816689" y="1517000"/>
            <a:ext cx="551992" cy="551992"/>
            <a:chOff x="3656251" y="4618684"/>
            <a:chExt cx="551992" cy="551992"/>
          </a:xfrm>
        </p:grpSpPr>
        <p:sp>
          <p:nvSpPr>
            <p:cNvPr id="42" name="Oval 41"/>
            <p:cNvSpPr>
              <a:spLocks noChangeAspect="1"/>
            </p:cNvSpPr>
            <p:nvPr/>
          </p:nvSpPr>
          <p:spPr>
            <a:xfrm>
              <a:off x="3656251" y="4618684"/>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41" name="Picture 4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33108" y="4707573"/>
              <a:ext cx="395158" cy="395158"/>
            </a:xfrm>
            <a:prstGeom prst="rect">
              <a:avLst/>
            </a:prstGeom>
          </p:spPr>
        </p:pic>
      </p:grpSp>
      <p:cxnSp>
        <p:nvCxnSpPr>
          <p:cNvPr id="44" name="Elbow Connector 43"/>
          <p:cNvCxnSpPr>
            <a:endCxn id="18" idx="5"/>
          </p:cNvCxnSpPr>
          <p:nvPr/>
        </p:nvCxnSpPr>
        <p:spPr>
          <a:xfrm>
            <a:off x="6308515" y="3851478"/>
            <a:ext cx="2356436" cy="902690"/>
          </a:xfrm>
          <a:prstGeom prst="bentConnector4">
            <a:avLst>
              <a:gd name="adj1" fmla="val -543"/>
              <a:gd name="adj2" fmla="val 93751"/>
            </a:avLst>
          </a:prstGeom>
          <a:ln w="63500">
            <a:solidFill>
              <a:schemeClr val="accent6">
                <a:lumMod val="7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2" idx="6"/>
            <a:endCxn id="27" idx="6"/>
          </p:cNvCxnSpPr>
          <p:nvPr/>
        </p:nvCxnSpPr>
        <p:spPr>
          <a:xfrm>
            <a:off x="6581026" y="3394458"/>
            <a:ext cx="3604172" cy="5322"/>
          </a:xfrm>
          <a:prstGeom prst="bentConnector3">
            <a:avLst>
              <a:gd name="adj1" fmla="val 50000"/>
            </a:avLst>
          </a:prstGeom>
          <a:ln w="63500">
            <a:solidFill>
              <a:srgbClr val="1D427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3627193" y="3851478"/>
            <a:ext cx="2317996" cy="830644"/>
          </a:xfrm>
          <a:prstGeom prst="bentConnector3">
            <a:avLst>
              <a:gd name="adj1" fmla="val 2868"/>
            </a:avLst>
          </a:prstGeom>
          <a:ln w="63500">
            <a:solidFill>
              <a:schemeClr val="accent4">
                <a:lumMod val="75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2" idx="7"/>
            <a:endCxn id="35" idx="2"/>
          </p:cNvCxnSpPr>
          <p:nvPr/>
        </p:nvCxnSpPr>
        <p:spPr>
          <a:xfrm rot="5400000" flipH="1" flipV="1">
            <a:off x="6978323" y="1583461"/>
            <a:ext cx="940528" cy="2024643"/>
          </a:xfrm>
          <a:prstGeom prst="bentConnector2">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2" idx="4"/>
            <a:endCxn id="12" idx="0"/>
          </p:cNvCxnSpPr>
          <p:nvPr/>
        </p:nvCxnSpPr>
        <p:spPr>
          <a:xfrm rot="5400000">
            <a:off x="5659225" y="2496552"/>
            <a:ext cx="861021" cy="5901"/>
          </a:xfrm>
          <a:prstGeom prst="bentConnector3">
            <a:avLst>
              <a:gd name="adj1" fmla="val 50000"/>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0800000" flipV="1">
            <a:off x="1146841" y="4944658"/>
            <a:ext cx="697632" cy="12853"/>
          </a:xfrm>
          <a:prstGeom prst="bentConnector3">
            <a:avLst>
              <a:gd name="adj1" fmla="val -6411"/>
            </a:avLst>
          </a:prstGeom>
          <a:ln w="38100">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82407" y="4751747"/>
            <a:ext cx="803618" cy="369332"/>
          </a:xfrm>
          <a:prstGeom prst="rect">
            <a:avLst/>
          </a:prstGeom>
        </p:spPr>
        <p:txBody>
          <a:bodyPr wrap="none">
            <a:spAutoFit/>
          </a:bodyPr>
          <a:lstStyle/>
          <a:p>
            <a:r>
              <a:rPr lang="en-CA" b="0" u="none" dirty="0" smtClean="0"/>
              <a:t>Future</a:t>
            </a:r>
            <a:endParaRPr lang="en-CA" u="none" dirty="0"/>
          </a:p>
        </p:txBody>
      </p:sp>
      <p:sp>
        <p:nvSpPr>
          <p:cNvPr id="50" name="Rectangle 49"/>
          <p:cNvSpPr/>
          <p:nvPr/>
        </p:nvSpPr>
        <p:spPr>
          <a:xfrm>
            <a:off x="2086825" y="2312640"/>
            <a:ext cx="2128839"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Administrative Justice</a:t>
            </a:r>
            <a:endParaRPr lang="en-AU" sz="2400" b="1" dirty="0">
              <a:solidFill>
                <a:schemeClr val="accent4">
                  <a:lumMod val="75000"/>
                </a:schemeClr>
              </a:solidFill>
              <a:latin typeface="Calibri" panose="020F0502020204030204" pitchFamily="34" charset="0"/>
            </a:endParaRPr>
          </a:p>
        </p:txBody>
      </p:sp>
      <p:grpSp>
        <p:nvGrpSpPr>
          <p:cNvPr id="52" name="Group 51"/>
          <p:cNvGrpSpPr/>
          <p:nvPr/>
        </p:nvGrpSpPr>
        <p:grpSpPr>
          <a:xfrm>
            <a:off x="2884403" y="1837986"/>
            <a:ext cx="551992" cy="551992"/>
            <a:chOff x="3656251" y="4618684"/>
            <a:chExt cx="551992" cy="551992"/>
          </a:xfrm>
        </p:grpSpPr>
        <p:sp>
          <p:nvSpPr>
            <p:cNvPr id="53" name="Oval 52"/>
            <p:cNvSpPr>
              <a:spLocks noChangeAspect="1"/>
            </p:cNvSpPr>
            <p:nvPr/>
          </p:nvSpPr>
          <p:spPr>
            <a:xfrm>
              <a:off x="3656251" y="4618684"/>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54" name="Picture 5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33108" y="4707573"/>
              <a:ext cx="395158" cy="395158"/>
            </a:xfrm>
            <a:prstGeom prst="rect">
              <a:avLst/>
            </a:prstGeom>
          </p:spPr>
        </p:pic>
      </p:grpSp>
      <p:cxnSp>
        <p:nvCxnSpPr>
          <p:cNvPr id="55" name="Elbow Connector 54"/>
          <p:cNvCxnSpPr>
            <a:stCxn id="53" idx="6"/>
            <a:endCxn id="12" idx="1"/>
          </p:cNvCxnSpPr>
          <p:nvPr/>
        </p:nvCxnSpPr>
        <p:spPr>
          <a:xfrm>
            <a:off x="3436395" y="2113982"/>
            <a:ext cx="2300906" cy="952064"/>
          </a:xfrm>
          <a:prstGeom prst="bentConnector2">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userDrawn="1"/>
        </p:nvCxnSpPr>
        <p:spPr>
          <a:xfrm rot="10800000" flipV="1">
            <a:off x="1156741" y="4705183"/>
            <a:ext cx="697632" cy="12853"/>
          </a:xfrm>
          <a:prstGeom prst="bentConnector3">
            <a:avLst>
              <a:gd name="adj1" fmla="val -6411"/>
            </a:avLst>
          </a:prstGeom>
          <a:ln w="38100">
            <a:solidFill>
              <a:schemeClr val="accent4"/>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userDrawn="1"/>
        </p:nvSpPr>
        <p:spPr>
          <a:xfrm>
            <a:off x="192307" y="4512272"/>
            <a:ext cx="910827" cy="369332"/>
          </a:xfrm>
          <a:prstGeom prst="rect">
            <a:avLst/>
          </a:prstGeom>
        </p:spPr>
        <p:txBody>
          <a:bodyPr wrap="none">
            <a:spAutoFit/>
          </a:bodyPr>
          <a:lstStyle/>
          <a:p>
            <a:r>
              <a:rPr lang="en-CA" b="0" u="none" dirty="0" smtClean="0"/>
              <a:t>Phase 1</a:t>
            </a:r>
            <a:endParaRPr lang="en-CA" u="none" dirty="0"/>
          </a:p>
        </p:txBody>
      </p:sp>
      <p:sp>
        <p:nvSpPr>
          <p:cNvPr id="98" name="Rectangle 97"/>
          <p:cNvSpPr/>
          <p:nvPr userDrawn="1"/>
        </p:nvSpPr>
        <p:spPr>
          <a:xfrm>
            <a:off x="192307" y="4512272"/>
            <a:ext cx="1835143" cy="608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24502978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oncept - future - No-Hub">
    <p:spTree>
      <p:nvGrpSpPr>
        <p:cNvPr id="1" name=""/>
        <p:cNvGrpSpPr/>
        <p:nvPr/>
      </p:nvGrpSpPr>
      <p:grpSpPr>
        <a:xfrm>
          <a:off x="0" y="0"/>
          <a:ext cx="0" cy="0"/>
          <a:chOff x="0" y="0"/>
          <a:chExt cx="0" cy="0"/>
        </a:xfrm>
      </p:grpSpPr>
      <p:cxnSp>
        <p:nvCxnSpPr>
          <p:cNvPr id="9" name="Elbow Connector 8"/>
          <p:cNvCxnSpPr>
            <a:stCxn id="12" idx="4"/>
            <a:endCxn id="21" idx="0"/>
          </p:cNvCxnSpPr>
          <p:nvPr userDrawn="1"/>
        </p:nvCxnSpPr>
        <p:spPr>
          <a:xfrm rot="5400000">
            <a:off x="5618707" y="4325836"/>
            <a:ext cx="935010" cy="1144"/>
          </a:xfrm>
          <a:prstGeom prst="bentConnector3">
            <a:avLst>
              <a:gd name="adj1" fmla="val 50000"/>
            </a:avLst>
          </a:prstGeom>
          <a:ln w="63500">
            <a:solidFill>
              <a:schemeClr val="accent4">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Oval 19"/>
          <p:cNvSpPr>
            <a:spLocks noChangeArrowheads="1"/>
          </p:cNvSpPr>
          <p:nvPr userDrawn="1"/>
        </p:nvSpPr>
        <p:spPr bwMode="auto">
          <a:xfrm>
            <a:off x="5592541" y="2930013"/>
            <a:ext cx="988485" cy="928890"/>
          </a:xfrm>
          <a:prstGeom prst="ellipse">
            <a:avLst/>
          </a:prstGeom>
          <a:solidFill>
            <a:schemeClr val="accent4">
              <a:lumMod val="75000"/>
            </a:schemeClr>
          </a:solidFill>
          <a:ln>
            <a:noFill/>
          </a:ln>
        </p:spPr>
        <p:txBody>
          <a:bodyPr vert="horz" wrap="square" lIns="0" tIns="36000" rIns="0" bIns="36000" numCol="1" anchor="ctr"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sp>
        <p:nvSpPr>
          <p:cNvPr id="15" name="Rectangle 14"/>
          <p:cNvSpPr/>
          <p:nvPr userDrawn="1"/>
        </p:nvSpPr>
        <p:spPr>
          <a:xfrm>
            <a:off x="5023354" y="5241499"/>
            <a:ext cx="2147709" cy="646331"/>
          </a:xfrm>
          <a:prstGeom prst="rect">
            <a:avLst/>
          </a:prstGeom>
        </p:spPr>
        <p:txBody>
          <a:bodyPr wrap="square">
            <a:spAutoFit/>
          </a:bodyPr>
          <a:lstStyle/>
          <a:p>
            <a:pPr algn="ctr">
              <a:lnSpc>
                <a:spcPct val="100000"/>
              </a:lnSpc>
            </a:pPr>
            <a:r>
              <a:rPr lang="en-AU" sz="1800" b="1" dirty="0" smtClean="0">
                <a:solidFill>
                  <a:schemeClr val="accent4">
                    <a:lumMod val="75000"/>
                  </a:schemeClr>
                </a:solidFill>
                <a:latin typeface="Calibri" panose="020F0502020204030204" pitchFamily="34" charset="0"/>
              </a:rPr>
              <a:t>Document Management</a:t>
            </a:r>
            <a:endParaRPr lang="en-AU" sz="1800" b="1" dirty="0">
              <a:solidFill>
                <a:schemeClr val="accent4">
                  <a:lumMod val="75000"/>
                </a:schemeClr>
              </a:solidFill>
              <a:latin typeface="Calibri" panose="020F0502020204030204" pitchFamily="34" charset="0"/>
            </a:endParaRPr>
          </a:p>
        </p:txBody>
      </p:sp>
      <p:grpSp>
        <p:nvGrpSpPr>
          <p:cNvPr id="2" name="Group 1"/>
          <p:cNvGrpSpPr/>
          <p:nvPr userDrawn="1"/>
        </p:nvGrpSpPr>
        <p:grpSpPr>
          <a:xfrm>
            <a:off x="5815264" y="4793913"/>
            <a:ext cx="540751" cy="525704"/>
            <a:chOff x="5296310" y="4078309"/>
            <a:chExt cx="649839" cy="649839"/>
          </a:xfrm>
        </p:grpSpPr>
        <p:sp>
          <p:nvSpPr>
            <p:cNvPr id="21" name="Oval 20"/>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22" name="Picture 21"/>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sp>
        <p:nvSpPr>
          <p:cNvPr id="51" name="Rectangle 50"/>
          <p:cNvSpPr/>
          <p:nvPr userDrawn="1"/>
        </p:nvSpPr>
        <p:spPr>
          <a:xfrm>
            <a:off x="5284520" y="2636322"/>
            <a:ext cx="1520042" cy="3386879"/>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sp>
        <p:nvSpPr>
          <p:cNvPr id="14" name="Rectangle 13"/>
          <p:cNvSpPr/>
          <p:nvPr userDrawn="1"/>
        </p:nvSpPr>
        <p:spPr>
          <a:xfrm>
            <a:off x="2164807" y="4788997"/>
            <a:ext cx="2147709" cy="535531"/>
          </a:xfrm>
          <a:prstGeom prst="rect">
            <a:avLst/>
          </a:prstGeom>
        </p:spPr>
        <p:txBody>
          <a:bodyPr wrap="square">
            <a:spAutoFit/>
          </a:bodyPr>
          <a:lstStyle/>
          <a:p>
            <a:pPr algn="ctr">
              <a:lnSpc>
                <a:spcPct val="120000"/>
              </a:lnSpc>
            </a:pPr>
            <a:r>
              <a:rPr lang="en-AU" sz="2400" b="1" dirty="0" smtClean="0">
                <a:solidFill>
                  <a:schemeClr val="accent5"/>
                </a:solidFill>
                <a:latin typeface="Calibri" panose="020F0502020204030204" pitchFamily="34" charset="0"/>
              </a:rPr>
              <a:t>Enforcement</a:t>
            </a:r>
            <a:endParaRPr lang="en-AU" sz="2400" b="1" dirty="0">
              <a:solidFill>
                <a:schemeClr val="accent5"/>
              </a:solidFill>
              <a:latin typeface="Calibri" panose="020F0502020204030204" pitchFamily="34" charset="0"/>
            </a:endParaRPr>
          </a:p>
        </p:txBody>
      </p:sp>
      <p:sp>
        <p:nvSpPr>
          <p:cNvPr id="16" name="Rectangle 15"/>
          <p:cNvSpPr/>
          <p:nvPr userDrawn="1"/>
        </p:nvSpPr>
        <p:spPr>
          <a:xfrm>
            <a:off x="7919257" y="4776653"/>
            <a:ext cx="2147709" cy="1274195"/>
          </a:xfrm>
          <a:prstGeom prst="rect">
            <a:avLst/>
          </a:prstGeom>
        </p:spPr>
        <p:txBody>
          <a:bodyPr wrap="square">
            <a:spAutoFit/>
          </a:bodyPr>
          <a:lstStyle/>
          <a:p>
            <a:pPr algn="ctr">
              <a:lnSpc>
                <a:spcPct val="120000"/>
              </a:lnSpc>
            </a:pPr>
            <a:r>
              <a:rPr lang="en-AU" sz="2400" b="1" dirty="0" smtClean="0">
                <a:solidFill>
                  <a:schemeClr val="accent6">
                    <a:lumMod val="75000"/>
                  </a:schemeClr>
                </a:solidFill>
                <a:latin typeface="Calibri" panose="020F0502020204030204" pitchFamily="34" charset="0"/>
              </a:rPr>
              <a:t>Enforcement</a:t>
            </a:r>
          </a:p>
          <a:p>
            <a:pPr algn="ctr"/>
            <a:r>
              <a:rPr lang="en-AU" sz="2400" b="1" dirty="0" smtClean="0">
                <a:solidFill>
                  <a:schemeClr val="accent6">
                    <a:lumMod val="75000"/>
                  </a:schemeClr>
                </a:solidFill>
                <a:latin typeface="Calibri" panose="020F0502020204030204" pitchFamily="34" charset="0"/>
              </a:rPr>
              <a:t>Systems of Record</a:t>
            </a:r>
            <a:endParaRPr lang="en-AU" sz="2400" b="1" dirty="0">
              <a:solidFill>
                <a:schemeClr val="accent6">
                  <a:lumMod val="75000"/>
                </a:schemeClr>
              </a:solidFill>
              <a:latin typeface="Calibri" panose="020F0502020204030204" pitchFamily="34" charset="0"/>
            </a:endParaRPr>
          </a:p>
        </p:txBody>
      </p:sp>
      <p:grpSp>
        <p:nvGrpSpPr>
          <p:cNvPr id="37" name="Group 36"/>
          <p:cNvGrpSpPr/>
          <p:nvPr userDrawn="1"/>
        </p:nvGrpSpPr>
        <p:grpSpPr>
          <a:xfrm>
            <a:off x="8539240" y="3991212"/>
            <a:ext cx="858410" cy="893859"/>
            <a:chOff x="7910474" y="1688333"/>
            <a:chExt cx="858410" cy="893859"/>
          </a:xfrm>
        </p:grpSpPr>
        <p:sp>
          <p:nvSpPr>
            <p:cNvPr id="18" name="Oval 17"/>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19" name="Picture 1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40" name="Group 39"/>
          <p:cNvGrpSpPr/>
          <p:nvPr userDrawn="1"/>
        </p:nvGrpSpPr>
        <p:grpSpPr>
          <a:xfrm>
            <a:off x="2813417" y="3986820"/>
            <a:ext cx="858410" cy="893859"/>
            <a:chOff x="2468861" y="1732378"/>
            <a:chExt cx="858410" cy="893859"/>
          </a:xfrm>
        </p:grpSpPr>
        <p:sp>
          <p:nvSpPr>
            <p:cNvPr id="24" name="Oval 23"/>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25" name="Picture 2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45" name="Group 44"/>
          <p:cNvGrpSpPr/>
          <p:nvPr userDrawn="1"/>
        </p:nvGrpSpPr>
        <p:grpSpPr>
          <a:xfrm>
            <a:off x="10185198" y="2951165"/>
            <a:ext cx="988485" cy="897229"/>
            <a:chOff x="10241114" y="1735315"/>
            <a:chExt cx="988485" cy="897229"/>
          </a:xfrm>
          <a:solidFill>
            <a:srgbClr val="1D4279"/>
          </a:solidFill>
        </p:grpSpPr>
        <p:sp>
          <p:nvSpPr>
            <p:cNvPr id="27" name="Oval 26"/>
            <p:cNvSpPr>
              <a:spLocks noChangeAspect="1"/>
            </p:cNvSpPr>
            <p:nvPr/>
          </p:nvSpPr>
          <p:spPr>
            <a:xfrm flipH="1">
              <a:off x="10241114" y="1735315"/>
              <a:ext cx="988485"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28" name="TextBox 27"/>
            <p:cNvSpPr txBox="1"/>
            <p:nvPr/>
          </p:nvSpPr>
          <p:spPr>
            <a:xfrm>
              <a:off x="10338094" y="1890440"/>
              <a:ext cx="794524" cy="586980"/>
            </a:xfrm>
            <a:prstGeom prst="rect">
              <a:avLst/>
            </a:prstGeom>
            <a:grpFill/>
          </p:spPr>
          <p:txBody>
            <a:bodyPr wrap="square" rtlCol="0" anchor="ctr" anchorCtr="0">
              <a:spAutoFit/>
            </a:bodyPr>
            <a:lstStyle/>
            <a:p>
              <a:pPr algn="ctr"/>
              <a:r>
                <a:rPr lang="en-CA" sz="3200" b="1" dirty="0">
                  <a:solidFill>
                    <a:schemeClr val="bg1"/>
                  </a:solidFill>
                </a:rPr>
                <a:t>$</a:t>
              </a:r>
            </a:p>
          </p:txBody>
        </p:sp>
      </p:grpSp>
      <p:sp>
        <p:nvSpPr>
          <p:cNvPr id="29" name="Rectangle 28"/>
          <p:cNvSpPr/>
          <p:nvPr userDrawn="1"/>
        </p:nvSpPr>
        <p:spPr>
          <a:xfrm>
            <a:off x="9594145" y="3755715"/>
            <a:ext cx="2147709" cy="830997"/>
          </a:xfrm>
          <a:prstGeom prst="rect">
            <a:avLst/>
          </a:prstGeom>
        </p:spPr>
        <p:txBody>
          <a:bodyPr wrap="square">
            <a:spAutoFit/>
          </a:bodyPr>
          <a:lstStyle/>
          <a:p>
            <a:pPr algn="ctr">
              <a:lnSpc>
                <a:spcPct val="100000"/>
              </a:lnSpc>
            </a:pPr>
            <a:r>
              <a:rPr lang="en-AU" sz="2400" b="1" dirty="0" smtClean="0">
                <a:solidFill>
                  <a:srgbClr val="1D4279"/>
                </a:solidFill>
                <a:latin typeface="Calibri" panose="020F0502020204030204" pitchFamily="34" charset="0"/>
              </a:rPr>
              <a:t>Online Payments</a:t>
            </a:r>
            <a:endParaRPr lang="en-AU" sz="2400" b="1" dirty="0">
              <a:solidFill>
                <a:srgbClr val="1D4279"/>
              </a:solidFill>
              <a:latin typeface="Calibri" panose="020F0502020204030204" pitchFamily="34" charset="0"/>
            </a:endParaRPr>
          </a:p>
        </p:txBody>
      </p:sp>
      <p:cxnSp>
        <p:nvCxnSpPr>
          <p:cNvPr id="30" name="Elbow Connector 29"/>
          <p:cNvCxnSpPr>
            <a:stCxn id="18" idx="1"/>
            <a:endCxn id="27" idx="5"/>
          </p:cNvCxnSpPr>
          <p:nvPr userDrawn="1"/>
        </p:nvCxnSpPr>
        <p:spPr>
          <a:xfrm rot="5400000" flipH="1" flipV="1">
            <a:off x="9598390" y="3390548"/>
            <a:ext cx="405117" cy="1058019"/>
          </a:xfrm>
          <a:prstGeom prst="bentConnector3">
            <a:avLst>
              <a:gd name="adj1" fmla="val 96901"/>
            </a:avLst>
          </a:prstGeom>
          <a:ln w="635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118305" y="5398541"/>
            <a:ext cx="2767264" cy="1477328"/>
          </a:xfrm>
          <a:prstGeom prst="rect">
            <a:avLst/>
          </a:prstGeom>
          <a:noFill/>
        </p:spPr>
        <p:txBody>
          <a:bodyPr wrap="square" rtlCol="0">
            <a:spAutoFit/>
          </a:bodyPr>
          <a:lstStyle/>
          <a:p>
            <a:r>
              <a:rPr lang="en-CA" b="0" u="sng" dirty="0" smtClean="0"/>
              <a:t>Responsibility Legend</a:t>
            </a:r>
          </a:p>
          <a:p>
            <a:r>
              <a:rPr lang="en-CA" b="1" dirty="0" err="1" smtClean="0">
                <a:solidFill>
                  <a:schemeClr val="accent5"/>
                </a:solidFill>
              </a:rPr>
              <a:t>PRIMECorp</a:t>
            </a:r>
            <a:r>
              <a:rPr lang="en-CA" b="1" dirty="0" smtClean="0">
                <a:solidFill>
                  <a:schemeClr val="accent5"/>
                </a:solidFill>
              </a:rPr>
              <a:t> </a:t>
            </a:r>
          </a:p>
          <a:p>
            <a:r>
              <a:rPr lang="en-CA" b="1" dirty="0" smtClean="0">
                <a:solidFill>
                  <a:srgbClr val="7030A0"/>
                </a:solidFill>
              </a:rPr>
              <a:t>Road Safety (JAG)</a:t>
            </a:r>
          </a:p>
          <a:p>
            <a:r>
              <a:rPr lang="en-CA" b="1" dirty="0" smtClean="0">
                <a:solidFill>
                  <a:schemeClr val="accent6">
                    <a:lumMod val="75000"/>
                  </a:schemeClr>
                </a:solidFill>
              </a:rPr>
              <a:t>ICBC</a:t>
            </a:r>
          </a:p>
          <a:p>
            <a:r>
              <a:rPr lang="en-CA" b="1" dirty="0" err="1" smtClean="0">
                <a:solidFill>
                  <a:srgbClr val="1D4279"/>
                </a:solidFill>
              </a:rPr>
              <a:t>PayBC</a:t>
            </a:r>
            <a:endParaRPr lang="en-CA" b="1" dirty="0">
              <a:solidFill>
                <a:srgbClr val="1D4279"/>
              </a:solidFill>
            </a:endParaRPr>
          </a:p>
        </p:txBody>
      </p:sp>
      <p:cxnSp>
        <p:nvCxnSpPr>
          <p:cNvPr id="10" name="Elbow Connector 9"/>
          <p:cNvCxnSpPr>
            <a:endCxn id="24" idx="6"/>
          </p:cNvCxnSpPr>
          <p:nvPr userDrawn="1"/>
        </p:nvCxnSpPr>
        <p:spPr>
          <a:xfrm rot="10800000" flipV="1">
            <a:off x="3671827" y="4433748"/>
            <a:ext cx="2372714" cy="1"/>
          </a:xfrm>
          <a:prstGeom prst="bentConnector3">
            <a:avLst>
              <a:gd name="adj1" fmla="val 50000"/>
            </a:avLst>
          </a:prstGeom>
          <a:ln w="63500">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8" idx="6"/>
          </p:cNvCxnSpPr>
          <p:nvPr userDrawn="1"/>
        </p:nvCxnSpPr>
        <p:spPr>
          <a:xfrm>
            <a:off x="6044541" y="4433748"/>
            <a:ext cx="2494699" cy="4394"/>
          </a:xfrm>
          <a:prstGeom prst="bentConnector3">
            <a:avLst>
              <a:gd name="adj1" fmla="val 50000"/>
            </a:avLst>
          </a:prstGeom>
          <a:ln w="635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980937" y="1668505"/>
            <a:ext cx="2823312"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Business Intelligence</a:t>
            </a:r>
            <a:r>
              <a:rPr lang="en-AU" sz="2400" b="1" dirty="0">
                <a:solidFill>
                  <a:schemeClr val="accent4">
                    <a:lumMod val="75000"/>
                  </a:schemeClr>
                </a:solidFill>
                <a:latin typeface="Calibri" panose="020F0502020204030204" pitchFamily="34" charset="0"/>
              </a:rPr>
              <a:t> </a:t>
            </a:r>
            <a:r>
              <a:rPr lang="en-AU" sz="2400" b="1" dirty="0" smtClean="0">
                <a:solidFill>
                  <a:schemeClr val="accent4">
                    <a:lumMod val="75000"/>
                  </a:schemeClr>
                </a:solidFill>
                <a:latin typeface="Calibri" panose="020F0502020204030204" pitchFamily="34" charset="0"/>
              </a:rPr>
              <a:t>and Analytics</a:t>
            </a:r>
          </a:p>
        </p:txBody>
      </p:sp>
      <p:grpSp>
        <p:nvGrpSpPr>
          <p:cNvPr id="71" name="Group 70"/>
          <p:cNvGrpSpPr/>
          <p:nvPr userDrawn="1"/>
        </p:nvGrpSpPr>
        <p:grpSpPr>
          <a:xfrm>
            <a:off x="8460909" y="1849522"/>
            <a:ext cx="551992" cy="551992"/>
            <a:chOff x="9684034" y="460147"/>
            <a:chExt cx="551992" cy="551992"/>
          </a:xfrm>
        </p:grpSpPr>
        <p:sp>
          <p:nvSpPr>
            <p:cNvPr id="35" name="Oval 34"/>
            <p:cNvSpPr>
              <a:spLocks noChangeAspect="1"/>
            </p:cNvSpPr>
            <p:nvPr/>
          </p:nvSpPr>
          <p:spPr>
            <a:xfrm>
              <a:off x="9684034" y="460147"/>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770510" y="562870"/>
              <a:ext cx="395158" cy="395158"/>
            </a:xfrm>
            <a:prstGeom prst="rect">
              <a:avLst/>
            </a:prstGeom>
          </p:spPr>
        </p:pic>
      </p:grpSp>
      <p:sp>
        <p:nvSpPr>
          <p:cNvPr id="43" name="Rectangle 42"/>
          <p:cNvSpPr/>
          <p:nvPr/>
        </p:nvSpPr>
        <p:spPr>
          <a:xfrm>
            <a:off x="4285344" y="755400"/>
            <a:ext cx="3602970"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Driver Intervention and Improvement</a:t>
            </a:r>
            <a:endParaRPr lang="en-AU" sz="2400" b="1" dirty="0">
              <a:solidFill>
                <a:schemeClr val="accent4">
                  <a:lumMod val="75000"/>
                </a:schemeClr>
              </a:solidFill>
              <a:latin typeface="Calibri" panose="020F0502020204030204" pitchFamily="34" charset="0"/>
            </a:endParaRPr>
          </a:p>
        </p:txBody>
      </p:sp>
      <p:grpSp>
        <p:nvGrpSpPr>
          <p:cNvPr id="3" name="Group 2"/>
          <p:cNvGrpSpPr/>
          <p:nvPr/>
        </p:nvGrpSpPr>
        <p:grpSpPr>
          <a:xfrm>
            <a:off x="5816689" y="1517000"/>
            <a:ext cx="551992" cy="551992"/>
            <a:chOff x="3656251" y="4618684"/>
            <a:chExt cx="551992" cy="551992"/>
          </a:xfrm>
        </p:grpSpPr>
        <p:sp>
          <p:nvSpPr>
            <p:cNvPr id="42" name="Oval 41"/>
            <p:cNvSpPr>
              <a:spLocks noChangeAspect="1"/>
            </p:cNvSpPr>
            <p:nvPr/>
          </p:nvSpPr>
          <p:spPr>
            <a:xfrm>
              <a:off x="3656251" y="4618684"/>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41" name="Picture 4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33108" y="4707573"/>
              <a:ext cx="395158" cy="395158"/>
            </a:xfrm>
            <a:prstGeom prst="rect">
              <a:avLst/>
            </a:prstGeom>
          </p:spPr>
        </p:pic>
      </p:grpSp>
      <p:cxnSp>
        <p:nvCxnSpPr>
          <p:cNvPr id="44" name="Elbow Connector 43"/>
          <p:cNvCxnSpPr>
            <a:endCxn id="18" idx="5"/>
          </p:cNvCxnSpPr>
          <p:nvPr/>
        </p:nvCxnSpPr>
        <p:spPr>
          <a:xfrm>
            <a:off x="6085639" y="4705183"/>
            <a:ext cx="2579312" cy="48985"/>
          </a:xfrm>
          <a:prstGeom prst="bentConnector4">
            <a:avLst>
              <a:gd name="adj1" fmla="val 47563"/>
              <a:gd name="adj2" fmla="val 33333"/>
            </a:avLst>
          </a:prstGeom>
          <a:ln w="63500">
            <a:solidFill>
              <a:schemeClr val="accent6">
                <a:lumMod val="7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27" idx="6"/>
          </p:cNvCxnSpPr>
          <p:nvPr/>
        </p:nvCxnSpPr>
        <p:spPr>
          <a:xfrm>
            <a:off x="3436395" y="2223624"/>
            <a:ext cx="6748803" cy="1176156"/>
          </a:xfrm>
          <a:prstGeom prst="straightConnector1">
            <a:avLst/>
          </a:prstGeom>
          <a:ln w="63500">
            <a:solidFill>
              <a:srgbClr val="1D427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a:off x="3627193" y="4682123"/>
            <a:ext cx="2417348" cy="1"/>
          </a:xfrm>
          <a:prstGeom prst="bentConnector3">
            <a:avLst>
              <a:gd name="adj1" fmla="val 50000"/>
            </a:avLst>
          </a:prstGeom>
          <a:ln w="63500">
            <a:solidFill>
              <a:schemeClr val="accent4">
                <a:lumMod val="75000"/>
              </a:schemeClr>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8" idx="0"/>
          </p:cNvCxnSpPr>
          <p:nvPr/>
        </p:nvCxnSpPr>
        <p:spPr>
          <a:xfrm flipH="1" flipV="1">
            <a:off x="8696538" y="2401514"/>
            <a:ext cx="271907" cy="1589698"/>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2" idx="4"/>
            <a:endCxn id="18" idx="7"/>
          </p:cNvCxnSpPr>
          <p:nvPr/>
        </p:nvCxnSpPr>
        <p:spPr>
          <a:xfrm>
            <a:off x="6092685" y="2068992"/>
            <a:ext cx="2572266" cy="2053123"/>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0800000" flipV="1">
            <a:off x="1146841" y="4944658"/>
            <a:ext cx="697632" cy="12853"/>
          </a:xfrm>
          <a:prstGeom prst="bentConnector3">
            <a:avLst>
              <a:gd name="adj1" fmla="val -6411"/>
            </a:avLst>
          </a:prstGeom>
          <a:ln w="38100">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182407" y="4751747"/>
            <a:ext cx="803618" cy="369332"/>
          </a:xfrm>
          <a:prstGeom prst="rect">
            <a:avLst/>
          </a:prstGeom>
        </p:spPr>
        <p:txBody>
          <a:bodyPr wrap="none">
            <a:spAutoFit/>
          </a:bodyPr>
          <a:lstStyle/>
          <a:p>
            <a:r>
              <a:rPr lang="en-CA" b="0" u="none" dirty="0" smtClean="0"/>
              <a:t>Future</a:t>
            </a:r>
            <a:endParaRPr lang="en-CA" u="none" dirty="0"/>
          </a:p>
        </p:txBody>
      </p:sp>
      <p:sp>
        <p:nvSpPr>
          <p:cNvPr id="50" name="Rectangle 49"/>
          <p:cNvSpPr/>
          <p:nvPr/>
        </p:nvSpPr>
        <p:spPr>
          <a:xfrm>
            <a:off x="686929" y="1734325"/>
            <a:ext cx="2128839" cy="830997"/>
          </a:xfrm>
          <a:prstGeom prst="rect">
            <a:avLst/>
          </a:prstGeom>
        </p:spPr>
        <p:txBody>
          <a:bodyPr wrap="square">
            <a:spAutoFit/>
          </a:bodyPr>
          <a:lstStyle/>
          <a:p>
            <a:pPr algn="ctr">
              <a:lnSpc>
                <a:spcPct val="100000"/>
              </a:lnSpc>
            </a:pPr>
            <a:r>
              <a:rPr lang="en-AU" sz="2400" b="1" dirty="0" smtClean="0">
                <a:solidFill>
                  <a:schemeClr val="accent4">
                    <a:lumMod val="75000"/>
                  </a:schemeClr>
                </a:solidFill>
                <a:latin typeface="Calibri" panose="020F0502020204030204" pitchFamily="34" charset="0"/>
              </a:rPr>
              <a:t>Administrative Justice</a:t>
            </a:r>
            <a:endParaRPr lang="en-AU" sz="2400" b="1" dirty="0">
              <a:solidFill>
                <a:schemeClr val="accent4">
                  <a:lumMod val="75000"/>
                </a:schemeClr>
              </a:solidFill>
              <a:latin typeface="Calibri" panose="020F0502020204030204" pitchFamily="34" charset="0"/>
            </a:endParaRPr>
          </a:p>
        </p:txBody>
      </p:sp>
      <p:grpSp>
        <p:nvGrpSpPr>
          <p:cNvPr id="52" name="Group 51"/>
          <p:cNvGrpSpPr/>
          <p:nvPr/>
        </p:nvGrpSpPr>
        <p:grpSpPr>
          <a:xfrm>
            <a:off x="2884403" y="1837986"/>
            <a:ext cx="551992" cy="551992"/>
            <a:chOff x="3656251" y="4618684"/>
            <a:chExt cx="551992" cy="551992"/>
          </a:xfrm>
        </p:grpSpPr>
        <p:sp>
          <p:nvSpPr>
            <p:cNvPr id="53" name="Oval 52"/>
            <p:cNvSpPr>
              <a:spLocks noChangeAspect="1"/>
            </p:cNvSpPr>
            <p:nvPr/>
          </p:nvSpPr>
          <p:spPr>
            <a:xfrm>
              <a:off x="3656251" y="4618684"/>
              <a:ext cx="551992" cy="551992"/>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FontAwesome" pitchFamily="2" charset="0"/>
              </a:endParaRPr>
            </a:p>
          </p:txBody>
        </p:sp>
        <p:pic>
          <p:nvPicPr>
            <p:cNvPr id="54" name="Picture 53"/>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33108" y="4707573"/>
              <a:ext cx="395158" cy="395158"/>
            </a:xfrm>
            <a:prstGeom prst="rect">
              <a:avLst/>
            </a:prstGeom>
          </p:spPr>
        </p:pic>
      </p:grpSp>
      <p:cxnSp>
        <p:nvCxnSpPr>
          <p:cNvPr id="55" name="Elbow Connector 54"/>
          <p:cNvCxnSpPr>
            <a:stCxn id="53" idx="5"/>
          </p:cNvCxnSpPr>
          <p:nvPr/>
        </p:nvCxnSpPr>
        <p:spPr>
          <a:xfrm>
            <a:off x="3355558" y="2309141"/>
            <a:ext cx="5191827" cy="2017267"/>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p:nvPr userDrawn="1"/>
        </p:nvCxnSpPr>
        <p:spPr>
          <a:xfrm rot="10800000" flipV="1">
            <a:off x="1156741" y="4705183"/>
            <a:ext cx="697632" cy="12853"/>
          </a:xfrm>
          <a:prstGeom prst="bentConnector3">
            <a:avLst>
              <a:gd name="adj1" fmla="val -6411"/>
            </a:avLst>
          </a:prstGeom>
          <a:ln w="38100">
            <a:solidFill>
              <a:schemeClr val="accent4"/>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97" name="Rectangle 96"/>
          <p:cNvSpPr/>
          <p:nvPr userDrawn="1"/>
        </p:nvSpPr>
        <p:spPr>
          <a:xfrm>
            <a:off x="192307" y="4512272"/>
            <a:ext cx="910827" cy="369332"/>
          </a:xfrm>
          <a:prstGeom prst="rect">
            <a:avLst/>
          </a:prstGeom>
        </p:spPr>
        <p:txBody>
          <a:bodyPr wrap="none">
            <a:spAutoFit/>
          </a:bodyPr>
          <a:lstStyle/>
          <a:p>
            <a:r>
              <a:rPr lang="en-CA" b="0" u="none" dirty="0" smtClean="0"/>
              <a:t>Phase 1</a:t>
            </a:r>
            <a:endParaRPr lang="en-CA" u="none" dirty="0"/>
          </a:p>
        </p:txBody>
      </p:sp>
      <p:sp>
        <p:nvSpPr>
          <p:cNvPr id="98" name="Rectangle 97"/>
          <p:cNvSpPr/>
          <p:nvPr userDrawn="1"/>
        </p:nvSpPr>
        <p:spPr>
          <a:xfrm>
            <a:off x="192307" y="4512272"/>
            <a:ext cx="1835143" cy="608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8" name="Elbow Connector 45"/>
          <p:cNvCxnSpPr>
            <a:stCxn id="42" idx="5"/>
          </p:cNvCxnSpPr>
          <p:nvPr userDrawn="1"/>
        </p:nvCxnSpPr>
        <p:spPr>
          <a:xfrm>
            <a:off x="6287844" y="1988155"/>
            <a:ext cx="3897354" cy="1239729"/>
          </a:xfrm>
          <a:prstGeom prst="straightConnector1">
            <a:avLst/>
          </a:prstGeom>
          <a:ln w="63500">
            <a:solidFill>
              <a:srgbClr val="1D4279"/>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45"/>
          <p:cNvCxnSpPr>
            <a:endCxn id="27" idx="7"/>
          </p:cNvCxnSpPr>
          <p:nvPr userDrawn="1"/>
        </p:nvCxnSpPr>
        <p:spPr>
          <a:xfrm>
            <a:off x="8925378" y="2285878"/>
            <a:ext cx="1404580" cy="796683"/>
          </a:xfrm>
          <a:prstGeom prst="straightConnector1">
            <a:avLst/>
          </a:prstGeom>
          <a:ln w="63500">
            <a:solidFill>
              <a:srgbClr val="1D4279"/>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Elbow Connector 48"/>
          <p:cNvCxnSpPr>
            <a:stCxn id="42" idx="6"/>
            <a:endCxn id="35" idx="2"/>
          </p:cNvCxnSpPr>
          <p:nvPr userDrawn="1"/>
        </p:nvCxnSpPr>
        <p:spPr>
          <a:xfrm>
            <a:off x="6368681" y="1792996"/>
            <a:ext cx="2092228" cy="332522"/>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48"/>
          <p:cNvCxnSpPr>
            <a:stCxn id="53" idx="7"/>
            <a:endCxn id="42" idx="2"/>
          </p:cNvCxnSpPr>
          <p:nvPr userDrawn="1"/>
        </p:nvCxnSpPr>
        <p:spPr>
          <a:xfrm flipV="1">
            <a:off x="3355558" y="1792996"/>
            <a:ext cx="2461131" cy="125827"/>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8"/>
          <p:cNvCxnSpPr/>
          <p:nvPr userDrawn="1"/>
        </p:nvCxnSpPr>
        <p:spPr>
          <a:xfrm>
            <a:off x="3507958" y="2071224"/>
            <a:ext cx="4952951" cy="152400"/>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48"/>
          <p:cNvCxnSpPr/>
          <p:nvPr userDrawn="1"/>
        </p:nvCxnSpPr>
        <p:spPr>
          <a:xfrm flipV="1">
            <a:off x="3671826" y="2322034"/>
            <a:ext cx="4875559" cy="2004374"/>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48"/>
          <p:cNvCxnSpPr>
            <a:stCxn id="24" idx="7"/>
            <a:endCxn id="42" idx="3"/>
          </p:cNvCxnSpPr>
          <p:nvPr userDrawn="1"/>
        </p:nvCxnSpPr>
        <p:spPr>
          <a:xfrm flipV="1">
            <a:off x="3546116" y="1988155"/>
            <a:ext cx="2351410" cy="2129568"/>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54"/>
          <p:cNvCxnSpPr>
            <a:stCxn id="53" idx="4"/>
            <a:endCxn id="24" idx="0"/>
          </p:cNvCxnSpPr>
          <p:nvPr userDrawn="1"/>
        </p:nvCxnSpPr>
        <p:spPr>
          <a:xfrm>
            <a:off x="3160399" y="2389978"/>
            <a:ext cx="82223" cy="1596842"/>
          </a:xfrm>
          <a:prstGeom prst="straightConnector1">
            <a:avLst/>
          </a:prstGeom>
          <a:ln w="635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Tree>
    <p:extLst>
      <p:ext uri="{BB962C8B-B14F-4D97-AF65-F5344CB8AC3E}">
        <p14:creationId xmlns:p14="http://schemas.microsoft.com/office/powerpoint/2010/main" val="18530034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ncept v2 - future - No-Hub">
    <p:spTree>
      <p:nvGrpSpPr>
        <p:cNvPr id="1" name=""/>
        <p:cNvGrpSpPr/>
        <p:nvPr/>
      </p:nvGrpSpPr>
      <p:grpSpPr>
        <a:xfrm>
          <a:off x="0" y="0"/>
          <a:ext cx="0" cy="0"/>
          <a:chOff x="0" y="0"/>
          <a:chExt cx="0" cy="0"/>
        </a:xfrm>
      </p:grpSpPr>
      <p:sp>
        <p:nvSpPr>
          <p:cNvPr id="5" name="Oval 4"/>
          <p:cNvSpPr/>
          <p:nvPr userDrawn="1"/>
        </p:nvSpPr>
        <p:spPr>
          <a:xfrm>
            <a:off x="2212599" y="1084909"/>
            <a:ext cx="7783194" cy="4633318"/>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59"/>
          <p:cNvGrpSpPr/>
          <p:nvPr userDrawn="1"/>
        </p:nvGrpSpPr>
        <p:grpSpPr>
          <a:xfrm>
            <a:off x="5425975" y="2813176"/>
            <a:ext cx="1237131" cy="1241202"/>
            <a:chOff x="5343896" y="2930012"/>
            <a:chExt cx="1237131" cy="1241202"/>
          </a:xfrm>
        </p:grpSpPr>
        <p:sp>
          <p:nvSpPr>
            <p:cNvPr id="61" name="Oval 19"/>
            <p:cNvSpPr>
              <a:spLocks noChangeArrowheads="1"/>
            </p:cNvSpPr>
            <p:nvPr/>
          </p:nvSpPr>
          <p:spPr bwMode="auto">
            <a:xfrm>
              <a:off x="5343896" y="2930012"/>
              <a:ext cx="1237131" cy="1241202"/>
            </a:xfrm>
            <a:prstGeom prst="ellipse">
              <a:avLst/>
            </a:prstGeom>
            <a:solidFill>
              <a:schemeClr val="accent4">
                <a:lumMod val="75000"/>
              </a:schemeClr>
            </a:solidFill>
            <a:ln>
              <a:noFill/>
            </a:ln>
          </p:spPr>
          <p:txBody>
            <a:bodyPr vert="horz" wrap="square" lIns="0" tIns="36000" rIns="0" bIns="36000" numCol="1" anchor="t"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grpSp>
          <p:nvGrpSpPr>
            <p:cNvPr id="63" name="Group 62"/>
            <p:cNvGrpSpPr/>
            <p:nvPr/>
          </p:nvGrpSpPr>
          <p:grpSpPr>
            <a:xfrm>
              <a:off x="5692085" y="3569056"/>
              <a:ext cx="540751" cy="525704"/>
              <a:chOff x="5296310" y="4078309"/>
              <a:chExt cx="649839" cy="649839"/>
            </a:xfrm>
          </p:grpSpPr>
          <p:sp>
            <p:nvSpPr>
              <p:cNvPr id="64" name="Oval 63"/>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65" name="Picture 6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grpSp>
      <p:sp>
        <p:nvSpPr>
          <p:cNvPr id="4" name="Rectangle 3"/>
          <p:cNvSpPr/>
          <p:nvPr userDrawn="1"/>
        </p:nvSpPr>
        <p:spPr>
          <a:xfrm>
            <a:off x="5373699" y="2684219"/>
            <a:ext cx="1289407" cy="1486994"/>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p:cNvSpPr/>
          <p:nvPr userDrawn="1"/>
        </p:nvSpPr>
        <p:spPr>
          <a:xfrm>
            <a:off x="3652825" y="5703550"/>
            <a:ext cx="1520042" cy="11515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sp>
        <p:nvSpPr>
          <p:cNvPr id="14" name="Rectangle 13"/>
          <p:cNvSpPr/>
          <p:nvPr userDrawn="1"/>
        </p:nvSpPr>
        <p:spPr>
          <a:xfrm>
            <a:off x="349897" y="3750987"/>
            <a:ext cx="2147709" cy="461665"/>
          </a:xfrm>
          <a:prstGeom prst="rect">
            <a:avLst/>
          </a:prstGeom>
        </p:spPr>
        <p:txBody>
          <a:bodyPr wrap="square">
            <a:spAutoFit/>
          </a:bodyPr>
          <a:lstStyle/>
          <a:p>
            <a:pPr algn="r">
              <a:lnSpc>
                <a:spcPct val="120000"/>
              </a:lnSpc>
            </a:pPr>
            <a:r>
              <a:rPr lang="en-AU" sz="2000" b="1" dirty="0" smtClean="0">
                <a:solidFill>
                  <a:schemeClr val="accent5"/>
                </a:solidFill>
                <a:latin typeface="Calibri" panose="020F0502020204030204" pitchFamily="34" charset="0"/>
              </a:rPr>
              <a:t>Enforcement</a:t>
            </a:r>
            <a:endParaRPr lang="en-AU" sz="2000" b="1" dirty="0">
              <a:solidFill>
                <a:schemeClr val="accent5"/>
              </a:solidFill>
              <a:latin typeface="Calibri" panose="020F0502020204030204" pitchFamily="34" charset="0"/>
            </a:endParaRPr>
          </a:p>
        </p:txBody>
      </p:sp>
      <p:sp>
        <p:nvSpPr>
          <p:cNvPr id="16" name="Rectangle 15"/>
          <p:cNvSpPr/>
          <p:nvPr userDrawn="1"/>
        </p:nvSpPr>
        <p:spPr>
          <a:xfrm>
            <a:off x="9613114" y="3773901"/>
            <a:ext cx="2147709" cy="769441"/>
          </a:xfrm>
          <a:prstGeom prst="rect">
            <a:avLst/>
          </a:prstGeom>
        </p:spPr>
        <p:txBody>
          <a:bodyPr wrap="square">
            <a:spAutoFit/>
          </a:bodyPr>
          <a:lstStyle/>
          <a:p>
            <a:pPr algn="l">
              <a:lnSpc>
                <a:spcPct val="120000"/>
              </a:lnSpc>
            </a:pPr>
            <a:r>
              <a:rPr lang="en-AU" sz="2000" b="1" dirty="0" smtClean="0">
                <a:solidFill>
                  <a:schemeClr val="accent6">
                    <a:lumMod val="75000"/>
                  </a:schemeClr>
                </a:solidFill>
                <a:latin typeface="Calibri" panose="020F0502020204030204" pitchFamily="34" charset="0"/>
              </a:rPr>
              <a:t>Enforcement</a:t>
            </a:r>
          </a:p>
          <a:p>
            <a:pPr algn="l"/>
            <a:r>
              <a:rPr lang="en-AU" sz="2000" b="1" dirty="0" smtClean="0">
                <a:solidFill>
                  <a:schemeClr val="accent6">
                    <a:lumMod val="75000"/>
                  </a:schemeClr>
                </a:solidFill>
                <a:latin typeface="Calibri" panose="020F0502020204030204" pitchFamily="34" charset="0"/>
              </a:rPr>
              <a:t>Systems of Record</a:t>
            </a:r>
            <a:endParaRPr lang="en-AU" sz="2000" b="1" dirty="0">
              <a:solidFill>
                <a:schemeClr val="accent6">
                  <a:lumMod val="75000"/>
                </a:schemeClr>
              </a:solidFill>
              <a:latin typeface="Calibri" panose="020F0502020204030204" pitchFamily="34" charset="0"/>
            </a:endParaRPr>
          </a:p>
        </p:txBody>
      </p:sp>
      <p:sp>
        <p:nvSpPr>
          <p:cNvPr id="29" name="Rectangle 28"/>
          <p:cNvSpPr/>
          <p:nvPr userDrawn="1"/>
        </p:nvSpPr>
        <p:spPr>
          <a:xfrm>
            <a:off x="10780098" y="2538055"/>
            <a:ext cx="1288077" cy="707886"/>
          </a:xfrm>
          <a:prstGeom prst="rect">
            <a:avLst/>
          </a:prstGeom>
        </p:spPr>
        <p:txBody>
          <a:bodyPr wrap="square">
            <a:spAutoFit/>
          </a:bodyPr>
          <a:lstStyle/>
          <a:p>
            <a:pPr algn="l">
              <a:lnSpc>
                <a:spcPct val="100000"/>
              </a:lnSpc>
            </a:pPr>
            <a:r>
              <a:rPr lang="en-AU" sz="2000" b="1" dirty="0" smtClean="0">
                <a:solidFill>
                  <a:srgbClr val="1D4279"/>
                </a:solidFill>
                <a:latin typeface="Calibri" panose="020F0502020204030204" pitchFamily="34" charset="0"/>
              </a:rPr>
              <a:t>Online Payments</a:t>
            </a:r>
            <a:endParaRPr lang="en-AU" sz="2000" b="1" dirty="0">
              <a:solidFill>
                <a:srgbClr val="1D4279"/>
              </a:solidFill>
              <a:latin typeface="Calibri" panose="020F0502020204030204" pitchFamily="34" charset="0"/>
            </a:endParaRPr>
          </a:p>
        </p:txBody>
      </p:sp>
      <p:sp>
        <p:nvSpPr>
          <p:cNvPr id="43" name="Rectangle 42"/>
          <p:cNvSpPr/>
          <p:nvPr/>
        </p:nvSpPr>
        <p:spPr>
          <a:xfrm>
            <a:off x="6447146" y="327516"/>
            <a:ext cx="2682435" cy="707886"/>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Driver Intervention and Improvement</a:t>
            </a:r>
            <a:endParaRPr lang="en-AU" sz="2000" b="1" dirty="0">
              <a:solidFill>
                <a:schemeClr val="accent4">
                  <a:lumMod val="75000"/>
                </a:schemeClr>
              </a:solidFill>
              <a:latin typeface="Calibri" panose="020F0502020204030204" pitchFamily="34" charset="0"/>
            </a:endParaRPr>
          </a:p>
        </p:txBody>
      </p:sp>
      <p:sp>
        <p:nvSpPr>
          <p:cNvPr id="50" name="Rectangle 49"/>
          <p:cNvSpPr/>
          <p:nvPr/>
        </p:nvSpPr>
        <p:spPr>
          <a:xfrm>
            <a:off x="921105" y="1241338"/>
            <a:ext cx="2128839" cy="707886"/>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Administrative Justice</a:t>
            </a:r>
            <a:endParaRPr lang="en-AU" sz="2000" b="1" dirty="0">
              <a:solidFill>
                <a:schemeClr val="accent4">
                  <a:lumMod val="75000"/>
                </a:schemeClr>
              </a:solidFill>
              <a:latin typeface="Calibri" panose="020F0502020204030204" pitchFamily="34" charset="0"/>
            </a:endParaRPr>
          </a:p>
        </p:txBody>
      </p:sp>
      <p:grpSp>
        <p:nvGrpSpPr>
          <p:cNvPr id="66" name="Group 65"/>
          <p:cNvGrpSpPr/>
          <p:nvPr userDrawn="1"/>
        </p:nvGrpSpPr>
        <p:grpSpPr>
          <a:xfrm>
            <a:off x="9612301" y="2952850"/>
            <a:ext cx="858410" cy="893859"/>
            <a:chOff x="7910474" y="1688333"/>
            <a:chExt cx="858410" cy="893859"/>
          </a:xfrm>
        </p:grpSpPr>
        <p:sp>
          <p:nvSpPr>
            <p:cNvPr id="67" name="Oval 66"/>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68" name="Picture 6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74" name="Group 73"/>
          <p:cNvGrpSpPr/>
          <p:nvPr userDrawn="1"/>
        </p:nvGrpSpPr>
        <p:grpSpPr>
          <a:xfrm>
            <a:off x="1820600" y="2961433"/>
            <a:ext cx="858410" cy="893859"/>
            <a:chOff x="2468861" y="1732378"/>
            <a:chExt cx="858410" cy="893859"/>
          </a:xfrm>
        </p:grpSpPr>
        <p:sp>
          <p:nvSpPr>
            <p:cNvPr id="76" name="Oval 75"/>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77" name="Picture 76"/>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78" name="Group 77"/>
          <p:cNvGrpSpPr>
            <a:grpSpLocks noChangeAspect="1"/>
          </p:cNvGrpSpPr>
          <p:nvPr userDrawn="1"/>
        </p:nvGrpSpPr>
        <p:grpSpPr>
          <a:xfrm>
            <a:off x="10684417" y="1596148"/>
            <a:ext cx="971849" cy="972000"/>
            <a:chOff x="10241114" y="1735315"/>
            <a:chExt cx="936000" cy="897229"/>
          </a:xfrm>
          <a:solidFill>
            <a:srgbClr val="1D4279"/>
          </a:solidFill>
        </p:grpSpPr>
        <p:sp>
          <p:nvSpPr>
            <p:cNvPr id="80" name="Oval 79"/>
            <p:cNvSpPr>
              <a:spLocks noChangeAspect="1"/>
            </p:cNvSpPr>
            <p:nvPr/>
          </p:nvSpPr>
          <p:spPr>
            <a:xfrm flipH="1">
              <a:off x="10241114" y="1735315"/>
              <a:ext cx="936000"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81" name="TextBox 80"/>
            <p:cNvSpPr txBox="1"/>
            <p:nvPr/>
          </p:nvSpPr>
          <p:spPr>
            <a:xfrm>
              <a:off x="10311850" y="1880190"/>
              <a:ext cx="794523" cy="586980"/>
            </a:xfrm>
            <a:prstGeom prst="rect">
              <a:avLst/>
            </a:prstGeom>
            <a:noFill/>
          </p:spPr>
          <p:txBody>
            <a:bodyPr wrap="square" rtlCol="0" anchor="ctr" anchorCtr="0">
              <a:spAutoFit/>
            </a:bodyPr>
            <a:lstStyle/>
            <a:p>
              <a:pPr algn="ctr"/>
              <a:r>
                <a:rPr lang="en-CA" sz="3200" b="1" dirty="0">
                  <a:solidFill>
                    <a:schemeClr val="bg1"/>
                  </a:solidFill>
                </a:rPr>
                <a:t>$</a:t>
              </a:r>
            </a:p>
          </p:txBody>
        </p:sp>
      </p:grpSp>
      <p:grpSp>
        <p:nvGrpSpPr>
          <p:cNvPr id="87" name="Group 86"/>
          <p:cNvGrpSpPr/>
          <p:nvPr userDrawn="1"/>
        </p:nvGrpSpPr>
        <p:grpSpPr>
          <a:xfrm>
            <a:off x="8420011" y="4585604"/>
            <a:ext cx="972000" cy="972000"/>
            <a:chOff x="650654" y="3831908"/>
            <a:chExt cx="972000" cy="972000"/>
          </a:xfrm>
        </p:grpSpPr>
        <p:sp>
          <p:nvSpPr>
            <p:cNvPr id="88" name="Oval 87"/>
            <p:cNvSpPr>
              <a:spLocks noChangeAspect="1"/>
            </p:cNvSpPr>
            <p:nvPr/>
          </p:nvSpPr>
          <p:spPr>
            <a:xfrm>
              <a:off x="650654" y="3831908"/>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9" name="Object 161"/>
            <p:cNvGraphicFramePr>
              <a:graphicFrameLocks noChangeAspect="1"/>
            </p:cNvGraphicFramePr>
            <p:nvPr>
              <p:extLst>
                <p:ext uri="{D42A27DB-BD31-4B8C-83A1-F6EECF244321}">
                  <p14:modId xmlns:p14="http://schemas.microsoft.com/office/powerpoint/2010/main" val="1992117972"/>
                </p:ext>
              </p:extLst>
            </p:nvPr>
          </p:nvGraphicFramePr>
          <p:xfrm>
            <a:off x="864353" y="4009491"/>
            <a:ext cx="595294" cy="639095"/>
          </p:xfrm>
          <a:graphic>
            <a:graphicData uri="http://schemas.openxmlformats.org/presentationml/2006/ole">
              <mc:AlternateContent xmlns:mc="http://schemas.openxmlformats.org/markup-compatibility/2006">
                <mc:Choice xmlns:v="urn:schemas-microsoft-com:vml" Requires="v">
                  <p:oleObj spid="_x0000_s1140" name="Visio" r:id="rId6" imgW="1918891" imgH="2062846" progId="">
                    <p:embed/>
                  </p:oleObj>
                </mc:Choice>
                <mc:Fallback>
                  <p:oleObj name="Visio" r:id="rId6" imgW="1918891" imgH="206284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353" y="4009491"/>
                          <a:ext cx="595294" cy="639095"/>
                        </a:xfrm>
                        <a:prstGeom prst="rect">
                          <a:avLst/>
                        </a:prstGeom>
                        <a:noFill/>
                        <a:ln>
                          <a:noFill/>
                        </a:ln>
                        <a:effectLst/>
                        <a:extLst/>
                      </p:spPr>
                    </p:pic>
                  </p:oleObj>
                </mc:Fallback>
              </mc:AlternateContent>
            </a:graphicData>
          </a:graphic>
        </p:graphicFrame>
      </p:grpSp>
      <p:grpSp>
        <p:nvGrpSpPr>
          <p:cNvPr id="91" name="Group 90"/>
          <p:cNvGrpSpPr/>
          <p:nvPr userDrawn="1"/>
        </p:nvGrpSpPr>
        <p:grpSpPr>
          <a:xfrm>
            <a:off x="3024161" y="4590938"/>
            <a:ext cx="972000" cy="972000"/>
            <a:chOff x="583223" y="2205874"/>
            <a:chExt cx="972000" cy="972000"/>
          </a:xfrm>
        </p:grpSpPr>
        <p:sp>
          <p:nvSpPr>
            <p:cNvPr id="92" name="Oval 91"/>
            <p:cNvSpPr>
              <a:spLocks noChangeAspect="1"/>
            </p:cNvSpPr>
            <p:nvPr/>
          </p:nvSpPr>
          <p:spPr>
            <a:xfrm>
              <a:off x="583223" y="2205874"/>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93" name="Picture 2" descr="C:\Users\gmahoney\AppData\Local\Microsoft\Windows\Temporary Internet Files\Content.IE5\NBJJG1OK\medium-caution-winding-road-166.6-9166[1].gif"/>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714224" y="2350797"/>
              <a:ext cx="693455" cy="693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Group 93"/>
          <p:cNvGrpSpPr/>
          <p:nvPr userDrawn="1"/>
        </p:nvGrpSpPr>
        <p:grpSpPr>
          <a:xfrm>
            <a:off x="5593433" y="5201090"/>
            <a:ext cx="972000" cy="972000"/>
            <a:chOff x="7888314" y="1605889"/>
            <a:chExt cx="972000" cy="972000"/>
          </a:xfrm>
        </p:grpSpPr>
        <p:sp>
          <p:nvSpPr>
            <p:cNvPr id="95" name="Oval 94"/>
            <p:cNvSpPr>
              <a:spLocks noChangeAspect="1"/>
            </p:cNvSpPr>
            <p:nvPr/>
          </p:nvSpPr>
          <p:spPr>
            <a:xfrm>
              <a:off x="7888314" y="1605889"/>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sp>
          <p:nvSpPr>
            <p:cNvPr id="99" name="TextBox 98"/>
            <p:cNvSpPr txBox="1"/>
            <p:nvPr/>
          </p:nvSpPr>
          <p:spPr>
            <a:xfrm>
              <a:off x="7961837" y="1799501"/>
              <a:ext cx="824953" cy="584775"/>
            </a:xfrm>
            <a:prstGeom prst="rect">
              <a:avLst/>
            </a:prstGeom>
            <a:noFill/>
          </p:spPr>
          <p:txBody>
            <a:bodyPr wrap="square" rtlCol="0" anchor="ctr" anchorCtr="0">
              <a:spAutoFit/>
            </a:bodyPr>
            <a:lstStyle/>
            <a:p>
              <a:pPr algn="ctr"/>
              <a:r>
                <a:rPr lang="en-CA" sz="3200" b="1" dirty="0" smtClean="0">
                  <a:solidFill>
                    <a:schemeClr val="bg1"/>
                  </a:solidFill>
                </a:rPr>
                <a:t>BI</a:t>
              </a:r>
              <a:endParaRPr lang="en-CA" sz="3200" b="1" dirty="0">
                <a:solidFill>
                  <a:schemeClr val="bg1"/>
                </a:solidFill>
              </a:endParaRPr>
            </a:p>
          </p:txBody>
        </p:sp>
      </p:grpSp>
      <p:grpSp>
        <p:nvGrpSpPr>
          <p:cNvPr id="42" name="Group 41"/>
          <p:cNvGrpSpPr/>
          <p:nvPr userDrawn="1"/>
        </p:nvGrpSpPr>
        <p:grpSpPr>
          <a:xfrm>
            <a:off x="5590071" y="600876"/>
            <a:ext cx="972000" cy="972000"/>
            <a:chOff x="5558539" y="600876"/>
            <a:chExt cx="972000" cy="972000"/>
          </a:xfrm>
        </p:grpSpPr>
        <p:sp>
          <p:nvSpPr>
            <p:cNvPr id="85" name="Oval 84"/>
            <p:cNvSpPr>
              <a:spLocks noChangeAspect="1"/>
            </p:cNvSpPr>
            <p:nvPr/>
          </p:nvSpPr>
          <p:spPr>
            <a:xfrm>
              <a:off x="5558539" y="600876"/>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102" name="Picture 10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767404" y="790732"/>
              <a:ext cx="568798" cy="592287"/>
            </a:xfrm>
            <a:prstGeom prst="rect">
              <a:avLst/>
            </a:prstGeom>
          </p:spPr>
        </p:pic>
      </p:grpSp>
      <p:sp>
        <p:nvSpPr>
          <p:cNvPr id="163" name="Rectangle 162"/>
          <p:cNvSpPr/>
          <p:nvPr userDrawn="1"/>
        </p:nvSpPr>
        <p:spPr>
          <a:xfrm>
            <a:off x="6226892" y="6034286"/>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Analytics</a:t>
            </a:r>
            <a:endParaRPr lang="en-AU" sz="2000" b="1" dirty="0">
              <a:solidFill>
                <a:schemeClr val="accent4">
                  <a:lumMod val="75000"/>
                </a:schemeClr>
              </a:solidFill>
              <a:latin typeface="Calibri" panose="020F0502020204030204" pitchFamily="34" charset="0"/>
            </a:endParaRPr>
          </a:p>
        </p:txBody>
      </p:sp>
      <p:sp>
        <p:nvSpPr>
          <p:cNvPr id="164" name="Rectangle 163"/>
          <p:cNvSpPr/>
          <p:nvPr userDrawn="1"/>
        </p:nvSpPr>
        <p:spPr>
          <a:xfrm>
            <a:off x="1843650" y="5421044"/>
            <a:ext cx="2168097" cy="400110"/>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Transportation</a:t>
            </a:r>
            <a:endParaRPr lang="en-AU" sz="2000" b="1" dirty="0">
              <a:solidFill>
                <a:schemeClr val="accent4">
                  <a:lumMod val="75000"/>
                </a:schemeClr>
              </a:solidFill>
              <a:latin typeface="Calibri" panose="020F0502020204030204" pitchFamily="34" charset="0"/>
            </a:endParaRPr>
          </a:p>
        </p:txBody>
      </p:sp>
      <p:sp>
        <p:nvSpPr>
          <p:cNvPr id="165" name="Rectangle 164"/>
          <p:cNvSpPr/>
          <p:nvPr userDrawn="1"/>
        </p:nvSpPr>
        <p:spPr>
          <a:xfrm>
            <a:off x="9033437" y="5411341"/>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Coroner</a:t>
            </a:r>
            <a:endParaRPr lang="en-AU" sz="2000" b="1" dirty="0">
              <a:solidFill>
                <a:schemeClr val="accent4">
                  <a:lumMod val="75000"/>
                </a:schemeClr>
              </a:solidFill>
              <a:latin typeface="Calibri" panose="020F0502020204030204" pitchFamily="34" charset="0"/>
            </a:endParaRPr>
          </a:p>
        </p:txBody>
      </p:sp>
      <p:cxnSp>
        <p:nvCxnSpPr>
          <p:cNvPr id="48" name="Elbow Connector 47"/>
          <p:cNvCxnSpPr>
            <a:stCxn id="67" idx="7"/>
          </p:cNvCxnSpPr>
          <p:nvPr userDrawn="1"/>
        </p:nvCxnSpPr>
        <p:spPr>
          <a:xfrm flipH="1" flipV="1">
            <a:off x="9129581" y="2264568"/>
            <a:ext cx="608431" cy="819185"/>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endCxn id="67" idx="7"/>
          </p:cNvCxnSpPr>
          <p:nvPr userDrawn="1"/>
        </p:nvCxnSpPr>
        <p:spPr>
          <a:xfrm>
            <a:off x="6491909" y="1350034"/>
            <a:ext cx="3246103" cy="1733719"/>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1" idx="5"/>
            <a:endCxn id="88" idx="1"/>
          </p:cNvCxnSpPr>
          <p:nvPr userDrawn="1"/>
        </p:nvCxnSpPr>
        <p:spPr>
          <a:xfrm>
            <a:off x="3804829" y="2100235"/>
            <a:ext cx="4757528" cy="2627715"/>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48"/>
          <p:cNvCxnSpPr>
            <a:stCxn id="85" idx="6"/>
          </p:cNvCxnSpPr>
          <p:nvPr userDrawn="1"/>
        </p:nvCxnSpPr>
        <p:spPr>
          <a:xfrm>
            <a:off x="6562071" y="1086876"/>
            <a:ext cx="1889472" cy="499522"/>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48"/>
          <p:cNvCxnSpPr/>
          <p:nvPr userDrawn="1"/>
        </p:nvCxnSpPr>
        <p:spPr>
          <a:xfrm>
            <a:off x="3853815" y="1959257"/>
            <a:ext cx="5758486" cy="1310353"/>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8"/>
          <p:cNvCxnSpPr>
            <a:stCxn id="101" idx="6"/>
            <a:endCxn id="84" idx="2"/>
          </p:cNvCxnSpPr>
          <p:nvPr userDrawn="1"/>
        </p:nvCxnSpPr>
        <p:spPr>
          <a:xfrm>
            <a:off x="3947175" y="1756581"/>
            <a:ext cx="4472836" cy="52368"/>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48"/>
          <p:cNvCxnSpPr/>
          <p:nvPr userDrawn="1"/>
        </p:nvCxnSpPr>
        <p:spPr>
          <a:xfrm flipV="1">
            <a:off x="6379610" y="2216893"/>
            <a:ext cx="2282038" cy="3080202"/>
          </a:xfrm>
          <a:prstGeom prst="straightConnector1">
            <a:avLst/>
          </a:prstGeom>
          <a:ln w="38100">
            <a:solidFill>
              <a:schemeClr val="accent4">
                <a:lumMod val="75000"/>
              </a:schemeClr>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Elbow Connector 48"/>
          <p:cNvCxnSpPr>
            <a:stCxn id="76" idx="6"/>
            <a:endCxn id="67" idx="6"/>
          </p:cNvCxnSpPr>
          <p:nvPr userDrawn="1"/>
        </p:nvCxnSpPr>
        <p:spPr>
          <a:xfrm flipV="1">
            <a:off x="2679010" y="3399780"/>
            <a:ext cx="6933291" cy="8583"/>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54"/>
          <p:cNvCxnSpPr>
            <a:endCxn id="92" idx="7"/>
          </p:cNvCxnSpPr>
          <p:nvPr userDrawn="1"/>
        </p:nvCxnSpPr>
        <p:spPr>
          <a:xfrm flipH="1">
            <a:off x="3853815" y="2045079"/>
            <a:ext cx="4566196" cy="2688205"/>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48"/>
          <p:cNvCxnSpPr>
            <a:endCxn id="85" idx="2"/>
          </p:cNvCxnSpPr>
          <p:nvPr userDrawn="1"/>
        </p:nvCxnSpPr>
        <p:spPr>
          <a:xfrm flipV="1">
            <a:off x="3853815" y="1086876"/>
            <a:ext cx="1736256" cy="508405"/>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48"/>
          <p:cNvCxnSpPr>
            <a:stCxn id="95" idx="6"/>
          </p:cNvCxnSpPr>
          <p:nvPr userDrawn="1"/>
        </p:nvCxnSpPr>
        <p:spPr>
          <a:xfrm flipV="1">
            <a:off x="6565433" y="5201090"/>
            <a:ext cx="1854578" cy="486000"/>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48"/>
          <p:cNvCxnSpPr>
            <a:endCxn id="95" idx="2"/>
          </p:cNvCxnSpPr>
          <p:nvPr userDrawn="1"/>
        </p:nvCxnSpPr>
        <p:spPr>
          <a:xfrm>
            <a:off x="3996161" y="5201090"/>
            <a:ext cx="1597272" cy="486000"/>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48"/>
          <p:cNvCxnSpPr>
            <a:endCxn id="92" idx="1"/>
          </p:cNvCxnSpPr>
          <p:nvPr userDrawn="1"/>
        </p:nvCxnSpPr>
        <p:spPr>
          <a:xfrm>
            <a:off x="2450106" y="3773901"/>
            <a:ext cx="716401" cy="959383"/>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48"/>
          <p:cNvCxnSpPr>
            <a:stCxn id="101" idx="3"/>
          </p:cNvCxnSpPr>
          <p:nvPr userDrawn="1"/>
        </p:nvCxnSpPr>
        <p:spPr>
          <a:xfrm flipH="1">
            <a:off x="2385650" y="2100235"/>
            <a:ext cx="731871" cy="882702"/>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54"/>
          <p:cNvCxnSpPr/>
          <p:nvPr userDrawn="1"/>
        </p:nvCxnSpPr>
        <p:spPr>
          <a:xfrm>
            <a:off x="2634376" y="3541917"/>
            <a:ext cx="5785635" cy="1343767"/>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48"/>
          <p:cNvCxnSpPr>
            <a:endCxn id="67" idx="5"/>
          </p:cNvCxnSpPr>
          <p:nvPr userDrawn="1"/>
        </p:nvCxnSpPr>
        <p:spPr>
          <a:xfrm flipV="1">
            <a:off x="9226239" y="3715806"/>
            <a:ext cx="511773" cy="943004"/>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48"/>
          <p:cNvCxnSpPr>
            <a:stCxn id="95" idx="0"/>
            <a:endCxn id="85" idx="4"/>
          </p:cNvCxnSpPr>
          <p:nvPr userDrawn="1"/>
        </p:nvCxnSpPr>
        <p:spPr>
          <a:xfrm flipH="1" flipV="1">
            <a:off x="6076071" y="1572876"/>
            <a:ext cx="3362" cy="3628214"/>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48"/>
          <p:cNvCxnSpPr/>
          <p:nvPr userDrawn="1"/>
        </p:nvCxnSpPr>
        <p:spPr>
          <a:xfrm flipH="1" flipV="1">
            <a:off x="3652825" y="2179688"/>
            <a:ext cx="2121339" cy="3081779"/>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48"/>
          <p:cNvCxnSpPr/>
          <p:nvPr userDrawn="1"/>
        </p:nvCxnSpPr>
        <p:spPr>
          <a:xfrm flipH="1" flipV="1">
            <a:off x="2592730" y="3715073"/>
            <a:ext cx="3074226" cy="1729017"/>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Elbow Connector 54"/>
          <p:cNvCxnSpPr/>
          <p:nvPr userDrawn="1"/>
        </p:nvCxnSpPr>
        <p:spPr>
          <a:xfrm flipH="1">
            <a:off x="3735245" y="1506982"/>
            <a:ext cx="2038919" cy="3103518"/>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54"/>
          <p:cNvCxnSpPr/>
          <p:nvPr userDrawn="1"/>
        </p:nvCxnSpPr>
        <p:spPr>
          <a:xfrm flipH="1">
            <a:off x="3947177" y="3541917"/>
            <a:ext cx="5665124" cy="1343767"/>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48"/>
          <p:cNvCxnSpPr>
            <a:stCxn id="101" idx="4"/>
          </p:cNvCxnSpPr>
          <p:nvPr userDrawn="1"/>
        </p:nvCxnSpPr>
        <p:spPr>
          <a:xfrm>
            <a:off x="3461175" y="2242581"/>
            <a:ext cx="0" cy="2367919"/>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54"/>
          <p:cNvCxnSpPr/>
          <p:nvPr userDrawn="1"/>
        </p:nvCxnSpPr>
        <p:spPr>
          <a:xfrm flipH="1">
            <a:off x="2634379" y="1322949"/>
            <a:ext cx="3032577" cy="1883238"/>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54"/>
          <p:cNvCxnSpPr/>
          <p:nvPr userDrawn="1"/>
        </p:nvCxnSpPr>
        <p:spPr>
          <a:xfrm>
            <a:off x="6367734" y="1506982"/>
            <a:ext cx="2366149" cy="3083956"/>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54"/>
          <p:cNvCxnSpPr>
            <a:stCxn id="88" idx="2"/>
            <a:endCxn id="92" idx="6"/>
          </p:cNvCxnSpPr>
          <p:nvPr userDrawn="1"/>
        </p:nvCxnSpPr>
        <p:spPr>
          <a:xfrm flipH="1">
            <a:off x="3996161" y="5071604"/>
            <a:ext cx="4423850" cy="5334"/>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2975175" y="1270581"/>
            <a:ext cx="972000" cy="972000"/>
            <a:chOff x="2975175" y="1270581"/>
            <a:chExt cx="972000" cy="972000"/>
          </a:xfrm>
        </p:grpSpPr>
        <p:sp>
          <p:nvSpPr>
            <p:cNvPr id="101" name="Oval 100"/>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6" name="Object 167"/>
            <p:cNvGraphicFramePr>
              <a:graphicFrameLocks noChangeAspect="1"/>
            </p:cNvGraphicFramePr>
            <p:nvPr>
              <p:extLst>
                <p:ext uri="{D42A27DB-BD31-4B8C-83A1-F6EECF244321}">
                  <p14:modId xmlns:p14="http://schemas.microsoft.com/office/powerpoint/2010/main" val="3762247395"/>
                </p:ext>
              </p:extLst>
            </p:nvPr>
          </p:nvGraphicFramePr>
          <p:xfrm>
            <a:off x="3107317" y="1500176"/>
            <a:ext cx="707715" cy="512810"/>
          </p:xfrm>
          <a:graphic>
            <a:graphicData uri="http://schemas.openxmlformats.org/presentationml/2006/ole">
              <mc:AlternateContent xmlns:mc="http://schemas.openxmlformats.org/markup-compatibility/2006">
                <mc:Choice xmlns:v="urn:schemas-microsoft-com:vml" Requires="v">
                  <p:oleObj spid="_x0000_s1141" name="Visio" r:id="rId9" imgW="982913" imgH="712742" progId="Visio.Drawing.11">
                    <p:embed/>
                  </p:oleObj>
                </mc:Choice>
                <mc:Fallback>
                  <p:oleObj name="Visio" r:id="rId9" imgW="982913" imgH="712742"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317" y="1500176"/>
                          <a:ext cx="707715" cy="512810"/>
                        </a:xfrm>
                        <a:prstGeom prst="rect">
                          <a:avLst/>
                        </a:prstGeom>
                        <a:noFill/>
                        <a:ln>
                          <a:noFill/>
                        </a:ln>
                        <a:effectLst/>
                      </p:spPr>
                    </p:pic>
                  </p:oleObj>
                </mc:Fallback>
              </mc:AlternateContent>
            </a:graphicData>
          </a:graphic>
        </p:graphicFrame>
      </p:grpSp>
      <p:sp>
        <p:nvSpPr>
          <p:cNvPr id="108" name="Rectangle 107"/>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
        <p:nvSpPr>
          <p:cNvPr id="73" name="Rectangle 72"/>
          <p:cNvSpPr/>
          <p:nvPr userDrawn="1"/>
        </p:nvSpPr>
        <p:spPr>
          <a:xfrm>
            <a:off x="9235053" y="1187072"/>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Courts</a:t>
            </a:r>
            <a:endParaRPr lang="en-AU" sz="2000" b="1" dirty="0">
              <a:solidFill>
                <a:schemeClr val="accent4">
                  <a:lumMod val="75000"/>
                </a:schemeClr>
              </a:solidFill>
              <a:latin typeface="Calibri" panose="020F0502020204030204" pitchFamily="34" charset="0"/>
            </a:endParaRPr>
          </a:p>
        </p:txBody>
      </p:sp>
      <p:grpSp>
        <p:nvGrpSpPr>
          <p:cNvPr id="82" name="Group 81"/>
          <p:cNvGrpSpPr/>
          <p:nvPr userDrawn="1"/>
        </p:nvGrpSpPr>
        <p:grpSpPr>
          <a:xfrm>
            <a:off x="8420011" y="1322949"/>
            <a:ext cx="972000" cy="972000"/>
            <a:chOff x="2975175" y="1270581"/>
            <a:chExt cx="972000" cy="972000"/>
          </a:xfrm>
        </p:grpSpPr>
        <p:sp>
          <p:nvSpPr>
            <p:cNvPr id="84" name="Oval 83"/>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96" name="Object 167"/>
            <p:cNvGraphicFramePr>
              <a:graphicFrameLocks noChangeAspect="1"/>
            </p:cNvGraphicFramePr>
            <p:nvPr>
              <p:extLst>
                <p:ext uri="{D42A27DB-BD31-4B8C-83A1-F6EECF244321}">
                  <p14:modId xmlns:p14="http://schemas.microsoft.com/office/powerpoint/2010/main" val="3978102486"/>
                </p:ext>
              </p:extLst>
            </p:nvPr>
          </p:nvGraphicFramePr>
          <p:xfrm>
            <a:off x="3107317" y="1500176"/>
            <a:ext cx="707715" cy="512810"/>
          </p:xfrm>
          <a:graphic>
            <a:graphicData uri="http://schemas.openxmlformats.org/presentationml/2006/ole">
              <mc:AlternateContent xmlns:mc="http://schemas.openxmlformats.org/markup-compatibility/2006">
                <mc:Choice xmlns:v="urn:schemas-microsoft-com:vml" Requires="v">
                  <p:oleObj spid="_x0000_s1142" name="Visio" r:id="rId11" imgW="982913" imgH="712742" progId="Visio.Drawing.11">
                    <p:embed/>
                  </p:oleObj>
                </mc:Choice>
                <mc:Fallback>
                  <p:oleObj name="Visio" r:id="rId11" imgW="982913" imgH="712742"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317" y="1500176"/>
                          <a:ext cx="707715" cy="512810"/>
                        </a:xfrm>
                        <a:prstGeom prst="rect">
                          <a:avLst/>
                        </a:prstGeom>
                        <a:noFill/>
                        <a:ln>
                          <a:noFill/>
                        </a:ln>
                        <a:effectLst/>
                      </p:spPr>
                    </p:pic>
                  </p:oleObj>
                </mc:Fallback>
              </mc:AlternateContent>
            </a:graphicData>
          </a:graphic>
        </p:graphicFrame>
      </p:grpSp>
      <p:cxnSp>
        <p:nvCxnSpPr>
          <p:cNvPr id="97" name="Elbow Connector 47"/>
          <p:cNvCxnSpPr>
            <a:endCxn id="84" idx="4"/>
          </p:cNvCxnSpPr>
          <p:nvPr userDrawn="1"/>
        </p:nvCxnSpPr>
        <p:spPr>
          <a:xfrm flipV="1">
            <a:off x="8906011" y="2294949"/>
            <a:ext cx="0" cy="2248394"/>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47"/>
          <p:cNvCxnSpPr>
            <a:stCxn id="67" idx="1"/>
            <a:endCxn id="80" idx="5"/>
          </p:cNvCxnSpPr>
          <p:nvPr userDrawn="1"/>
        </p:nvCxnSpPr>
        <p:spPr>
          <a:xfrm flipV="1">
            <a:off x="10345000" y="2425802"/>
            <a:ext cx="481741" cy="657951"/>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47"/>
          <p:cNvCxnSpPr>
            <a:endCxn id="84" idx="6"/>
          </p:cNvCxnSpPr>
          <p:nvPr userDrawn="1"/>
        </p:nvCxnSpPr>
        <p:spPr>
          <a:xfrm flipH="1" flipV="1">
            <a:off x="9392011" y="1808949"/>
            <a:ext cx="1294957" cy="20403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47"/>
          <p:cNvCxnSpPr/>
          <p:nvPr userDrawn="1"/>
        </p:nvCxnSpPr>
        <p:spPr>
          <a:xfrm flipH="1" flipV="1">
            <a:off x="3947181" y="1832792"/>
            <a:ext cx="6810681" cy="384101"/>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47"/>
          <p:cNvCxnSpPr/>
          <p:nvPr userDrawn="1"/>
        </p:nvCxnSpPr>
        <p:spPr>
          <a:xfrm flipH="1">
            <a:off x="6491911" y="2264568"/>
            <a:ext cx="4195057" cy="3179522"/>
          </a:xfrm>
          <a:prstGeom prst="straightConnector1">
            <a:avLst/>
          </a:prstGeom>
          <a:ln w="38100">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Elbow Connector 47"/>
          <p:cNvCxnSpPr/>
          <p:nvPr userDrawn="1"/>
        </p:nvCxnSpPr>
        <p:spPr>
          <a:xfrm flipH="1" flipV="1">
            <a:off x="6565433" y="971550"/>
            <a:ext cx="4192430" cy="93941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userDrawn="1"/>
        </p:nvSpPr>
        <p:spPr>
          <a:xfrm>
            <a:off x="10315647" y="5261467"/>
            <a:ext cx="1845435" cy="1169551"/>
          </a:xfrm>
          <a:prstGeom prst="rect">
            <a:avLst/>
          </a:prstGeom>
          <a:noFill/>
        </p:spPr>
        <p:txBody>
          <a:bodyPr wrap="square" rtlCol="0">
            <a:spAutoFit/>
          </a:bodyPr>
          <a:lstStyle/>
          <a:p>
            <a:pPr algn="r"/>
            <a:r>
              <a:rPr lang="en-CA" sz="1400" b="0" u="sng" dirty="0" smtClean="0"/>
              <a:t>Responsibility Legend</a:t>
            </a:r>
          </a:p>
          <a:p>
            <a:pPr algn="r"/>
            <a:r>
              <a:rPr lang="en-CA" sz="1400" b="1" dirty="0" err="1" smtClean="0">
                <a:solidFill>
                  <a:schemeClr val="accent5"/>
                </a:solidFill>
              </a:rPr>
              <a:t>PRIMECorp</a:t>
            </a:r>
            <a:r>
              <a:rPr lang="en-CA" sz="1400" b="1" dirty="0" smtClean="0">
                <a:solidFill>
                  <a:schemeClr val="accent5"/>
                </a:solidFill>
              </a:rPr>
              <a:t> </a:t>
            </a:r>
          </a:p>
          <a:p>
            <a:pPr algn="r"/>
            <a:r>
              <a:rPr lang="en-CA" sz="1400" b="1" dirty="0" smtClean="0">
                <a:solidFill>
                  <a:srgbClr val="7030A0"/>
                </a:solidFill>
              </a:rPr>
              <a:t>Road Safety (JAG)</a:t>
            </a:r>
          </a:p>
          <a:p>
            <a:pPr algn="r"/>
            <a:r>
              <a:rPr lang="en-CA" sz="1400" b="1" dirty="0" smtClean="0">
                <a:solidFill>
                  <a:schemeClr val="accent6">
                    <a:lumMod val="75000"/>
                  </a:schemeClr>
                </a:solidFill>
              </a:rPr>
              <a:t>ICBC</a:t>
            </a:r>
          </a:p>
          <a:p>
            <a:pPr algn="r"/>
            <a:r>
              <a:rPr lang="en-CA" sz="1400" b="1" dirty="0" err="1" smtClean="0">
                <a:solidFill>
                  <a:srgbClr val="1D4279"/>
                </a:solidFill>
              </a:rPr>
              <a:t>PayBC</a:t>
            </a:r>
            <a:endParaRPr lang="en-CA" sz="1400" b="1" dirty="0">
              <a:solidFill>
                <a:srgbClr val="1D4279"/>
              </a:solidFill>
            </a:endParaRPr>
          </a:p>
        </p:txBody>
      </p:sp>
    </p:spTree>
    <p:extLst>
      <p:ext uri="{BB962C8B-B14F-4D97-AF65-F5344CB8AC3E}">
        <p14:creationId xmlns:p14="http://schemas.microsoft.com/office/powerpoint/2010/main" val="927646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ncept v2 - phase 1 - No-Hub">
    <p:spTree>
      <p:nvGrpSpPr>
        <p:cNvPr id="1" name=""/>
        <p:cNvGrpSpPr/>
        <p:nvPr/>
      </p:nvGrpSpPr>
      <p:grpSpPr>
        <a:xfrm>
          <a:off x="0" y="0"/>
          <a:ext cx="0" cy="0"/>
          <a:chOff x="0" y="0"/>
          <a:chExt cx="0" cy="0"/>
        </a:xfrm>
      </p:grpSpPr>
      <p:cxnSp>
        <p:nvCxnSpPr>
          <p:cNvPr id="109" name="Elbow Connector 47"/>
          <p:cNvCxnSpPr/>
          <p:nvPr userDrawn="1"/>
        </p:nvCxnSpPr>
        <p:spPr>
          <a:xfrm flipH="1">
            <a:off x="6491911" y="2264568"/>
            <a:ext cx="4195057" cy="3179522"/>
          </a:xfrm>
          <a:prstGeom prst="straightConnector1">
            <a:avLst/>
          </a:prstGeom>
          <a:ln w="38100">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9" name="Rectangle 118"/>
          <p:cNvSpPr/>
          <p:nvPr userDrawn="1"/>
        </p:nvSpPr>
        <p:spPr>
          <a:xfrm rot="19446414">
            <a:off x="6398345" y="3320692"/>
            <a:ext cx="4668264" cy="48933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Elbow Connector 47"/>
          <p:cNvCxnSpPr/>
          <p:nvPr userDrawn="1"/>
        </p:nvCxnSpPr>
        <p:spPr>
          <a:xfrm flipH="1" flipV="1">
            <a:off x="3947181" y="1832792"/>
            <a:ext cx="6810681" cy="384101"/>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47"/>
          <p:cNvCxnSpPr/>
          <p:nvPr userDrawn="1"/>
        </p:nvCxnSpPr>
        <p:spPr>
          <a:xfrm flipH="1" flipV="1">
            <a:off x="6565433" y="971550"/>
            <a:ext cx="4192430" cy="93941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p:nvPr userDrawn="1"/>
        </p:nvSpPr>
        <p:spPr>
          <a:xfrm>
            <a:off x="9282678" y="1291847"/>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Courts</a:t>
            </a:r>
            <a:endParaRPr lang="en-AU" sz="2000" b="1" dirty="0">
              <a:solidFill>
                <a:schemeClr val="accent4">
                  <a:lumMod val="75000"/>
                </a:schemeClr>
              </a:solidFill>
              <a:latin typeface="Calibri" panose="020F0502020204030204" pitchFamily="34" charset="0"/>
            </a:endParaRPr>
          </a:p>
        </p:txBody>
      </p:sp>
      <p:grpSp>
        <p:nvGrpSpPr>
          <p:cNvPr id="113" name="Group 112"/>
          <p:cNvGrpSpPr/>
          <p:nvPr userDrawn="1"/>
        </p:nvGrpSpPr>
        <p:grpSpPr>
          <a:xfrm>
            <a:off x="8420011" y="1322949"/>
            <a:ext cx="972000" cy="972000"/>
            <a:chOff x="2975175" y="1270581"/>
            <a:chExt cx="972000" cy="972000"/>
          </a:xfrm>
        </p:grpSpPr>
        <p:sp>
          <p:nvSpPr>
            <p:cNvPr id="114" name="Oval 113"/>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115" name="Object 167"/>
            <p:cNvGraphicFramePr>
              <a:graphicFrameLocks noChangeAspect="1"/>
            </p:cNvGraphicFramePr>
            <p:nvPr>
              <p:extLst>
                <p:ext uri="{D42A27DB-BD31-4B8C-83A1-F6EECF244321}">
                  <p14:modId xmlns:p14="http://schemas.microsoft.com/office/powerpoint/2010/main" val="2179589005"/>
                </p:ext>
              </p:extLst>
            </p:nvPr>
          </p:nvGraphicFramePr>
          <p:xfrm>
            <a:off x="3107317" y="1500176"/>
            <a:ext cx="707715" cy="512810"/>
          </p:xfrm>
          <a:graphic>
            <a:graphicData uri="http://schemas.openxmlformats.org/presentationml/2006/ole">
              <mc:AlternateContent xmlns:mc="http://schemas.openxmlformats.org/markup-compatibility/2006">
                <mc:Choice xmlns:v="urn:schemas-microsoft-com:vml" Requires="v">
                  <p:oleObj spid="_x0000_s3163" name="Visio" r:id="rId3" imgW="982913" imgH="712742" progId="Visio.Drawing.11">
                    <p:embed/>
                  </p:oleObj>
                </mc:Choice>
                <mc:Fallback>
                  <p:oleObj name="Visio" r:id="rId3" imgW="982913" imgH="712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317" y="1500176"/>
                          <a:ext cx="707715" cy="512810"/>
                        </a:xfrm>
                        <a:prstGeom prst="rect">
                          <a:avLst/>
                        </a:prstGeom>
                        <a:noFill/>
                        <a:ln>
                          <a:noFill/>
                        </a:ln>
                        <a:effectLst/>
                      </p:spPr>
                    </p:pic>
                  </p:oleObj>
                </mc:Fallback>
              </mc:AlternateContent>
            </a:graphicData>
          </a:graphic>
        </p:graphicFrame>
      </p:grpSp>
      <p:sp>
        <p:nvSpPr>
          <p:cNvPr id="5" name="Oval 4"/>
          <p:cNvSpPr/>
          <p:nvPr userDrawn="1"/>
        </p:nvSpPr>
        <p:spPr>
          <a:xfrm>
            <a:off x="2212599" y="1084909"/>
            <a:ext cx="7783194" cy="4633318"/>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59"/>
          <p:cNvGrpSpPr/>
          <p:nvPr userDrawn="1"/>
        </p:nvGrpSpPr>
        <p:grpSpPr>
          <a:xfrm>
            <a:off x="5425975" y="2813176"/>
            <a:ext cx="1237131" cy="1241202"/>
            <a:chOff x="5343896" y="2930012"/>
            <a:chExt cx="1237131" cy="1241202"/>
          </a:xfrm>
        </p:grpSpPr>
        <p:sp>
          <p:nvSpPr>
            <p:cNvPr id="61" name="Oval 19"/>
            <p:cNvSpPr>
              <a:spLocks noChangeArrowheads="1"/>
            </p:cNvSpPr>
            <p:nvPr/>
          </p:nvSpPr>
          <p:spPr bwMode="auto">
            <a:xfrm>
              <a:off x="5343896" y="2930012"/>
              <a:ext cx="1237131" cy="1241202"/>
            </a:xfrm>
            <a:prstGeom prst="ellipse">
              <a:avLst/>
            </a:prstGeom>
            <a:solidFill>
              <a:schemeClr val="accent4">
                <a:lumMod val="75000"/>
              </a:schemeClr>
            </a:solidFill>
            <a:ln>
              <a:noFill/>
            </a:ln>
          </p:spPr>
          <p:txBody>
            <a:bodyPr vert="horz" wrap="square" lIns="0" tIns="36000" rIns="0" bIns="36000" numCol="1" anchor="t"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grpSp>
          <p:nvGrpSpPr>
            <p:cNvPr id="63" name="Group 62"/>
            <p:cNvGrpSpPr/>
            <p:nvPr/>
          </p:nvGrpSpPr>
          <p:grpSpPr>
            <a:xfrm>
              <a:off x="5692085" y="3569056"/>
              <a:ext cx="540751" cy="525704"/>
              <a:chOff x="5296310" y="4078309"/>
              <a:chExt cx="649839" cy="649839"/>
            </a:xfrm>
          </p:grpSpPr>
          <p:sp>
            <p:nvSpPr>
              <p:cNvPr id="64" name="Oval 63"/>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65" name="Picture 6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grpSp>
      <p:sp>
        <p:nvSpPr>
          <p:cNvPr id="4" name="Rectangle 3"/>
          <p:cNvSpPr/>
          <p:nvPr userDrawn="1"/>
        </p:nvSpPr>
        <p:spPr>
          <a:xfrm>
            <a:off x="5373699" y="2684219"/>
            <a:ext cx="1289407" cy="148699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Rectangle 50"/>
          <p:cNvSpPr/>
          <p:nvPr userDrawn="1"/>
        </p:nvSpPr>
        <p:spPr>
          <a:xfrm>
            <a:off x="3652825" y="5703550"/>
            <a:ext cx="1520042" cy="11515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sp>
        <p:nvSpPr>
          <p:cNvPr id="14" name="Rectangle 13"/>
          <p:cNvSpPr/>
          <p:nvPr userDrawn="1"/>
        </p:nvSpPr>
        <p:spPr>
          <a:xfrm>
            <a:off x="349897" y="3750987"/>
            <a:ext cx="2147709" cy="461665"/>
          </a:xfrm>
          <a:prstGeom prst="rect">
            <a:avLst/>
          </a:prstGeom>
        </p:spPr>
        <p:txBody>
          <a:bodyPr wrap="square">
            <a:spAutoFit/>
          </a:bodyPr>
          <a:lstStyle/>
          <a:p>
            <a:pPr algn="r">
              <a:lnSpc>
                <a:spcPct val="120000"/>
              </a:lnSpc>
            </a:pPr>
            <a:r>
              <a:rPr lang="en-AU" sz="2000" b="1" dirty="0" smtClean="0">
                <a:solidFill>
                  <a:schemeClr val="accent5"/>
                </a:solidFill>
                <a:latin typeface="Calibri" panose="020F0502020204030204" pitchFamily="34" charset="0"/>
              </a:rPr>
              <a:t>Enforcement</a:t>
            </a:r>
            <a:endParaRPr lang="en-AU" sz="2000" b="1" dirty="0">
              <a:solidFill>
                <a:schemeClr val="accent5"/>
              </a:solidFill>
              <a:latin typeface="Calibri" panose="020F0502020204030204" pitchFamily="34" charset="0"/>
            </a:endParaRPr>
          </a:p>
        </p:txBody>
      </p:sp>
      <p:sp>
        <p:nvSpPr>
          <p:cNvPr id="16" name="Rectangle 15"/>
          <p:cNvSpPr/>
          <p:nvPr userDrawn="1"/>
        </p:nvSpPr>
        <p:spPr>
          <a:xfrm>
            <a:off x="9912668" y="3773901"/>
            <a:ext cx="2147709" cy="769441"/>
          </a:xfrm>
          <a:prstGeom prst="rect">
            <a:avLst/>
          </a:prstGeom>
        </p:spPr>
        <p:txBody>
          <a:bodyPr wrap="square">
            <a:spAutoFit/>
          </a:bodyPr>
          <a:lstStyle/>
          <a:p>
            <a:pPr algn="l">
              <a:lnSpc>
                <a:spcPct val="120000"/>
              </a:lnSpc>
            </a:pPr>
            <a:r>
              <a:rPr lang="en-AU" sz="2000" b="1" dirty="0" smtClean="0">
                <a:solidFill>
                  <a:schemeClr val="accent6">
                    <a:lumMod val="75000"/>
                  </a:schemeClr>
                </a:solidFill>
                <a:latin typeface="Calibri" panose="020F0502020204030204" pitchFamily="34" charset="0"/>
              </a:rPr>
              <a:t>Enforcement</a:t>
            </a:r>
          </a:p>
          <a:p>
            <a:pPr algn="l"/>
            <a:r>
              <a:rPr lang="en-AU" sz="2000" b="1" dirty="0" smtClean="0">
                <a:solidFill>
                  <a:schemeClr val="accent6">
                    <a:lumMod val="75000"/>
                  </a:schemeClr>
                </a:solidFill>
                <a:latin typeface="Calibri" panose="020F0502020204030204" pitchFamily="34" charset="0"/>
              </a:rPr>
              <a:t>Systems of Record</a:t>
            </a:r>
            <a:endParaRPr lang="en-AU" sz="2000" b="1" dirty="0">
              <a:solidFill>
                <a:schemeClr val="accent6">
                  <a:lumMod val="75000"/>
                </a:schemeClr>
              </a:solidFill>
              <a:latin typeface="Calibri" panose="020F0502020204030204" pitchFamily="34" charset="0"/>
            </a:endParaRPr>
          </a:p>
        </p:txBody>
      </p:sp>
      <p:sp>
        <p:nvSpPr>
          <p:cNvPr id="29" name="Rectangle 28"/>
          <p:cNvSpPr/>
          <p:nvPr userDrawn="1"/>
        </p:nvSpPr>
        <p:spPr>
          <a:xfrm>
            <a:off x="10880010" y="2498301"/>
            <a:ext cx="1246796" cy="707886"/>
          </a:xfrm>
          <a:prstGeom prst="rect">
            <a:avLst/>
          </a:prstGeom>
        </p:spPr>
        <p:txBody>
          <a:bodyPr wrap="square">
            <a:spAutoFit/>
          </a:bodyPr>
          <a:lstStyle/>
          <a:p>
            <a:pPr algn="l">
              <a:lnSpc>
                <a:spcPct val="100000"/>
              </a:lnSpc>
            </a:pPr>
            <a:r>
              <a:rPr lang="en-AU" sz="2000" b="1" dirty="0" smtClean="0">
                <a:solidFill>
                  <a:srgbClr val="1D4279"/>
                </a:solidFill>
                <a:latin typeface="Calibri" panose="020F0502020204030204" pitchFamily="34" charset="0"/>
              </a:rPr>
              <a:t>Online Payments</a:t>
            </a:r>
            <a:endParaRPr lang="en-AU" sz="2000" b="1" dirty="0">
              <a:solidFill>
                <a:srgbClr val="1D4279"/>
              </a:solidFill>
              <a:latin typeface="Calibri" panose="020F0502020204030204" pitchFamily="34" charset="0"/>
            </a:endParaRPr>
          </a:p>
        </p:txBody>
      </p:sp>
      <p:sp>
        <p:nvSpPr>
          <p:cNvPr id="43" name="Rectangle 42"/>
          <p:cNvSpPr/>
          <p:nvPr/>
        </p:nvSpPr>
        <p:spPr>
          <a:xfrm>
            <a:off x="6392637" y="328867"/>
            <a:ext cx="2682435" cy="707886"/>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Driver Intervention and Improvement</a:t>
            </a:r>
            <a:endParaRPr lang="en-AU" sz="2000" b="1" dirty="0">
              <a:solidFill>
                <a:schemeClr val="accent4">
                  <a:lumMod val="75000"/>
                </a:schemeClr>
              </a:solidFill>
              <a:latin typeface="Calibri" panose="020F0502020204030204" pitchFamily="34" charset="0"/>
            </a:endParaRPr>
          </a:p>
        </p:txBody>
      </p:sp>
      <p:sp>
        <p:nvSpPr>
          <p:cNvPr id="50" name="Rectangle 49"/>
          <p:cNvSpPr/>
          <p:nvPr/>
        </p:nvSpPr>
        <p:spPr>
          <a:xfrm>
            <a:off x="879556" y="1232455"/>
            <a:ext cx="2128839" cy="707886"/>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Administrative Justice</a:t>
            </a:r>
            <a:endParaRPr lang="en-AU" sz="2000" b="1" dirty="0">
              <a:solidFill>
                <a:schemeClr val="accent4">
                  <a:lumMod val="75000"/>
                </a:schemeClr>
              </a:solidFill>
              <a:latin typeface="Calibri" panose="020F0502020204030204" pitchFamily="34" charset="0"/>
            </a:endParaRPr>
          </a:p>
        </p:txBody>
      </p:sp>
      <p:grpSp>
        <p:nvGrpSpPr>
          <p:cNvPr id="74" name="Group 73"/>
          <p:cNvGrpSpPr/>
          <p:nvPr userDrawn="1"/>
        </p:nvGrpSpPr>
        <p:grpSpPr>
          <a:xfrm>
            <a:off x="1820600" y="2961433"/>
            <a:ext cx="858410" cy="893859"/>
            <a:chOff x="2468861" y="1732378"/>
            <a:chExt cx="858410" cy="893859"/>
          </a:xfrm>
        </p:grpSpPr>
        <p:sp>
          <p:nvSpPr>
            <p:cNvPr id="76" name="Oval 75"/>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77" name="Picture 76"/>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87" name="Group 86"/>
          <p:cNvGrpSpPr/>
          <p:nvPr userDrawn="1"/>
        </p:nvGrpSpPr>
        <p:grpSpPr>
          <a:xfrm>
            <a:off x="8420011" y="4585604"/>
            <a:ext cx="972000" cy="972000"/>
            <a:chOff x="650654" y="3831908"/>
            <a:chExt cx="972000" cy="972000"/>
          </a:xfrm>
        </p:grpSpPr>
        <p:sp>
          <p:nvSpPr>
            <p:cNvPr id="88" name="Oval 87"/>
            <p:cNvSpPr>
              <a:spLocks noChangeAspect="1"/>
            </p:cNvSpPr>
            <p:nvPr/>
          </p:nvSpPr>
          <p:spPr>
            <a:xfrm>
              <a:off x="650654" y="3831908"/>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9" name="Object 161"/>
            <p:cNvGraphicFramePr>
              <a:graphicFrameLocks noChangeAspect="1"/>
            </p:cNvGraphicFramePr>
            <p:nvPr>
              <p:extLst>
                <p:ext uri="{D42A27DB-BD31-4B8C-83A1-F6EECF244321}">
                  <p14:modId xmlns:p14="http://schemas.microsoft.com/office/powerpoint/2010/main" val="719585335"/>
                </p:ext>
              </p:extLst>
            </p:nvPr>
          </p:nvGraphicFramePr>
          <p:xfrm>
            <a:off x="864353" y="4009491"/>
            <a:ext cx="595294" cy="639095"/>
          </p:xfrm>
          <a:graphic>
            <a:graphicData uri="http://schemas.openxmlformats.org/presentationml/2006/ole">
              <mc:AlternateContent xmlns:mc="http://schemas.openxmlformats.org/markup-compatibility/2006">
                <mc:Choice xmlns:v="urn:schemas-microsoft-com:vml" Requires="v">
                  <p:oleObj spid="_x0000_s3164" name="Visio" r:id="rId7" imgW="1918891" imgH="2062846" progId="">
                    <p:embed/>
                  </p:oleObj>
                </mc:Choice>
                <mc:Fallback>
                  <p:oleObj name="Visio" r:id="rId7" imgW="1918891" imgH="206284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353" y="4009491"/>
                          <a:ext cx="595294" cy="639095"/>
                        </a:xfrm>
                        <a:prstGeom prst="rect">
                          <a:avLst/>
                        </a:prstGeom>
                        <a:noFill/>
                        <a:ln>
                          <a:noFill/>
                        </a:ln>
                        <a:effectLst/>
                        <a:extLst/>
                      </p:spPr>
                    </p:pic>
                  </p:oleObj>
                </mc:Fallback>
              </mc:AlternateContent>
            </a:graphicData>
          </a:graphic>
        </p:graphicFrame>
      </p:grpSp>
      <p:grpSp>
        <p:nvGrpSpPr>
          <p:cNvPr id="91" name="Group 90"/>
          <p:cNvGrpSpPr/>
          <p:nvPr userDrawn="1"/>
        </p:nvGrpSpPr>
        <p:grpSpPr>
          <a:xfrm>
            <a:off x="3024161" y="4590938"/>
            <a:ext cx="972000" cy="972000"/>
            <a:chOff x="583223" y="2205874"/>
            <a:chExt cx="972000" cy="972000"/>
          </a:xfrm>
        </p:grpSpPr>
        <p:sp>
          <p:nvSpPr>
            <p:cNvPr id="92" name="Oval 91"/>
            <p:cNvSpPr>
              <a:spLocks noChangeAspect="1"/>
            </p:cNvSpPr>
            <p:nvPr/>
          </p:nvSpPr>
          <p:spPr>
            <a:xfrm>
              <a:off x="583223" y="2205874"/>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93" name="Picture 2" descr="C:\Users\gmahoney\AppData\Local\Microsoft\Windows\Temporary Internet Files\Content.IE5\NBJJG1OK\medium-caution-winding-road-166.6-9166[1].gif"/>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714224" y="2350797"/>
              <a:ext cx="693455" cy="693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Group 93"/>
          <p:cNvGrpSpPr/>
          <p:nvPr userDrawn="1"/>
        </p:nvGrpSpPr>
        <p:grpSpPr>
          <a:xfrm>
            <a:off x="5593433" y="5201090"/>
            <a:ext cx="972000" cy="972000"/>
            <a:chOff x="7888314" y="1605889"/>
            <a:chExt cx="972000" cy="972000"/>
          </a:xfrm>
        </p:grpSpPr>
        <p:sp>
          <p:nvSpPr>
            <p:cNvPr id="95" name="Oval 94"/>
            <p:cNvSpPr>
              <a:spLocks noChangeAspect="1"/>
            </p:cNvSpPr>
            <p:nvPr/>
          </p:nvSpPr>
          <p:spPr>
            <a:xfrm>
              <a:off x="7888314" y="1605889"/>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sp>
          <p:nvSpPr>
            <p:cNvPr id="99" name="TextBox 98"/>
            <p:cNvSpPr txBox="1"/>
            <p:nvPr/>
          </p:nvSpPr>
          <p:spPr>
            <a:xfrm>
              <a:off x="7961837" y="1799501"/>
              <a:ext cx="824953" cy="584775"/>
            </a:xfrm>
            <a:prstGeom prst="rect">
              <a:avLst/>
            </a:prstGeom>
            <a:noFill/>
          </p:spPr>
          <p:txBody>
            <a:bodyPr wrap="square" rtlCol="0" anchor="ctr" anchorCtr="0">
              <a:spAutoFit/>
            </a:bodyPr>
            <a:lstStyle/>
            <a:p>
              <a:pPr algn="ctr"/>
              <a:r>
                <a:rPr lang="en-CA" sz="3200" b="1" dirty="0" smtClean="0">
                  <a:solidFill>
                    <a:schemeClr val="bg1"/>
                  </a:solidFill>
                </a:rPr>
                <a:t>BI</a:t>
              </a:r>
              <a:endParaRPr lang="en-CA" sz="3200" b="1" dirty="0">
                <a:solidFill>
                  <a:schemeClr val="bg1"/>
                </a:solidFill>
              </a:endParaRPr>
            </a:p>
          </p:txBody>
        </p:sp>
      </p:grpSp>
      <p:grpSp>
        <p:nvGrpSpPr>
          <p:cNvPr id="18" name="Group 17"/>
          <p:cNvGrpSpPr/>
          <p:nvPr userDrawn="1"/>
        </p:nvGrpSpPr>
        <p:grpSpPr>
          <a:xfrm>
            <a:off x="5558539" y="600876"/>
            <a:ext cx="972000" cy="972000"/>
            <a:chOff x="5558539" y="600876"/>
            <a:chExt cx="972000" cy="972000"/>
          </a:xfrm>
        </p:grpSpPr>
        <p:sp>
          <p:nvSpPr>
            <p:cNvPr id="85" name="Oval 84"/>
            <p:cNvSpPr>
              <a:spLocks noChangeAspect="1"/>
            </p:cNvSpPr>
            <p:nvPr/>
          </p:nvSpPr>
          <p:spPr>
            <a:xfrm>
              <a:off x="5558539" y="600876"/>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102" name="Picture 10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77587" y="806711"/>
              <a:ext cx="568798" cy="592287"/>
            </a:xfrm>
            <a:prstGeom prst="rect">
              <a:avLst/>
            </a:prstGeom>
          </p:spPr>
        </p:pic>
      </p:grpSp>
      <p:sp>
        <p:nvSpPr>
          <p:cNvPr id="163" name="Rectangle 162"/>
          <p:cNvSpPr/>
          <p:nvPr userDrawn="1"/>
        </p:nvSpPr>
        <p:spPr>
          <a:xfrm>
            <a:off x="6329814" y="5981728"/>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Analytics</a:t>
            </a:r>
            <a:endParaRPr lang="en-AU" sz="2000" b="1" dirty="0">
              <a:solidFill>
                <a:schemeClr val="accent4">
                  <a:lumMod val="75000"/>
                </a:schemeClr>
              </a:solidFill>
              <a:latin typeface="Calibri" panose="020F0502020204030204" pitchFamily="34" charset="0"/>
            </a:endParaRPr>
          </a:p>
        </p:txBody>
      </p:sp>
      <p:sp>
        <p:nvSpPr>
          <p:cNvPr id="164" name="Rectangle 163"/>
          <p:cNvSpPr/>
          <p:nvPr userDrawn="1"/>
        </p:nvSpPr>
        <p:spPr>
          <a:xfrm>
            <a:off x="1890948" y="5562938"/>
            <a:ext cx="2168097" cy="400110"/>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Transportation</a:t>
            </a:r>
            <a:endParaRPr lang="en-AU" sz="2000" b="1" dirty="0">
              <a:solidFill>
                <a:schemeClr val="accent4">
                  <a:lumMod val="75000"/>
                </a:schemeClr>
              </a:solidFill>
              <a:latin typeface="Calibri" panose="020F0502020204030204" pitchFamily="34" charset="0"/>
            </a:endParaRPr>
          </a:p>
        </p:txBody>
      </p:sp>
      <p:sp>
        <p:nvSpPr>
          <p:cNvPr id="165" name="Rectangle 164"/>
          <p:cNvSpPr/>
          <p:nvPr userDrawn="1"/>
        </p:nvSpPr>
        <p:spPr>
          <a:xfrm>
            <a:off x="8702351" y="5505937"/>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Coroner</a:t>
            </a:r>
            <a:endParaRPr lang="en-AU" sz="2000" b="1" dirty="0">
              <a:solidFill>
                <a:schemeClr val="accent4">
                  <a:lumMod val="75000"/>
                </a:schemeClr>
              </a:solidFill>
              <a:latin typeface="Calibri" panose="020F0502020204030204" pitchFamily="34" charset="0"/>
            </a:endParaRPr>
          </a:p>
        </p:txBody>
      </p:sp>
      <p:sp>
        <p:nvSpPr>
          <p:cNvPr id="73" name="Rectangle 72"/>
          <p:cNvSpPr/>
          <p:nvPr userDrawn="1"/>
        </p:nvSpPr>
        <p:spPr>
          <a:xfrm>
            <a:off x="2385649" y="4567021"/>
            <a:ext cx="185527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userDrawn="1"/>
        </p:nvSpPr>
        <p:spPr>
          <a:xfrm>
            <a:off x="8361128" y="4483831"/>
            <a:ext cx="163466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userDrawn="1"/>
        </p:nvSpPr>
        <p:spPr>
          <a:xfrm>
            <a:off x="5407731" y="328867"/>
            <a:ext cx="2812521"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userDrawn="1"/>
        </p:nvSpPr>
        <p:spPr>
          <a:xfrm>
            <a:off x="5407731" y="5075969"/>
            <a:ext cx="216835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67" idx="1"/>
            <a:endCxn id="98" idx="5"/>
          </p:cNvCxnSpPr>
          <p:nvPr userDrawn="1"/>
        </p:nvCxnSpPr>
        <p:spPr>
          <a:xfrm flipV="1">
            <a:off x="10228037" y="2425802"/>
            <a:ext cx="598704" cy="657951"/>
          </a:xfrm>
          <a:prstGeom prst="straightConnector1">
            <a:avLst/>
          </a:prstGeom>
          <a:ln w="63500">
            <a:solidFill>
              <a:srgbClr val="1D477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76" idx="6"/>
            <a:endCxn id="67" idx="6"/>
          </p:cNvCxnSpPr>
          <p:nvPr userDrawn="1"/>
        </p:nvCxnSpPr>
        <p:spPr>
          <a:xfrm flipV="1">
            <a:off x="2679010" y="3399780"/>
            <a:ext cx="6816328" cy="8583"/>
          </a:xfrm>
          <a:prstGeom prst="straightConnector1">
            <a:avLst/>
          </a:prstGeom>
          <a:ln w="76200">
            <a:solidFill>
              <a:srgbClr val="18C4D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2975175" y="1270581"/>
            <a:ext cx="972000" cy="972000"/>
            <a:chOff x="2975175" y="1270581"/>
            <a:chExt cx="972000" cy="972000"/>
          </a:xfrm>
        </p:grpSpPr>
        <p:sp>
          <p:nvSpPr>
            <p:cNvPr id="101" name="Oval 100"/>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6" name="Object 167"/>
            <p:cNvGraphicFramePr>
              <a:graphicFrameLocks noChangeAspect="1"/>
            </p:cNvGraphicFramePr>
            <p:nvPr>
              <p:extLst>
                <p:ext uri="{D42A27DB-BD31-4B8C-83A1-F6EECF244321}">
                  <p14:modId xmlns:p14="http://schemas.microsoft.com/office/powerpoint/2010/main" val="3897477811"/>
                </p:ext>
              </p:extLst>
            </p:nvPr>
          </p:nvGraphicFramePr>
          <p:xfrm>
            <a:off x="3115407" y="1506982"/>
            <a:ext cx="707715" cy="512810"/>
          </p:xfrm>
          <a:graphic>
            <a:graphicData uri="http://schemas.openxmlformats.org/presentationml/2006/ole">
              <mc:AlternateContent xmlns:mc="http://schemas.openxmlformats.org/markup-compatibility/2006">
                <mc:Choice xmlns:v="urn:schemas-microsoft-com:vml" Requires="v">
                  <p:oleObj spid="_x0000_s3165" name="Visio" r:id="rId11" imgW="982913" imgH="712742" progId="Visio.Drawing.11">
                    <p:embed/>
                  </p:oleObj>
                </mc:Choice>
                <mc:Fallback>
                  <p:oleObj name="Visio" r:id="rId11" imgW="982913" imgH="712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407" y="1506982"/>
                          <a:ext cx="707715" cy="512810"/>
                        </a:xfrm>
                        <a:prstGeom prst="rect">
                          <a:avLst/>
                        </a:prstGeom>
                        <a:noFill/>
                        <a:ln>
                          <a:noFill/>
                        </a:ln>
                        <a:effectLst/>
                      </p:spPr>
                    </p:pic>
                  </p:oleObj>
                </mc:Fallback>
              </mc:AlternateContent>
            </a:graphicData>
          </a:graphic>
        </p:graphicFrame>
      </p:grpSp>
      <p:sp>
        <p:nvSpPr>
          <p:cNvPr id="3" name="Rectangle 2"/>
          <p:cNvSpPr/>
          <p:nvPr userDrawn="1"/>
        </p:nvSpPr>
        <p:spPr>
          <a:xfrm>
            <a:off x="1103585" y="1015779"/>
            <a:ext cx="2931661"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userDrawn="1"/>
        </p:nvSpPr>
        <p:spPr>
          <a:xfrm>
            <a:off x="8183265" y="398361"/>
            <a:ext cx="1788464" cy="6727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cxnSp>
        <p:nvCxnSpPr>
          <p:cNvPr id="107" name="Elbow Connector 47"/>
          <p:cNvCxnSpPr/>
          <p:nvPr userDrawn="1"/>
        </p:nvCxnSpPr>
        <p:spPr>
          <a:xfrm flipH="1" flipV="1">
            <a:off x="9392011" y="1808949"/>
            <a:ext cx="1294957" cy="20403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 name="Rectangle 115"/>
          <p:cNvSpPr/>
          <p:nvPr userDrawn="1"/>
        </p:nvSpPr>
        <p:spPr>
          <a:xfrm>
            <a:off x="8145797" y="960018"/>
            <a:ext cx="2661713"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a:grpSpLocks noChangeAspect="1"/>
          </p:cNvGrpSpPr>
          <p:nvPr userDrawn="1"/>
        </p:nvGrpSpPr>
        <p:grpSpPr>
          <a:xfrm>
            <a:off x="10684417" y="1596148"/>
            <a:ext cx="971849" cy="972000"/>
            <a:chOff x="10241114" y="1735315"/>
            <a:chExt cx="936000" cy="897229"/>
          </a:xfrm>
          <a:solidFill>
            <a:srgbClr val="1D4279"/>
          </a:solidFill>
        </p:grpSpPr>
        <p:sp>
          <p:nvSpPr>
            <p:cNvPr id="98" name="Oval 97"/>
            <p:cNvSpPr>
              <a:spLocks noChangeAspect="1"/>
            </p:cNvSpPr>
            <p:nvPr/>
          </p:nvSpPr>
          <p:spPr>
            <a:xfrm flipH="1">
              <a:off x="10241114" y="1735315"/>
              <a:ext cx="936000"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100" name="TextBox 99"/>
            <p:cNvSpPr txBox="1"/>
            <p:nvPr/>
          </p:nvSpPr>
          <p:spPr>
            <a:xfrm>
              <a:off x="10311850" y="1880190"/>
              <a:ext cx="794523" cy="586980"/>
            </a:xfrm>
            <a:prstGeom prst="rect">
              <a:avLst/>
            </a:prstGeom>
            <a:noFill/>
          </p:spPr>
          <p:txBody>
            <a:bodyPr wrap="square" rtlCol="0" anchor="ctr" anchorCtr="0">
              <a:spAutoFit/>
            </a:bodyPr>
            <a:lstStyle/>
            <a:p>
              <a:pPr algn="ctr"/>
              <a:r>
                <a:rPr lang="en-CA" sz="3200" b="1" dirty="0">
                  <a:solidFill>
                    <a:schemeClr val="bg1"/>
                  </a:solidFill>
                </a:rPr>
                <a:t>$</a:t>
              </a:r>
            </a:p>
          </p:txBody>
        </p:sp>
      </p:grpSp>
      <p:sp>
        <p:nvSpPr>
          <p:cNvPr id="118" name="Rectangle 117"/>
          <p:cNvSpPr/>
          <p:nvPr userDrawn="1"/>
        </p:nvSpPr>
        <p:spPr>
          <a:xfrm rot="164921">
            <a:off x="4022557" y="1692113"/>
            <a:ext cx="4272170" cy="48933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a:off x="9495338" y="2952850"/>
            <a:ext cx="858410" cy="893859"/>
            <a:chOff x="7910474" y="1688333"/>
            <a:chExt cx="858410" cy="893859"/>
          </a:xfrm>
        </p:grpSpPr>
        <p:sp>
          <p:nvSpPr>
            <p:cNvPr id="67" name="Oval 66"/>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68" name="Picture 6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2" name="Group 1"/>
          <p:cNvGrpSpPr/>
          <p:nvPr userDrawn="1"/>
        </p:nvGrpSpPr>
        <p:grpSpPr>
          <a:xfrm>
            <a:off x="2385650" y="1086876"/>
            <a:ext cx="7235399" cy="4600214"/>
            <a:chOff x="2385650" y="1086876"/>
            <a:chExt cx="7235399" cy="4600214"/>
          </a:xfrm>
        </p:grpSpPr>
        <p:cxnSp>
          <p:nvCxnSpPr>
            <p:cNvPr id="48" name="Elbow Connector 47"/>
            <p:cNvCxnSpPr>
              <a:stCxn id="67" idx="7"/>
              <a:endCxn id="80" idx="3"/>
            </p:cNvCxnSpPr>
            <p:nvPr/>
          </p:nvCxnSpPr>
          <p:spPr>
            <a:xfrm flipH="1" flipV="1">
              <a:off x="9176091" y="2179688"/>
              <a:ext cx="444958" cy="90406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a:off x="6462019" y="1322949"/>
              <a:ext cx="3075520" cy="188323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101" idx="5"/>
              <a:endCxn id="88" idx="1"/>
            </p:cNvCxnSpPr>
            <p:nvPr/>
          </p:nvCxnSpPr>
          <p:spPr>
            <a:xfrm>
              <a:off x="3804829" y="2100235"/>
              <a:ext cx="4757528" cy="262771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48"/>
            <p:cNvCxnSpPr>
              <a:stCxn id="85" idx="6"/>
            </p:cNvCxnSpPr>
            <p:nvPr userDrawn="1"/>
          </p:nvCxnSpPr>
          <p:spPr>
            <a:xfrm>
              <a:off x="6530539" y="1086876"/>
              <a:ext cx="1889472" cy="499522"/>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48"/>
            <p:cNvCxnSpPr/>
            <p:nvPr userDrawn="1"/>
          </p:nvCxnSpPr>
          <p:spPr>
            <a:xfrm>
              <a:off x="3947175" y="1959257"/>
              <a:ext cx="5548163" cy="131035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8"/>
            <p:cNvCxnSpPr>
              <a:stCxn id="101" idx="6"/>
              <a:endCxn id="80" idx="6"/>
            </p:cNvCxnSpPr>
            <p:nvPr userDrawn="1"/>
          </p:nvCxnSpPr>
          <p:spPr>
            <a:xfrm>
              <a:off x="3947175" y="1756581"/>
              <a:ext cx="4399391" cy="7945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48"/>
            <p:cNvCxnSpPr>
              <a:stCxn id="95" idx="7"/>
              <a:endCxn id="80" idx="5"/>
            </p:cNvCxnSpPr>
            <p:nvPr userDrawn="1"/>
          </p:nvCxnSpPr>
          <p:spPr>
            <a:xfrm flipV="1">
              <a:off x="6423087" y="2179688"/>
              <a:ext cx="2065803" cy="3163748"/>
            </a:xfrm>
            <a:prstGeom prst="straightConnector1">
              <a:avLst/>
            </a:prstGeom>
            <a:ln w="3175">
              <a:solidFill>
                <a:schemeClr val="bg1">
                  <a:lumMod val="7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Elbow Connector 54"/>
            <p:cNvCxnSpPr>
              <a:endCxn id="92" idx="7"/>
            </p:cNvCxnSpPr>
            <p:nvPr userDrawn="1"/>
          </p:nvCxnSpPr>
          <p:spPr>
            <a:xfrm flipH="1">
              <a:off x="3853815" y="2045079"/>
              <a:ext cx="4566196" cy="268820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48"/>
            <p:cNvCxnSpPr>
              <a:endCxn id="85" idx="2"/>
            </p:cNvCxnSpPr>
            <p:nvPr userDrawn="1"/>
          </p:nvCxnSpPr>
          <p:spPr>
            <a:xfrm flipV="1">
              <a:off x="3947175" y="1086876"/>
              <a:ext cx="1611364" cy="50290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48"/>
            <p:cNvCxnSpPr>
              <a:stCxn id="95" idx="6"/>
            </p:cNvCxnSpPr>
            <p:nvPr userDrawn="1"/>
          </p:nvCxnSpPr>
          <p:spPr>
            <a:xfrm flipV="1">
              <a:off x="6565433" y="5201090"/>
              <a:ext cx="1854578" cy="48600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48"/>
            <p:cNvCxnSpPr>
              <a:endCxn id="95" idx="2"/>
            </p:cNvCxnSpPr>
            <p:nvPr userDrawn="1"/>
          </p:nvCxnSpPr>
          <p:spPr>
            <a:xfrm>
              <a:off x="3996161" y="5201090"/>
              <a:ext cx="1597272" cy="48600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48"/>
            <p:cNvCxnSpPr>
              <a:endCxn id="92" idx="1"/>
            </p:cNvCxnSpPr>
            <p:nvPr userDrawn="1"/>
          </p:nvCxnSpPr>
          <p:spPr>
            <a:xfrm>
              <a:off x="2450106" y="3773901"/>
              <a:ext cx="716401" cy="95938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6" name="Elbow Connector 48"/>
            <p:cNvCxnSpPr>
              <a:stCxn id="101" idx="3"/>
            </p:cNvCxnSpPr>
            <p:nvPr userDrawn="1"/>
          </p:nvCxnSpPr>
          <p:spPr>
            <a:xfrm flipH="1">
              <a:off x="2385650" y="2100235"/>
              <a:ext cx="731871" cy="882702"/>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54"/>
            <p:cNvCxnSpPr/>
            <p:nvPr userDrawn="1"/>
          </p:nvCxnSpPr>
          <p:spPr>
            <a:xfrm>
              <a:off x="2634376" y="3541917"/>
              <a:ext cx="5785635" cy="134376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Elbow Connector 48"/>
            <p:cNvCxnSpPr>
              <a:endCxn id="67" idx="5"/>
            </p:cNvCxnSpPr>
            <p:nvPr userDrawn="1"/>
          </p:nvCxnSpPr>
          <p:spPr>
            <a:xfrm flipV="1">
              <a:off x="9109276" y="3715806"/>
              <a:ext cx="511773" cy="94300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48"/>
            <p:cNvCxnSpPr>
              <a:stCxn id="95" idx="0"/>
              <a:endCxn id="85" idx="4"/>
            </p:cNvCxnSpPr>
            <p:nvPr userDrawn="1"/>
          </p:nvCxnSpPr>
          <p:spPr>
            <a:xfrm flipH="1" flipV="1">
              <a:off x="6044539" y="1572876"/>
              <a:ext cx="34894" cy="362821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Elbow Connector 48"/>
            <p:cNvCxnSpPr>
              <a:stCxn id="95" idx="1"/>
            </p:cNvCxnSpPr>
            <p:nvPr userDrawn="1"/>
          </p:nvCxnSpPr>
          <p:spPr>
            <a:xfrm flipH="1" flipV="1">
              <a:off x="3652825" y="2179688"/>
              <a:ext cx="2082954" cy="316374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48"/>
            <p:cNvCxnSpPr/>
            <p:nvPr userDrawn="1"/>
          </p:nvCxnSpPr>
          <p:spPr>
            <a:xfrm flipH="1" flipV="1">
              <a:off x="2592730" y="3715073"/>
              <a:ext cx="3074226" cy="172901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4" name="Elbow Connector 54"/>
            <p:cNvCxnSpPr/>
            <p:nvPr userDrawn="1"/>
          </p:nvCxnSpPr>
          <p:spPr>
            <a:xfrm flipH="1">
              <a:off x="3735245" y="1506982"/>
              <a:ext cx="2038919" cy="310351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54"/>
            <p:cNvCxnSpPr/>
            <p:nvPr userDrawn="1"/>
          </p:nvCxnSpPr>
          <p:spPr>
            <a:xfrm flipH="1">
              <a:off x="3947176" y="3541917"/>
              <a:ext cx="5590363" cy="134376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48"/>
            <p:cNvCxnSpPr>
              <a:stCxn id="101" idx="4"/>
            </p:cNvCxnSpPr>
            <p:nvPr userDrawn="1"/>
          </p:nvCxnSpPr>
          <p:spPr>
            <a:xfrm>
              <a:off x="3461175" y="2242581"/>
              <a:ext cx="0" cy="2367919"/>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Elbow Connector 54"/>
            <p:cNvCxnSpPr/>
            <p:nvPr userDrawn="1"/>
          </p:nvCxnSpPr>
          <p:spPr>
            <a:xfrm flipH="1">
              <a:off x="2634379" y="1336637"/>
              <a:ext cx="2959054" cy="186955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7" name="Elbow Connector 54"/>
            <p:cNvCxnSpPr>
              <a:stCxn id="85" idx="5"/>
            </p:cNvCxnSpPr>
            <p:nvPr userDrawn="1"/>
          </p:nvCxnSpPr>
          <p:spPr>
            <a:xfrm>
              <a:off x="6388193" y="1430530"/>
              <a:ext cx="2314158" cy="316040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54"/>
            <p:cNvCxnSpPr>
              <a:stCxn id="88" idx="2"/>
              <a:endCxn id="92" idx="6"/>
            </p:cNvCxnSpPr>
            <p:nvPr userDrawn="1"/>
          </p:nvCxnSpPr>
          <p:spPr>
            <a:xfrm flipH="1">
              <a:off x="3996161" y="5071604"/>
              <a:ext cx="4423850" cy="533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48"/>
            <p:cNvCxnSpPr>
              <a:stCxn id="76" idx="6"/>
              <a:endCxn id="67" idx="6"/>
            </p:cNvCxnSpPr>
            <p:nvPr userDrawn="1"/>
          </p:nvCxnSpPr>
          <p:spPr>
            <a:xfrm flipV="1">
              <a:off x="2679010" y="3399780"/>
              <a:ext cx="6816328" cy="858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1" name="TextBox 120"/>
          <p:cNvSpPr txBox="1"/>
          <p:nvPr userDrawn="1"/>
        </p:nvSpPr>
        <p:spPr>
          <a:xfrm>
            <a:off x="10315647" y="5261467"/>
            <a:ext cx="1845435" cy="1169551"/>
          </a:xfrm>
          <a:prstGeom prst="rect">
            <a:avLst/>
          </a:prstGeom>
          <a:noFill/>
        </p:spPr>
        <p:txBody>
          <a:bodyPr wrap="square" rtlCol="0">
            <a:spAutoFit/>
          </a:bodyPr>
          <a:lstStyle/>
          <a:p>
            <a:pPr algn="r"/>
            <a:r>
              <a:rPr lang="en-CA" sz="1400" b="0" u="sng" dirty="0" smtClean="0"/>
              <a:t>Responsibility Legend</a:t>
            </a:r>
          </a:p>
          <a:p>
            <a:pPr algn="r"/>
            <a:r>
              <a:rPr lang="en-CA" sz="1400" b="1" dirty="0" err="1" smtClean="0">
                <a:solidFill>
                  <a:schemeClr val="accent5"/>
                </a:solidFill>
              </a:rPr>
              <a:t>PRIMECorp</a:t>
            </a:r>
            <a:r>
              <a:rPr lang="en-CA" sz="1400" b="1" dirty="0" smtClean="0">
                <a:solidFill>
                  <a:schemeClr val="accent5"/>
                </a:solidFill>
              </a:rPr>
              <a:t> </a:t>
            </a:r>
          </a:p>
          <a:p>
            <a:pPr algn="r"/>
            <a:r>
              <a:rPr lang="en-CA" sz="1400" b="1" dirty="0" smtClean="0">
                <a:solidFill>
                  <a:srgbClr val="7030A0"/>
                </a:solidFill>
              </a:rPr>
              <a:t>Road Safety (JAG)</a:t>
            </a:r>
          </a:p>
          <a:p>
            <a:pPr algn="r"/>
            <a:r>
              <a:rPr lang="en-CA" sz="1400" b="1" dirty="0" smtClean="0">
                <a:solidFill>
                  <a:schemeClr val="accent6">
                    <a:lumMod val="75000"/>
                  </a:schemeClr>
                </a:solidFill>
              </a:rPr>
              <a:t>ICBC</a:t>
            </a:r>
          </a:p>
          <a:p>
            <a:pPr algn="r"/>
            <a:r>
              <a:rPr lang="en-CA" sz="1400" b="1" dirty="0" err="1" smtClean="0">
                <a:solidFill>
                  <a:srgbClr val="1D4279"/>
                </a:solidFill>
              </a:rPr>
              <a:t>PayBC</a:t>
            </a:r>
            <a:endParaRPr lang="en-CA" sz="1400" b="1" dirty="0">
              <a:solidFill>
                <a:srgbClr val="1D4279"/>
              </a:solidFill>
            </a:endParaRPr>
          </a:p>
        </p:txBody>
      </p:sp>
    </p:spTree>
    <p:extLst>
      <p:ext uri="{BB962C8B-B14F-4D97-AF65-F5344CB8AC3E}">
        <p14:creationId xmlns:p14="http://schemas.microsoft.com/office/powerpoint/2010/main" val="287677316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ncept v2 - phase 1 - Hub">
    <p:spTree>
      <p:nvGrpSpPr>
        <p:cNvPr id="1" name=""/>
        <p:cNvGrpSpPr/>
        <p:nvPr/>
      </p:nvGrpSpPr>
      <p:grpSpPr>
        <a:xfrm>
          <a:off x="0" y="0"/>
          <a:ext cx="0" cy="0"/>
          <a:chOff x="0" y="0"/>
          <a:chExt cx="0" cy="0"/>
        </a:xfrm>
      </p:grpSpPr>
      <p:sp>
        <p:nvSpPr>
          <p:cNvPr id="51" name="Rectangle 50"/>
          <p:cNvSpPr/>
          <p:nvPr userDrawn="1"/>
        </p:nvSpPr>
        <p:spPr>
          <a:xfrm>
            <a:off x="3652825" y="5703550"/>
            <a:ext cx="1520042" cy="11515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sp>
        <p:nvSpPr>
          <p:cNvPr id="31" name="TextBox 30"/>
          <p:cNvSpPr txBox="1"/>
          <p:nvPr userDrawn="1"/>
        </p:nvSpPr>
        <p:spPr>
          <a:xfrm>
            <a:off x="10315647" y="5261467"/>
            <a:ext cx="1845435" cy="1169551"/>
          </a:xfrm>
          <a:prstGeom prst="rect">
            <a:avLst/>
          </a:prstGeom>
          <a:noFill/>
        </p:spPr>
        <p:txBody>
          <a:bodyPr wrap="square" rtlCol="0">
            <a:spAutoFit/>
          </a:bodyPr>
          <a:lstStyle/>
          <a:p>
            <a:pPr algn="r"/>
            <a:r>
              <a:rPr lang="en-CA" sz="1400" b="0" u="sng" dirty="0" smtClean="0"/>
              <a:t>Responsibility Legend</a:t>
            </a:r>
          </a:p>
          <a:p>
            <a:pPr algn="r"/>
            <a:r>
              <a:rPr lang="en-CA" sz="1400" b="1" dirty="0" err="1" smtClean="0">
                <a:solidFill>
                  <a:schemeClr val="accent5"/>
                </a:solidFill>
              </a:rPr>
              <a:t>PRIMECorp</a:t>
            </a:r>
            <a:r>
              <a:rPr lang="en-CA" sz="1400" b="1" dirty="0" smtClean="0">
                <a:solidFill>
                  <a:schemeClr val="accent5"/>
                </a:solidFill>
              </a:rPr>
              <a:t> </a:t>
            </a:r>
          </a:p>
          <a:p>
            <a:pPr algn="r"/>
            <a:r>
              <a:rPr lang="en-CA" sz="1400" b="1" dirty="0" smtClean="0">
                <a:solidFill>
                  <a:srgbClr val="7030A0"/>
                </a:solidFill>
              </a:rPr>
              <a:t>Road Safety (JAG)</a:t>
            </a:r>
          </a:p>
          <a:p>
            <a:pPr algn="r"/>
            <a:r>
              <a:rPr lang="en-CA" sz="1400" b="1" dirty="0" smtClean="0">
                <a:solidFill>
                  <a:schemeClr val="accent6">
                    <a:lumMod val="75000"/>
                  </a:schemeClr>
                </a:solidFill>
              </a:rPr>
              <a:t>ICBC</a:t>
            </a:r>
          </a:p>
          <a:p>
            <a:pPr algn="r"/>
            <a:r>
              <a:rPr lang="en-CA" sz="1400" b="1" dirty="0" err="1" smtClean="0">
                <a:solidFill>
                  <a:srgbClr val="1D4279"/>
                </a:solidFill>
              </a:rPr>
              <a:t>PayBC</a:t>
            </a:r>
            <a:endParaRPr lang="en-CA" sz="1400" b="1" dirty="0">
              <a:solidFill>
                <a:srgbClr val="1D4279"/>
              </a:solidFill>
            </a:endParaRPr>
          </a:p>
        </p:txBody>
      </p:sp>
      <p:sp>
        <p:nvSpPr>
          <p:cNvPr id="43" name="Rectangle 42"/>
          <p:cNvSpPr/>
          <p:nvPr/>
        </p:nvSpPr>
        <p:spPr>
          <a:xfrm>
            <a:off x="6430737" y="328867"/>
            <a:ext cx="2682435" cy="707886"/>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Driver Intervention and Improvement</a:t>
            </a:r>
            <a:endParaRPr lang="en-AU" sz="2000" b="1" dirty="0">
              <a:solidFill>
                <a:schemeClr val="accent4">
                  <a:lumMod val="75000"/>
                </a:schemeClr>
              </a:solidFill>
              <a:latin typeface="Calibri" panose="020F0502020204030204" pitchFamily="34" charset="0"/>
            </a:endParaRPr>
          </a:p>
        </p:txBody>
      </p:sp>
      <p:sp>
        <p:nvSpPr>
          <p:cNvPr id="96" name="Rectangle 95"/>
          <p:cNvSpPr/>
          <p:nvPr userDrawn="1"/>
        </p:nvSpPr>
        <p:spPr>
          <a:xfrm>
            <a:off x="5537293" y="272149"/>
            <a:ext cx="2661713"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userDrawn="1"/>
        </p:nvSpPr>
        <p:spPr>
          <a:xfrm>
            <a:off x="8183265" y="398361"/>
            <a:ext cx="1788464" cy="6727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cxnSp>
        <p:nvCxnSpPr>
          <p:cNvPr id="97" name="Elbow Connector 47"/>
          <p:cNvCxnSpPr/>
          <p:nvPr userDrawn="1"/>
        </p:nvCxnSpPr>
        <p:spPr>
          <a:xfrm flipH="1">
            <a:off x="6491911" y="2264568"/>
            <a:ext cx="4195057" cy="3179522"/>
          </a:xfrm>
          <a:prstGeom prst="straightConnector1">
            <a:avLst/>
          </a:prstGeom>
          <a:ln w="38100">
            <a:solidFill>
              <a:schemeClr val="tx2">
                <a:lumMod val="75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userDrawn="1"/>
        </p:nvSpPr>
        <p:spPr>
          <a:xfrm rot="19446414">
            <a:off x="6398345" y="3320692"/>
            <a:ext cx="4668264" cy="48933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Elbow Connector 47"/>
          <p:cNvCxnSpPr/>
          <p:nvPr userDrawn="1"/>
        </p:nvCxnSpPr>
        <p:spPr>
          <a:xfrm flipH="1" flipV="1">
            <a:off x="3947181" y="1832792"/>
            <a:ext cx="6810681" cy="384101"/>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47"/>
          <p:cNvCxnSpPr/>
          <p:nvPr userDrawn="1"/>
        </p:nvCxnSpPr>
        <p:spPr>
          <a:xfrm flipH="1" flipV="1">
            <a:off x="6565433" y="971550"/>
            <a:ext cx="4192430" cy="93941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8" name="Rectangle 107"/>
          <p:cNvSpPr/>
          <p:nvPr userDrawn="1"/>
        </p:nvSpPr>
        <p:spPr>
          <a:xfrm>
            <a:off x="9282678" y="1291847"/>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Courts</a:t>
            </a:r>
            <a:endParaRPr lang="en-AU" sz="2000" b="1" dirty="0">
              <a:solidFill>
                <a:schemeClr val="accent4">
                  <a:lumMod val="75000"/>
                </a:schemeClr>
              </a:solidFill>
              <a:latin typeface="Calibri" panose="020F0502020204030204" pitchFamily="34" charset="0"/>
            </a:endParaRPr>
          </a:p>
        </p:txBody>
      </p:sp>
      <p:grpSp>
        <p:nvGrpSpPr>
          <p:cNvPr id="109" name="Group 108"/>
          <p:cNvGrpSpPr/>
          <p:nvPr userDrawn="1"/>
        </p:nvGrpSpPr>
        <p:grpSpPr>
          <a:xfrm>
            <a:off x="8420011" y="1322949"/>
            <a:ext cx="972000" cy="972000"/>
            <a:chOff x="2975175" y="1270581"/>
            <a:chExt cx="972000" cy="972000"/>
          </a:xfrm>
        </p:grpSpPr>
        <p:sp>
          <p:nvSpPr>
            <p:cNvPr id="110" name="Oval 109"/>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111" name="Object 167"/>
            <p:cNvGraphicFramePr>
              <a:graphicFrameLocks noChangeAspect="1"/>
            </p:cNvGraphicFramePr>
            <p:nvPr>
              <p:extLst>
                <p:ext uri="{D42A27DB-BD31-4B8C-83A1-F6EECF244321}">
                  <p14:modId xmlns:p14="http://schemas.microsoft.com/office/powerpoint/2010/main" val="2413436850"/>
                </p:ext>
              </p:extLst>
            </p:nvPr>
          </p:nvGraphicFramePr>
          <p:xfrm>
            <a:off x="3107317" y="1500176"/>
            <a:ext cx="707715" cy="512810"/>
          </p:xfrm>
          <a:graphic>
            <a:graphicData uri="http://schemas.openxmlformats.org/presentationml/2006/ole">
              <mc:AlternateContent xmlns:mc="http://schemas.openxmlformats.org/markup-compatibility/2006">
                <mc:Choice xmlns:v="urn:schemas-microsoft-com:vml" Requires="v">
                  <p:oleObj spid="_x0000_s4181" name="Visio" r:id="rId3" imgW="982913" imgH="712742" progId="Visio.Drawing.11">
                    <p:embed/>
                  </p:oleObj>
                </mc:Choice>
                <mc:Fallback>
                  <p:oleObj name="Visio" r:id="rId3" imgW="982913" imgH="712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7317" y="1500176"/>
                          <a:ext cx="707715" cy="512810"/>
                        </a:xfrm>
                        <a:prstGeom prst="rect">
                          <a:avLst/>
                        </a:prstGeom>
                        <a:noFill/>
                        <a:ln>
                          <a:noFill/>
                        </a:ln>
                        <a:effectLst/>
                      </p:spPr>
                    </p:pic>
                  </p:oleObj>
                </mc:Fallback>
              </mc:AlternateContent>
            </a:graphicData>
          </a:graphic>
        </p:graphicFrame>
      </p:grpSp>
      <p:sp>
        <p:nvSpPr>
          <p:cNvPr id="113" name="Oval 112"/>
          <p:cNvSpPr/>
          <p:nvPr userDrawn="1"/>
        </p:nvSpPr>
        <p:spPr>
          <a:xfrm>
            <a:off x="2212599" y="1084909"/>
            <a:ext cx="7783194" cy="4633318"/>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14" name="Group 113"/>
          <p:cNvGrpSpPr/>
          <p:nvPr userDrawn="1"/>
        </p:nvGrpSpPr>
        <p:grpSpPr>
          <a:xfrm>
            <a:off x="5425975" y="2813176"/>
            <a:ext cx="1237131" cy="1241202"/>
            <a:chOff x="5343896" y="2930012"/>
            <a:chExt cx="1237131" cy="1241202"/>
          </a:xfrm>
        </p:grpSpPr>
        <p:sp>
          <p:nvSpPr>
            <p:cNvPr id="115" name="Oval 19"/>
            <p:cNvSpPr>
              <a:spLocks noChangeArrowheads="1"/>
            </p:cNvSpPr>
            <p:nvPr/>
          </p:nvSpPr>
          <p:spPr bwMode="auto">
            <a:xfrm>
              <a:off x="5343896" y="2930012"/>
              <a:ext cx="1237131" cy="1241202"/>
            </a:xfrm>
            <a:prstGeom prst="ellipse">
              <a:avLst/>
            </a:prstGeom>
            <a:solidFill>
              <a:schemeClr val="accent4">
                <a:lumMod val="75000"/>
              </a:schemeClr>
            </a:solidFill>
            <a:ln>
              <a:noFill/>
            </a:ln>
          </p:spPr>
          <p:txBody>
            <a:bodyPr vert="horz" wrap="square" lIns="0" tIns="36000" rIns="0" bIns="36000" numCol="1" anchor="t"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grpSp>
          <p:nvGrpSpPr>
            <p:cNvPr id="116" name="Group 115"/>
            <p:cNvGrpSpPr/>
            <p:nvPr/>
          </p:nvGrpSpPr>
          <p:grpSpPr>
            <a:xfrm>
              <a:off x="5692085" y="3569056"/>
              <a:ext cx="540751" cy="525704"/>
              <a:chOff x="5296310" y="4078309"/>
              <a:chExt cx="649839" cy="649839"/>
            </a:xfrm>
          </p:grpSpPr>
          <p:sp>
            <p:nvSpPr>
              <p:cNvPr id="118" name="Oval 117"/>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119" name="Picture 1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grpSp>
      <p:sp>
        <p:nvSpPr>
          <p:cNvPr id="122" name="Rectangle 121"/>
          <p:cNvSpPr/>
          <p:nvPr userDrawn="1"/>
        </p:nvSpPr>
        <p:spPr>
          <a:xfrm>
            <a:off x="3652825" y="5703550"/>
            <a:ext cx="1520042" cy="11515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5" name="Rectangle 124"/>
          <p:cNvSpPr/>
          <p:nvPr userDrawn="1"/>
        </p:nvSpPr>
        <p:spPr>
          <a:xfrm>
            <a:off x="349897" y="3750987"/>
            <a:ext cx="2147709" cy="461665"/>
          </a:xfrm>
          <a:prstGeom prst="rect">
            <a:avLst/>
          </a:prstGeom>
        </p:spPr>
        <p:txBody>
          <a:bodyPr wrap="square">
            <a:spAutoFit/>
          </a:bodyPr>
          <a:lstStyle/>
          <a:p>
            <a:pPr algn="r">
              <a:lnSpc>
                <a:spcPct val="120000"/>
              </a:lnSpc>
            </a:pPr>
            <a:r>
              <a:rPr lang="en-AU" sz="2000" b="1" dirty="0" smtClean="0">
                <a:solidFill>
                  <a:schemeClr val="accent5"/>
                </a:solidFill>
                <a:latin typeface="Calibri" panose="020F0502020204030204" pitchFamily="34" charset="0"/>
              </a:rPr>
              <a:t>Enforcement</a:t>
            </a:r>
            <a:endParaRPr lang="en-AU" sz="2000" b="1" dirty="0">
              <a:solidFill>
                <a:schemeClr val="accent5"/>
              </a:solidFill>
              <a:latin typeface="Calibri" panose="020F0502020204030204" pitchFamily="34" charset="0"/>
            </a:endParaRPr>
          </a:p>
        </p:txBody>
      </p:sp>
      <p:sp>
        <p:nvSpPr>
          <p:cNvPr id="127" name="Rectangle 126"/>
          <p:cNvSpPr/>
          <p:nvPr userDrawn="1"/>
        </p:nvSpPr>
        <p:spPr>
          <a:xfrm>
            <a:off x="9912668" y="3773901"/>
            <a:ext cx="2147709" cy="769441"/>
          </a:xfrm>
          <a:prstGeom prst="rect">
            <a:avLst/>
          </a:prstGeom>
        </p:spPr>
        <p:txBody>
          <a:bodyPr wrap="square">
            <a:spAutoFit/>
          </a:bodyPr>
          <a:lstStyle/>
          <a:p>
            <a:pPr algn="l">
              <a:lnSpc>
                <a:spcPct val="120000"/>
              </a:lnSpc>
            </a:pPr>
            <a:r>
              <a:rPr lang="en-AU" sz="2000" b="1" dirty="0" smtClean="0">
                <a:solidFill>
                  <a:schemeClr val="accent6">
                    <a:lumMod val="75000"/>
                  </a:schemeClr>
                </a:solidFill>
                <a:latin typeface="Calibri" panose="020F0502020204030204" pitchFamily="34" charset="0"/>
              </a:rPr>
              <a:t>Enforcement</a:t>
            </a:r>
          </a:p>
          <a:p>
            <a:pPr algn="l"/>
            <a:r>
              <a:rPr lang="en-AU" sz="2000" b="1" dirty="0" smtClean="0">
                <a:solidFill>
                  <a:schemeClr val="accent6">
                    <a:lumMod val="75000"/>
                  </a:schemeClr>
                </a:solidFill>
                <a:latin typeface="Calibri" panose="020F0502020204030204" pitchFamily="34" charset="0"/>
              </a:rPr>
              <a:t>Systems of Record</a:t>
            </a:r>
            <a:endParaRPr lang="en-AU" sz="2000" b="1" dirty="0">
              <a:solidFill>
                <a:schemeClr val="accent6">
                  <a:lumMod val="75000"/>
                </a:schemeClr>
              </a:solidFill>
              <a:latin typeface="Calibri" panose="020F0502020204030204" pitchFamily="34" charset="0"/>
            </a:endParaRPr>
          </a:p>
        </p:txBody>
      </p:sp>
      <p:sp>
        <p:nvSpPr>
          <p:cNvPr id="129" name="Rectangle 128"/>
          <p:cNvSpPr/>
          <p:nvPr userDrawn="1"/>
        </p:nvSpPr>
        <p:spPr>
          <a:xfrm>
            <a:off x="10880010" y="2498301"/>
            <a:ext cx="1246796" cy="707886"/>
          </a:xfrm>
          <a:prstGeom prst="rect">
            <a:avLst/>
          </a:prstGeom>
        </p:spPr>
        <p:txBody>
          <a:bodyPr wrap="square">
            <a:spAutoFit/>
          </a:bodyPr>
          <a:lstStyle/>
          <a:p>
            <a:pPr algn="l">
              <a:lnSpc>
                <a:spcPct val="100000"/>
              </a:lnSpc>
            </a:pPr>
            <a:r>
              <a:rPr lang="en-AU" sz="2000" b="1" dirty="0" smtClean="0">
                <a:solidFill>
                  <a:srgbClr val="1D4279"/>
                </a:solidFill>
                <a:latin typeface="Calibri" panose="020F0502020204030204" pitchFamily="34" charset="0"/>
              </a:rPr>
              <a:t>Online Payments</a:t>
            </a:r>
            <a:endParaRPr lang="en-AU" sz="2000" b="1" dirty="0">
              <a:solidFill>
                <a:srgbClr val="1D4279"/>
              </a:solidFill>
              <a:latin typeface="Calibri" panose="020F0502020204030204" pitchFamily="34" charset="0"/>
            </a:endParaRPr>
          </a:p>
        </p:txBody>
      </p:sp>
      <p:sp>
        <p:nvSpPr>
          <p:cNvPr id="131" name="Rectangle 130"/>
          <p:cNvSpPr/>
          <p:nvPr userDrawn="1"/>
        </p:nvSpPr>
        <p:spPr>
          <a:xfrm>
            <a:off x="6392637" y="328867"/>
            <a:ext cx="2682435" cy="707886"/>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Driver Intervention and Improvement</a:t>
            </a:r>
            <a:endParaRPr lang="en-AU" sz="2000" b="1" dirty="0">
              <a:solidFill>
                <a:schemeClr val="accent4">
                  <a:lumMod val="75000"/>
                </a:schemeClr>
              </a:solidFill>
              <a:latin typeface="Calibri" panose="020F0502020204030204" pitchFamily="34" charset="0"/>
            </a:endParaRPr>
          </a:p>
        </p:txBody>
      </p:sp>
      <p:sp>
        <p:nvSpPr>
          <p:cNvPr id="132" name="Rectangle 131"/>
          <p:cNvSpPr/>
          <p:nvPr userDrawn="1"/>
        </p:nvSpPr>
        <p:spPr>
          <a:xfrm>
            <a:off x="879556" y="1232455"/>
            <a:ext cx="2128839" cy="707886"/>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Administrative Justice</a:t>
            </a:r>
            <a:endParaRPr lang="en-AU" sz="2000" b="1" dirty="0">
              <a:solidFill>
                <a:schemeClr val="accent4">
                  <a:lumMod val="75000"/>
                </a:schemeClr>
              </a:solidFill>
              <a:latin typeface="Calibri" panose="020F0502020204030204" pitchFamily="34" charset="0"/>
            </a:endParaRPr>
          </a:p>
        </p:txBody>
      </p:sp>
      <p:grpSp>
        <p:nvGrpSpPr>
          <p:cNvPr id="134" name="Group 133"/>
          <p:cNvGrpSpPr/>
          <p:nvPr userDrawn="1"/>
        </p:nvGrpSpPr>
        <p:grpSpPr>
          <a:xfrm>
            <a:off x="1820600" y="2961433"/>
            <a:ext cx="858410" cy="893859"/>
            <a:chOff x="2468861" y="1732378"/>
            <a:chExt cx="858410" cy="893859"/>
          </a:xfrm>
        </p:grpSpPr>
        <p:sp>
          <p:nvSpPr>
            <p:cNvPr id="136" name="Oval 135"/>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137" name="Picture 136"/>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139" name="Group 138"/>
          <p:cNvGrpSpPr/>
          <p:nvPr userDrawn="1"/>
        </p:nvGrpSpPr>
        <p:grpSpPr>
          <a:xfrm>
            <a:off x="8420011" y="4585604"/>
            <a:ext cx="972000" cy="972000"/>
            <a:chOff x="650654" y="3831908"/>
            <a:chExt cx="972000" cy="972000"/>
          </a:xfrm>
        </p:grpSpPr>
        <p:sp>
          <p:nvSpPr>
            <p:cNvPr id="140" name="Oval 139"/>
            <p:cNvSpPr>
              <a:spLocks noChangeAspect="1"/>
            </p:cNvSpPr>
            <p:nvPr/>
          </p:nvSpPr>
          <p:spPr>
            <a:xfrm>
              <a:off x="650654" y="3831908"/>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142" name="Object 161"/>
            <p:cNvGraphicFramePr>
              <a:graphicFrameLocks noChangeAspect="1"/>
            </p:cNvGraphicFramePr>
            <p:nvPr>
              <p:extLst>
                <p:ext uri="{D42A27DB-BD31-4B8C-83A1-F6EECF244321}">
                  <p14:modId xmlns:p14="http://schemas.microsoft.com/office/powerpoint/2010/main" val="707235815"/>
                </p:ext>
              </p:extLst>
            </p:nvPr>
          </p:nvGraphicFramePr>
          <p:xfrm>
            <a:off x="864353" y="4009491"/>
            <a:ext cx="595294" cy="639095"/>
          </p:xfrm>
          <a:graphic>
            <a:graphicData uri="http://schemas.openxmlformats.org/presentationml/2006/ole">
              <mc:AlternateContent xmlns:mc="http://schemas.openxmlformats.org/markup-compatibility/2006">
                <mc:Choice xmlns:v="urn:schemas-microsoft-com:vml" Requires="v">
                  <p:oleObj spid="_x0000_s4182" name="Visio" r:id="rId7" imgW="1918891" imgH="2062846" progId="">
                    <p:embed/>
                  </p:oleObj>
                </mc:Choice>
                <mc:Fallback>
                  <p:oleObj name="Visio" r:id="rId7" imgW="1918891" imgH="206284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353" y="4009491"/>
                          <a:ext cx="595294" cy="639095"/>
                        </a:xfrm>
                        <a:prstGeom prst="rect">
                          <a:avLst/>
                        </a:prstGeom>
                        <a:noFill/>
                        <a:ln>
                          <a:noFill/>
                        </a:ln>
                        <a:effectLst/>
                        <a:extLst/>
                      </p:spPr>
                    </p:pic>
                  </p:oleObj>
                </mc:Fallback>
              </mc:AlternateContent>
            </a:graphicData>
          </a:graphic>
        </p:graphicFrame>
      </p:grpSp>
      <p:grpSp>
        <p:nvGrpSpPr>
          <p:cNvPr id="143" name="Group 142"/>
          <p:cNvGrpSpPr/>
          <p:nvPr userDrawn="1"/>
        </p:nvGrpSpPr>
        <p:grpSpPr>
          <a:xfrm>
            <a:off x="3024161" y="4590938"/>
            <a:ext cx="972000" cy="972000"/>
            <a:chOff x="583223" y="2205874"/>
            <a:chExt cx="972000" cy="972000"/>
          </a:xfrm>
        </p:grpSpPr>
        <p:sp>
          <p:nvSpPr>
            <p:cNvPr id="145" name="Oval 144"/>
            <p:cNvSpPr>
              <a:spLocks noChangeAspect="1"/>
            </p:cNvSpPr>
            <p:nvPr/>
          </p:nvSpPr>
          <p:spPr>
            <a:xfrm>
              <a:off x="583223" y="2205874"/>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146" name="Picture 2" descr="C:\Users\gmahoney\AppData\Local\Microsoft\Windows\Temporary Internet Files\Content.IE5\NBJJG1OK\medium-caution-winding-road-166.6-9166[1].gif"/>
            <p:cNvPicPr>
              <a:picLocks noChangeAspect="1" noChangeArrowheads="1"/>
            </p:cNvPicPr>
            <p:nvPr/>
          </p:nvPicPr>
          <p:blipFill>
            <a:blip r:embed="rId9" cstate="print">
              <a:biLevel thresh="25000"/>
              <a:extLst>
                <a:ext uri="{28A0092B-C50C-407E-A947-70E740481C1C}">
                  <a14:useLocalDpi xmlns:a14="http://schemas.microsoft.com/office/drawing/2010/main" val="0"/>
                </a:ext>
              </a:extLst>
            </a:blip>
            <a:srcRect/>
            <a:stretch>
              <a:fillRect/>
            </a:stretch>
          </p:blipFill>
          <p:spPr bwMode="auto">
            <a:xfrm>
              <a:off x="714224" y="2350797"/>
              <a:ext cx="693455" cy="693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8" name="Group 147"/>
          <p:cNvGrpSpPr/>
          <p:nvPr userDrawn="1"/>
        </p:nvGrpSpPr>
        <p:grpSpPr>
          <a:xfrm>
            <a:off x="5593433" y="5201090"/>
            <a:ext cx="972000" cy="972000"/>
            <a:chOff x="7888314" y="1605889"/>
            <a:chExt cx="972000" cy="972000"/>
          </a:xfrm>
        </p:grpSpPr>
        <p:sp>
          <p:nvSpPr>
            <p:cNvPr id="150" name="Oval 149"/>
            <p:cNvSpPr>
              <a:spLocks noChangeAspect="1"/>
            </p:cNvSpPr>
            <p:nvPr/>
          </p:nvSpPr>
          <p:spPr>
            <a:xfrm>
              <a:off x="7888314" y="1605889"/>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sp>
          <p:nvSpPr>
            <p:cNvPr id="152" name="TextBox 151"/>
            <p:cNvSpPr txBox="1"/>
            <p:nvPr/>
          </p:nvSpPr>
          <p:spPr>
            <a:xfrm>
              <a:off x="7961837" y="1799501"/>
              <a:ext cx="824953" cy="584775"/>
            </a:xfrm>
            <a:prstGeom prst="rect">
              <a:avLst/>
            </a:prstGeom>
            <a:noFill/>
          </p:spPr>
          <p:txBody>
            <a:bodyPr wrap="square" rtlCol="0" anchor="ctr" anchorCtr="0">
              <a:spAutoFit/>
            </a:bodyPr>
            <a:lstStyle/>
            <a:p>
              <a:pPr algn="ctr"/>
              <a:r>
                <a:rPr lang="en-CA" sz="3200" b="1" dirty="0" smtClean="0">
                  <a:solidFill>
                    <a:schemeClr val="bg1"/>
                  </a:solidFill>
                </a:rPr>
                <a:t>BI</a:t>
              </a:r>
              <a:endParaRPr lang="en-CA" sz="3200" b="1" dirty="0">
                <a:solidFill>
                  <a:schemeClr val="bg1"/>
                </a:solidFill>
              </a:endParaRPr>
            </a:p>
          </p:txBody>
        </p:sp>
      </p:grpSp>
      <p:grpSp>
        <p:nvGrpSpPr>
          <p:cNvPr id="153" name="Group 152"/>
          <p:cNvGrpSpPr/>
          <p:nvPr userDrawn="1"/>
        </p:nvGrpSpPr>
        <p:grpSpPr>
          <a:xfrm>
            <a:off x="5558539" y="600876"/>
            <a:ext cx="972000" cy="972000"/>
            <a:chOff x="5558539" y="600876"/>
            <a:chExt cx="972000" cy="972000"/>
          </a:xfrm>
        </p:grpSpPr>
        <p:sp>
          <p:nvSpPr>
            <p:cNvPr id="154" name="Oval 153"/>
            <p:cNvSpPr>
              <a:spLocks noChangeAspect="1"/>
            </p:cNvSpPr>
            <p:nvPr/>
          </p:nvSpPr>
          <p:spPr>
            <a:xfrm>
              <a:off x="5558539" y="600876"/>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155" name="Picture 15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777587" y="806711"/>
              <a:ext cx="568798" cy="592287"/>
            </a:xfrm>
            <a:prstGeom prst="rect">
              <a:avLst/>
            </a:prstGeom>
          </p:spPr>
        </p:pic>
      </p:grpSp>
      <p:sp>
        <p:nvSpPr>
          <p:cNvPr id="156" name="Rectangle 155"/>
          <p:cNvSpPr/>
          <p:nvPr userDrawn="1"/>
        </p:nvSpPr>
        <p:spPr>
          <a:xfrm>
            <a:off x="6329814" y="5981728"/>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Analytics</a:t>
            </a:r>
            <a:endParaRPr lang="en-AU" sz="2000" b="1" dirty="0">
              <a:solidFill>
                <a:schemeClr val="accent4">
                  <a:lumMod val="75000"/>
                </a:schemeClr>
              </a:solidFill>
              <a:latin typeface="Calibri" panose="020F0502020204030204" pitchFamily="34" charset="0"/>
            </a:endParaRPr>
          </a:p>
        </p:txBody>
      </p:sp>
      <p:sp>
        <p:nvSpPr>
          <p:cNvPr id="157" name="Rectangle 156"/>
          <p:cNvSpPr/>
          <p:nvPr userDrawn="1"/>
        </p:nvSpPr>
        <p:spPr>
          <a:xfrm>
            <a:off x="1890948" y="5562938"/>
            <a:ext cx="2168097" cy="400110"/>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Transportation</a:t>
            </a:r>
            <a:endParaRPr lang="en-AU" sz="2000" b="1" dirty="0">
              <a:solidFill>
                <a:schemeClr val="accent4">
                  <a:lumMod val="75000"/>
                </a:schemeClr>
              </a:solidFill>
              <a:latin typeface="Calibri" panose="020F0502020204030204" pitchFamily="34" charset="0"/>
            </a:endParaRPr>
          </a:p>
        </p:txBody>
      </p:sp>
      <p:sp>
        <p:nvSpPr>
          <p:cNvPr id="158" name="Rectangle 157"/>
          <p:cNvSpPr/>
          <p:nvPr userDrawn="1"/>
        </p:nvSpPr>
        <p:spPr>
          <a:xfrm>
            <a:off x="8702351" y="5505937"/>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Coroner</a:t>
            </a:r>
            <a:endParaRPr lang="en-AU" sz="2000" b="1" dirty="0">
              <a:solidFill>
                <a:schemeClr val="accent4">
                  <a:lumMod val="75000"/>
                </a:schemeClr>
              </a:solidFill>
              <a:latin typeface="Calibri" panose="020F0502020204030204" pitchFamily="34" charset="0"/>
            </a:endParaRPr>
          </a:p>
        </p:txBody>
      </p:sp>
      <p:sp>
        <p:nvSpPr>
          <p:cNvPr id="159" name="Rectangle 158"/>
          <p:cNvSpPr/>
          <p:nvPr userDrawn="1"/>
        </p:nvSpPr>
        <p:spPr>
          <a:xfrm>
            <a:off x="2385649" y="4567021"/>
            <a:ext cx="185527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userDrawn="1"/>
        </p:nvSpPr>
        <p:spPr>
          <a:xfrm>
            <a:off x="8361128" y="4483831"/>
            <a:ext cx="163466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userDrawn="1"/>
        </p:nvSpPr>
        <p:spPr>
          <a:xfrm>
            <a:off x="5407731" y="328867"/>
            <a:ext cx="2812521"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userDrawn="1"/>
        </p:nvSpPr>
        <p:spPr>
          <a:xfrm>
            <a:off x="5407731" y="5075969"/>
            <a:ext cx="2168355"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6" name="Straight Arrow Connector 165"/>
          <p:cNvCxnSpPr>
            <a:stCxn id="182" idx="1"/>
            <a:endCxn id="178" idx="5"/>
          </p:cNvCxnSpPr>
          <p:nvPr userDrawn="1"/>
        </p:nvCxnSpPr>
        <p:spPr>
          <a:xfrm flipV="1">
            <a:off x="10228037" y="2425802"/>
            <a:ext cx="598704" cy="657951"/>
          </a:xfrm>
          <a:prstGeom prst="straightConnector1">
            <a:avLst/>
          </a:prstGeom>
          <a:ln w="63500">
            <a:solidFill>
              <a:srgbClr val="1D477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36" idx="6"/>
            <a:endCxn id="115" idx="2"/>
          </p:cNvCxnSpPr>
          <p:nvPr userDrawn="1"/>
        </p:nvCxnSpPr>
        <p:spPr>
          <a:xfrm>
            <a:off x="2679010" y="3408363"/>
            <a:ext cx="2746965" cy="25414"/>
          </a:xfrm>
          <a:prstGeom prst="straightConnector1">
            <a:avLst/>
          </a:prstGeom>
          <a:ln w="76200">
            <a:solidFill>
              <a:srgbClr val="18C4D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9" name="Group 168"/>
          <p:cNvGrpSpPr/>
          <p:nvPr userDrawn="1"/>
        </p:nvGrpSpPr>
        <p:grpSpPr>
          <a:xfrm>
            <a:off x="2975175" y="1270581"/>
            <a:ext cx="972000" cy="972000"/>
            <a:chOff x="2975175" y="1270581"/>
            <a:chExt cx="972000" cy="972000"/>
          </a:xfrm>
        </p:grpSpPr>
        <p:sp>
          <p:nvSpPr>
            <p:cNvPr id="170" name="Oval 169"/>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171" name="Object 167"/>
            <p:cNvGraphicFramePr>
              <a:graphicFrameLocks noChangeAspect="1"/>
            </p:cNvGraphicFramePr>
            <p:nvPr>
              <p:extLst>
                <p:ext uri="{D42A27DB-BD31-4B8C-83A1-F6EECF244321}">
                  <p14:modId xmlns:p14="http://schemas.microsoft.com/office/powerpoint/2010/main" val="1754759444"/>
                </p:ext>
              </p:extLst>
            </p:nvPr>
          </p:nvGraphicFramePr>
          <p:xfrm>
            <a:off x="3115407" y="1506982"/>
            <a:ext cx="707715" cy="512810"/>
          </p:xfrm>
          <a:graphic>
            <a:graphicData uri="http://schemas.openxmlformats.org/presentationml/2006/ole">
              <mc:AlternateContent xmlns:mc="http://schemas.openxmlformats.org/markup-compatibility/2006">
                <mc:Choice xmlns:v="urn:schemas-microsoft-com:vml" Requires="v">
                  <p:oleObj spid="_x0000_s4183" name="Visio" r:id="rId11" imgW="982913" imgH="712742" progId="Visio.Drawing.11">
                    <p:embed/>
                  </p:oleObj>
                </mc:Choice>
                <mc:Fallback>
                  <p:oleObj name="Visio" r:id="rId11" imgW="982913" imgH="71274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5407" y="1506982"/>
                          <a:ext cx="707715" cy="512810"/>
                        </a:xfrm>
                        <a:prstGeom prst="rect">
                          <a:avLst/>
                        </a:prstGeom>
                        <a:noFill/>
                        <a:ln>
                          <a:noFill/>
                        </a:ln>
                        <a:effectLst/>
                      </p:spPr>
                    </p:pic>
                  </p:oleObj>
                </mc:Fallback>
              </mc:AlternateContent>
            </a:graphicData>
          </a:graphic>
        </p:graphicFrame>
      </p:grpSp>
      <p:sp>
        <p:nvSpPr>
          <p:cNvPr id="172" name="Rectangle 171"/>
          <p:cNvSpPr/>
          <p:nvPr userDrawn="1"/>
        </p:nvSpPr>
        <p:spPr>
          <a:xfrm>
            <a:off x="1103585" y="1015779"/>
            <a:ext cx="2931661"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userDrawn="1"/>
        </p:nvSpPr>
        <p:spPr>
          <a:xfrm>
            <a:off x="8183265" y="398361"/>
            <a:ext cx="1788464" cy="67274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cxnSp>
        <p:nvCxnSpPr>
          <p:cNvPr id="175" name="Elbow Connector 47"/>
          <p:cNvCxnSpPr/>
          <p:nvPr userDrawn="1"/>
        </p:nvCxnSpPr>
        <p:spPr>
          <a:xfrm flipH="1" flipV="1">
            <a:off x="9392011" y="1808949"/>
            <a:ext cx="1294957" cy="204037"/>
          </a:xfrm>
          <a:prstGeom prst="straightConnector1">
            <a:avLst/>
          </a:prstGeom>
          <a:ln w="38100">
            <a:solidFill>
              <a:schemeClr val="tx2">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76" name="Rectangle 175"/>
          <p:cNvSpPr/>
          <p:nvPr userDrawn="1"/>
        </p:nvSpPr>
        <p:spPr>
          <a:xfrm>
            <a:off x="8145797" y="960018"/>
            <a:ext cx="2661713" cy="134549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7" name="Group 176"/>
          <p:cNvGrpSpPr>
            <a:grpSpLocks noChangeAspect="1"/>
          </p:cNvGrpSpPr>
          <p:nvPr userDrawn="1"/>
        </p:nvGrpSpPr>
        <p:grpSpPr>
          <a:xfrm>
            <a:off x="10684417" y="1596148"/>
            <a:ext cx="971849" cy="972000"/>
            <a:chOff x="10241114" y="1735315"/>
            <a:chExt cx="936000" cy="897229"/>
          </a:xfrm>
          <a:solidFill>
            <a:srgbClr val="1D4279"/>
          </a:solidFill>
        </p:grpSpPr>
        <p:sp>
          <p:nvSpPr>
            <p:cNvPr id="178" name="Oval 177"/>
            <p:cNvSpPr>
              <a:spLocks noChangeAspect="1"/>
            </p:cNvSpPr>
            <p:nvPr/>
          </p:nvSpPr>
          <p:spPr>
            <a:xfrm flipH="1">
              <a:off x="10241114" y="1735315"/>
              <a:ext cx="936000"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179" name="TextBox 178"/>
            <p:cNvSpPr txBox="1"/>
            <p:nvPr/>
          </p:nvSpPr>
          <p:spPr>
            <a:xfrm>
              <a:off x="10311850" y="1880190"/>
              <a:ext cx="794523" cy="586980"/>
            </a:xfrm>
            <a:prstGeom prst="rect">
              <a:avLst/>
            </a:prstGeom>
            <a:noFill/>
          </p:spPr>
          <p:txBody>
            <a:bodyPr wrap="square" rtlCol="0" anchor="ctr" anchorCtr="0">
              <a:spAutoFit/>
            </a:bodyPr>
            <a:lstStyle/>
            <a:p>
              <a:pPr algn="ctr"/>
              <a:r>
                <a:rPr lang="en-CA" sz="3200" b="1" dirty="0">
                  <a:solidFill>
                    <a:schemeClr val="bg1"/>
                  </a:solidFill>
                </a:rPr>
                <a:t>$</a:t>
              </a:r>
            </a:p>
          </p:txBody>
        </p:sp>
      </p:grpSp>
      <p:sp>
        <p:nvSpPr>
          <p:cNvPr id="180" name="Rectangle 179"/>
          <p:cNvSpPr/>
          <p:nvPr userDrawn="1"/>
        </p:nvSpPr>
        <p:spPr>
          <a:xfrm rot="164921">
            <a:off x="4022557" y="1692113"/>
            <a:ext cx="4272170" cy="48933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1" name="Group 180"/>
          <p:cNvGrpSpPr/>
          <p:nvPr userDrawn="1"/>
        </p:nvGrpSpPr>
        <p:grpSpPr>
          <a:xfrm>
            <a:off x="9495338" y="2952850"/>
            <a:ext cx="858410" cy="893859"/>
            <a:chOff x="7910474" y="1688333"/>
            <a:chExt cx="858410" cy="893859"/>
          </a:xfrm>
        </p:grpSpPr>
        <p:sp>
          <p:nvSpPr>
            <p:cNvPr id="182" name="Oval 181"/>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183" name="Picture 18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184" name="Group 183"/>
          <p:cNvGrpSpPr/>
          <p:nvPr userDrawn="1"/>
        </p:nvGrpSpPr>
        <p:grpSpPr>
          <a:xfrm>
            <a:off x="2385650" y="1086876"/>
            <a:ext cx="7235399" cy="4600214"/>
            <a:chOff x="2385650" y="1086876"/>
            <a:chExt cx="7235399" cy="4600214"/>
          </a:xfrm>
        </p:grpSpPr>
        <p:cxnSp>
          <p:nvCxnSpPr>
            <p:cNvPr id="185" name="Elbow Connector 47"/>
            <p:cNvCxnSpPr>
              <a:stCxn id="182" idx="7"/>
            </p:cNvCxnSpPr>
            <p:nvPr/>
          </p:nvCxnSpPr>
          <p:spPr>
            <a:xfrm flipH="1" flipV="1">
              <a:off x="9176091" y="2179688"/>
              <a:ext cx="444958" cy="90406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6" name="Elbow Connector 48"/>
            <p:cNvCxnSpPr/>
            <p:nvPr/>
          </p:nvCxnSpPr>
          <p:spPr>
            <a:xfrm>
              <a:off x="6462019" y="1322949"/>
              <a:ext cx="3075520" cy="188323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7" name="Elbow Connector 54"/>
            <p:cNvCxnSpPr>
              <a:stCxn id="170" idx="5"/>
              <a:endCxn id="140" idx="1"/>
            </p:cNvCxnSpPr>
            <p:nvPr/>
          </p:nvCxnSpPr>
          <p:spPr>
            <a:xfrm>
              <a:off x="3804829" y="2100235"/>
              <a:ext cx="4757528" cy="262771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8" name="Elbow Connector 48"/>
            <p:cNvCxnSpPr>
              <a:stCxn id="154" idx="6"/>
            </p:cNvCxnSpPr>
            <p:nvPr userDrawn="1"/>
          </p:nvCxnSpPr>
          <p:spPr>
            <a:xfrm>
              <a:off x="6530539" y="1086876"/>
              <a:ext cx="1889472" cy="499522"/>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48"/>
            <p:cNvCxnSpPr/>
            <p:nvPr userDrawn="1"/>
          </p:nvCxnSpPr>
          <p:spPr>
            <a:xfrm>
              <a:off x="3947175" y="1959257"/>
              <a:ext cx="5548163" cy="131035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48"/>
            <p:cNvCxnSpPr>
              <a:stCxn id="170" idx="6"/>
            </p:cNvCxnSpPr>
            <p:nvPr userDrawn="1"/>
          </p:nvCxnSpPr>
          <p:spPr>
            <a:xfrm>
              <a:off x="3947175" y="1756581"/>
              <a:ext cx="4399391" cy="7945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1" name="Elbow Connector 48"/>
            <p:cNvCxnSpPr>
              <a:stCxn id="150" idx="7"/>
            </p:cNvCxnSpPr>
            <p:nvPr userDrawn="1"/>
          </p:nvCxnSpPr>
          <p:spPr>
            <a:xfrm flipV="1">
              <a:off x="6423087" y="2179688"/>
              <a:ext cx="2065803" cy="3163748"/>
            </a:xfrm>
            <a:prstGeom prst="straightConnector1">
              <a:avLst/>
            </a:prstGeom>
            <a:ln w="3175">
              <a:solidFill>
                <a:schemeClr val="bg1">
                  <a:lumMod val="7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2" name="Elbow Connector 54"/>
            <p:cNvCxnSpPr>
              <a:endCxn id="145" idx="7"/>
            </p:cNvCxnSpPr>
            <p:nvPr userDrawn="1"/>
          </p:nvCxnSpPr>
          <p:spPr>
            <a:xfrm flipH="1">
              <a:off x="3853815" y="2045079"/>
              <a:ext cx="4566196" cy="268820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3" name="Elbow Connector 48"/>
            <p:cNvCxnSpPr>
              <a:endCxn id="154" idx="2"/>
            </p:cNvCxnSpPr>
            <p:nvPr userDrawn="1"/>
          </p:nvCxnSpPr>
          <p:spPr>
            <a:xfrm flipV="1">
              <a:off x="3947175" y="1086876"/>
              <a:ext cx="1611364" cy="502905"/>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4" name="Elbow Connector 48"/>
            <p:cNvCxnSpPr>
              <a:stCxn id="150" idx="6"/>
            </p:cNvCxnSpPr>
            <p:nvPr userDrawn="1"/>
          </p:nvCxnSpPr>
          <p:spPr>
            <a:xfrm flipV="1">
              <a:off x="6565433" y="5201090"/>
              <a:ext cx="1854578" cy="48600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5" name="Elbow Connector 48"/>
            <p:cNvCxnSpPr>
              <a:endCxn id="150" idx="2"/>
            </p:cNvCxnSpPr>
            <p:nvPr userDrawn="1"/>
          </p:nvCxnSpPr>
          <p:spPr>
            <a:xfrm>
              <a:off x="3996161" y="5201090"/>
              <a:ext cx="1597272" cy="48600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6" name="Elbow Connector 48"/>
            <p:cNvCxnSpPr>
              <a:endCxn id="145" idx="1"/>
            </p:cNvCxnSpPr>
            <p:nvPr userDrawn="1"/>
          </p:nvCxnSpPr>
          <p:spPr>
            <a:xfrm>
              <a:off x="2450106" y="3773901"/>
              <a:ext cx="716401" cy="959383"/>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7" name="Elbow Connector 48"/>
            <p:cNvCxnSpPr>
              <a:stCxn id="170" idx="3"/>
            </p:cNvCxnSpPr>
            <p:nvPr userDrawn="1"/>
          </p:nvCxnSpPr>
          <p:spPr>
            <a:xfrm flipH="1">
              <a:off x="2385650" y="2100235"/>
              <a:ext cx="731871" cy="882702"/>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Elbow Connector 54"/>
            <p:cNvCxnSpPr/>
            <p:nvPr userDrawn="1"/>
          </p:nvCxnSpPr>
          <p:spPr>
            <a:xfrm>
              <a:off x="2634376" y="3541917"/>
              <a:ext cx="5785635" cy="134376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9" name="Elbow Connector 48"/>
            <p:cNvCxnSpPr>
              <a:endCxn id="182" idx="5"/>
            </p:cNvCxnSpPr>
            <p:nvPr userDrawn="1"/>
          </p:nvCxnSpPr>
          <p:spPr>
            <a:xfrm flipV="1">
              <a:off x="9109276" y="3715806"/>
              <a:ext cx="511773" cy="94300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0" name="Elbow Connector 48"/>
            <p:cNvCxnSpPr>
              <a:stCxn id="150" idx="0"/>
              <a:endCxn id="154" idx="4"/>
            </p:cNvCxnSpPr>
            <p:nvPr userDrawn="1"/>
          </p:nvCxnSpPr>
          <p:spPr>
            <a:xfrm flipH="1" flipV="1">
              <a:off x="6044539" y="1572876"/>
              <a:ext cx="34894" cy="362821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1" name="Elbow Connector 48"/>
            <p:cNvCxnSpPr>
              <a:stCxn id="150" idx="1"/>
            </p:cNvCxnSpPr>
            <p:nvPr userDrawn="1"/>
          </p:nvCxnSpPr>
          <p:spPr>
            <a:xfrm flipH="1" flipV="1">
              <a:off x="3652825" y="2179688"/>
              <a:ext cx="2082954" cy="316374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2" name="Elbow Connector 48"/>
            <p:cNvCxnSpPr/>
            <p:nvPr userDrawn="1"/>
          </p:nvCxnSpPr>
          <p:spPr>
            <a:xfrm flipH="1" flipV="1">
              <a:off x="2592730" y="3715073"/>
              <a:ext cx="3074226" cy="172901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3" name="Elbow Connector 54"/>
            <p:cNvCxnSpPr/>
            <p:nvPr userDrawn="1"/>
          </p:nvCxnSpPr>
          <p:spPr>
            <a:xfrm flipH="1">
              <a:off x="3735245" y="1506982"/>
              <a:ext cx="2038919" cy="310351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4" name="Elbow Connector 54"/>
            <p:cNvCxnSpPr/>
            <p:nvPr userDrawn="1"/>
          </p:nvCxnSpPr>
          <p:spPr>
            <a:xfrm flipH="1">
              <a:off x="3947176" y="3541917"/>
              <a:ext cx="5590363" cy="1343767"/>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48"/>
            <p:cNvCxnSpPr>
              <a:stCxn id="170" idx="4"/>
            </p:cNvCxnSpPr>
            <p:nvPr userDrawn="1"/>
          </p:nvCxnSpPr>
          <p:spPr>
            <a:xfrm>
              <a:off x="3461175" y="2242581"/>
              <a:ext cx="0" cy="2367919"/>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6" name="Elbow Connector 54"/>
            <p:cNvCxnSpPr/>
            <p:nvPr userDrawn="1"/>
          </p:nvCxnSpPr>
          <p:spPr>
            <a:xfrm flipH="1">
              <a:off x="2634379" y="1336637"/>
              <a:ext cx="2959054" cy="1869550"/>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7" name="Elbow Connector 54"/>
            <p:cNvCxnSpPr>
              <a:stCxn id="154" idx="5"/>
            </p:cNvCxnSpPr>
            <p:nvPr userDrawn="1"/>
          </p:nvCxnSpPr>
          <p:spPr>
            <a:xfrm>
              <a:off x="6388193" y="1430530"/>
              <a:ext cx="2314158" cy="3160408"/>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54"/>
            <p:cNvCxnSpPr>
              <a:stCxn id="140" idx="2"/>
              <a:endCxn id="145" idx="6"/>
            </p:cNvCxnSpPr>
            <p:nvPr userDrawn="1"/>
          </p:nvCxnSpPr>
          <p:spPr>
            <a:xfrm flipH="1">
              <a:off x="3996161" y="5071604"/>
              <a:ext cx="4423850" cy="533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48"/>
            <p:cNvCxnSpPr>
              <a:stCxn id="136" idx="6"/>
              <a:endCxn id="115" idx="2"/>
            </p:cNvCxnSpPr>
            <p:nvPr userDrawn="1"/>
          </p:nvCxnSpPr>
          <p:spPr>
            <a:xfrm>
              <a:off x="2679010" y="3408363"/>
              <a:ext cx="2746965" cy="25414"/>
            </a:xfrm>
            <a:prstGeom prst="straightConnector1">
              <a:avLst/>
            </a:prstGeom>
            <a:ln w="3175">
              <a:solidFill>
                <a:schemeClr val="bg1">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210" name="Straight Arrow Connector 209"/>
          <p:cNvCxnSpPr>
            <a:stCxn id="115" idx="6"/>
            <a:endCxn id="182" idx="6"/>
          </p:cNvCxnSpPr>
          <p:nvPr userDrawn="1"/>
        </p:nvCxnSpPr>
        <p:spPr>
          <a:xfrm flipV="1">
            <a:off x="6663106" y="3399780"/>
            <a:ext cx="2832232" cy="33997"/>
          </a:xfrm>
          <a:prstGeom prst="straightConnector1">
            <a:avLst/>
          </a:prstGeom>
          <a:ln w="76200">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p:cNvCxnSpPr>
            <a:stCxn id="115" idx="4"/>
          </p:cNvCxnSpPr>
          <p:nvPr userDrawn="1"/>
        </p:nvCxnSpPr>
        <p:spPr>
          <a:xfrm flipH="1">
            <a:off x="6044539" y="4054378"/>
            <a:ext cx="2" cy="1146712"/>
          </a:xfrm>
          <a:prstGeom prst="straightConnector1">
            <a:avLst/>
          </a:prstGeom>
          <a:ln w="9525">
            <a:solidFill>
              <a:schemeClr val="accent4">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2" name="TextBox 211"/>
          <p:cNvSpPr txBox="1"/>
          <p:nvPr userDrawn="1"/>
        </p:nvSpPr>
        <p:spPr>
          <a:xfrm>
            <a:off x="6330950" y="6189623"/>
            <a:ext cx="1652888" cy="338554"/>
          </a:xfrm>
          <a:prstGeom prst="rect">
            <a:avLst/>
          </a:prstGeom>
          <a:noFill/>
        </p:spPr>
        <p:txBody>
          <a:bodyPr wrap="none" rtlCol="0">
            <a:spAutoFit/>
          </a:bodyPr>
          <a:lstStyle/>
          <a:p>
            <a:r>
              <a:rPr lang="en-US" sz="1600" b="1" dirty="0" smtClean="0">
                <a:solidFill>
                  <a:schemeClr val="accent4">
                    <a:lumMod val="75000"/>
                  </a:schemeClr>
                </a:solidFill>
              </a:rPr>
              <a:t>Proof-of-Concept</a:t>
            </a:r>
            <a:endParaRPr lang="en-US" sz="1600" b="1" dirty="0">
              <a:solidFill>
                <a:schemeClr val="accent4">
                  <a:lumMod val="75000"/>
                </a:schemeClr>
              </a:solidFill>
            </a:endParaRPr>
          </a:p>
        </p:txBody>
      </p:sp>
    </p:spTree>
    <p:extLst>
      <p:ext uri="{BB962C8B-B14F-4D97-AF65-F5344CB8AC3E}">
        <p14:creationId xmlns:p14="http://schemas.microsoft.com/office/powerpoint/2010/main" val="252382081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oncept v2 - future - Hub">
    <p:spTree>
      <p:nvGrpSpPr>
        <p:cNvPr id="1" name=""/>
        <p:cNvGrpSpPr/>
        <p:nvPr/>
      </p:nvGrpSpPr>
      <p:grpSpPr>
        <a:xfrm>
          <a:off x="0" y="0"/>
          <a:ext cx="0" cy="0"/>
          <a:chOff x="0" y="0"/>
          <a:chExt cx="0" cy="0"/>
        </a:xfrm>
      </p:grpSpPr>
      <p:sp>
        <p:nvSpPr>
          <p:cNvPr id="5" name="Oval 4"/>
          <p:cNvSpPr/>
          <p:nvPr userDrawn="1"/>
        </p:nvSpPr>
        <p:spPr>
          <a:xfrm>
            <a:off x="2212599" y="1084909"/>
            <a:ext cx="7783194" cy="4633318"/>
          </a:xfrm>
          <a:prstGeom prst="ellipse">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60" name="Group 59"/>
          <p:cNvGrpSpPr/>
          <p:nvPr userDrawn="1"/>
        </p:nvGrpSpPr>
        <p:grpSpPr>
          <a:xfrm>
            <a:off x="5473475" y="2813176"/>
            <a:ext cx="1237131" cy="1241202"/>
            <a:chOff x="5343896" y="2930012"/>
            <a:chExt cx="1237131" cy="1241202"/>
          </a:xfrm>
        </p:grpSpPr>
        <p:sp>
          <p:nvSpPr>
            <p:cNvPr id="61" name="Oval 19"/>
            <p:cNvSpPr>
              <a:spLocks noChangeArrowheads="1"/>
            </p:cNvSpPr>
            <p:nvPr/>
          </p:nvSpPr>
          <p:spPr bwMode="auto">
            <a:xfrm>
              <a:off x="5343896" y="2930012"/>
              <a:ext cx="1237131" cy="1241202"/>
            </a:xfrm>
            <a:prstGeom prst="ellipse">
              <a:avLst/>
            </a:prstGeom>
            <a:solidFill>
              <a:schemeClr val="accent4">
                <a:lumMod val="75000"/>
              </a:schemeClr>
            </a:solidFill>
            <a:ln>
              <a:noFill/>
            </a:ln>
          </p:spPr>
          <p:txBody>
            <a:bodyPr vert="horz" wrap="square" lIns="0" tIns="36000" rIns="0" bIns="36000" numCol="1" anchor="t" anchorCtr="0" compatLnSpc="1">
              <a:prstTxWarp prst="textNoShape">
                <a:avLst/>
              </a:prstTxWarp>
            </a:bodyPr>
            <a:lstStyle/>
            <a:p>
              <a:pPr algn="ctr"/>
              <a:r>
                <a:rPr lang="en-AU" sz="2800" b="1" dirty="0" smtClean="0">
                  <a:solidFill>
                    <a:schemeClr val="bg1"/>
                  </a:solidFill>
                  <a:latin typeface="+mj-lt"/>
                </a:rPr>
                <a:t>HUB</a:t>
              </a:r>
              <a:endParaRPr lang="en-US" sz="2800" b="1" dirty="0">
                <a:solidFill>
                  <a:schemeClr val="bg1"/>
                </a:solidFill>
                <a:latin typeface="+mj-lt"/>
              </a:endParaRPr>
            </a:p>
          </p:txBody>
        </p:sp>
        <p:grpSp>
          <p:nvGrpSpPr>
            <p:cNvPr id="63" name="Group 62"/>
            <p:cNvGrpSpPr/>
            <p:nvPr/>
          </p:nvGrpSpPr>
          <p:grpSpPr>
            <a:xfrm>
              <a:off x="5692085" y="3569056"/>
              <a:ext cx="540751" cy="525704"/>
              <a:chOff x="5296310" y="4078309"/>
              <a:chExt cx="649839" cy="649839"/>
            </a:xfrm>
          </p:grpSpPr>
          <p:sp>
            <p:nvSpPr>
              <p:cNvPr id="64" name="Oval 63"/>
              <p:cNvSpPr>
                <a:spLocks noChangeAspect="1"/>
              </p:cNvSpPr>
              <p:nvPr/>
            </p:nvSpPr>
            <p:spPr>
              <a:xfrm>
                <a:off x="5296310" y="4078309"/>
                <a:ext cx="649839" cy="64983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4">
                      <a:lumMod val="75000"/>
                    </a:schemeClr>
                  </a:solidFill>
                  <a:latin typeface="FontAwesome" pitchFamily="2" charset="0"/>
                </a:endParaRPr>
              </a:p>
            </p:txBody>
          </p:sp>
          <p:pic>
            <p:nvPicPr>
              <p:cNvPr id="65" name="Picture 6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77267" y="4151103"/>
                <a:ext cx="505382" cy="505382"/>
              </a:xfrm>
              <a:prstGeom prst="rect">
                <a:avLst/>
              </a:prstGeom>
            </p:spPr>
          </p:pic>
        </p:grpSp>
      </p:grpSp>
      <p:sp>
        <p:nvSpPr>
          <p:cNvPr id="51" name="Rectangle 50"/>
          <p:cNvSpPr/>
          <p:nvPr userDrawn="1"/>
        </p:nvSpPr>
        <p:spPr>
          <a:xfrm>
            <a:off x="3652825" y="5703550"/>
            <a:ext cx="1520042" cy="115157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Placeholder 1"/>
          <p:cNvSpPr>
            <a:spLocks noGrp="1"/>
          </p:cNvSpPr>
          <p:nvPr>
            <p:ph type="title"/>
          </p:nvPr>
        </p:nvSpPr>
        <p:spPr>
          <a:xfrm>
            <a:off x="609600" y="20638"/>
            <a:ext cx="10058400" cy="639762"/>
          </a:xfrm>
          <a:prstGeom prst="rect">
            <a:avLst/>
          </a:prstGeom>
        </p:spPr>
        <p:txBody>
          <a:bodyPr vert="horz" lIns="91440" tIns="45720" rIns="91440" bIns="45720" rtlCol="0" anchor="ctr">
            <a:noAutofit/>
          </a:bodyPr>
          <a:lstStyle>
            <a:lvl1pPr>
              <a:defRPr b="1">
                <a:solidFill>
                  <a:srgbClr val="225787"/>
                </a:solidFill>
              </a:defRPr>
            </a:lvl1pPr>
          </a:lstStyle>
          <a:p>
            <a:r>
              <a:rPr lang="en-US" dirty="0" smtClean="0"/>
              <a:t>Click to edit Master title style</a:t>
            </a:r>
            <a:endParaRPr lang="en-US" dirty="0"/>
          </a:p>
        </p:txBody>
      </p:sp>
      <p:sp>
        <p:nvSpPr>
          <p:cNvPr id="14" name="Rectangle 13"/>
          <p:cNvSpPr/>
          <p:nvPr userDrawn="1"/>
        </p:nvSpPr>
        <p:spPr>
          <a:xfrm>
            <a:off x="349897" y="3750987"/>
            <a:ext cx="2147709" cy="461665"/>
          </a:xfrm>
          <a:prstGeom prst="rect">
            <a:avLst/>
          </a:prstGeom>
        </p:spPr>
        <p:txBody>
          <a:bodyPr wrap="square">
            <a:spAutoFit/>
          </a:bodyPr>
          <a:lstStyle/>
          <a:p>
            <a:pPr algn="r">
              <a:lnSpc>
                <a:spcPct val="120000"/>
              </a:lnSpc>
            </a:pPr>
            <a:r>
              <a:rPr lang="en-AU" sz="2000" b="1" dirty="0" smtClean="0">
                <a:solidFill>
                  <a:schemeClr val="accent5"/>
                </a:solidFill>
                <a:latin typeface="Calibri" panose="020F0502020204030204" pitchFamily="34" charset="0"/>
              </a:rPr>
              <a:t>Enforcement</a:t>
            </a:r>
            <a:endParaRPr lang="en-AU" sz="2000" b="1" dirty="0">
              <a:solidFill>
                <a:schemeClr val="accent5"/>
              </a:solidFill>
              <a:latin typeface="Calibri" panose="020F0502020204030204" pitchFamily="34" charset="0"/>
            </a:endParaRPr>
          </a:p>
        </p:txBody>
      </p:sp>
      <p:sp>
        <p:nvSpPr>
          <p:cNvPr id="16" name="Rectangle 15"/>
          <p:cNvSpPr/>
          <p:nvPr userDrawn="1"/>
        </p:nvSpPr>
        <p:spPr>
          <a:xfrm>
            <a:off x="9912668" y="3773901"/>
            <a:ext cx="2147709" cy="769441"/>
          </a:xfrm>
          <a:prstGeom prst="rect">
            <a:avLst/>
          </a:prstGeom>
        </p:spPr>
        <p:txBody>
          <a:bodyPr wrap="square">
            <a:spAutoFit/>
          </a:bodyPr>
          <a:lstStyle/>
          <a:p>
            <a:pPr algn="l">
              <a:lnSpc>
                <a:spcPct val="120000"/>
              </a:lnSpc>
            </a:pPr>
            <a:r>
              <a:rPr lang="en-AU" sz="2000" b="1" dirty="0" smtClean="0">
                <a:solidFill>
                  <a:schemeClr val="accent6">
                    <a:lumMod val="75000"/>
                  </a:schemeClr>
                </a:solidFill>
                <a:latin typeface="Calibri" panose="020F0502020204030204" pitchFamily="34" charset="0"/>
              </a:rPr>
              <a:t>Enforcement</a:t>
            </a:r>
          </a:p>
          <a:p>
            <a:pPr algn="l"/>
            <a:r>
              <a:rPr lang="en-AU" sz="2000" b="1" dirty="0" smtClean="0">
                <a:solidFill>
                  <a:schemeClr val="accent6">
                    <a:lumMod val="75000"/>
                  </a:schemeClr>
                </a:solidFill>
                <a:latin typeface="Calibri" panose="020F0502020204030204" pitchFamily="34" charset="0"/>
              </a:rPr>
              <a:t>Systems of Record</a:t>
            </a:r>
            <a:endParaRPr lang="en-AU" sz="2000" b="1" dirty="0">
              <a:solidFill>
                <a:schemeClr val="accent6">
                  <a:lumMod val="75000"/>
                </a:schemeClr>
              </a:solidFill>
              <a:latin typeface="Calibri" panose="020F0502020204030204" pitchFamily="34" charset="0"/>
            </a:endParaRPr>
          </a:p>
        </p:txBody>
      </p:sp>
      <p:sp>
        <p:nvSpPr>
          <p:cNvPr id="29" name="Rectangle 28"/>
          <p:cNvSpPr/>
          <p:nvPr userDrawn="1"/>
        </p:nvSpPr>
        <p:spPr>
          <a:xfrm>
            <a:off x="10725223" y="2398436"/>
            <a:ext cx="1381051" cy="707886"/>
          </a:xfrm>
          <a:prstGeom prst="rect">
            <a:avLst/>
          </a:prstGeom>
        </p:spPr>
        <p:txBody>
          <a:bodyPr wrap="square">
            <a:spAutoFit/>
          </a:bodyPr>
          <a:lstStyle/>
          <a:p>
            <a:pPr algn="l">
              <a:lnSpc>
                <a:spcPct val="100000"/>
              </a:lnSpc>
            </a:pPr>
            <a:r>
              <a:rPr lang="en-AU" sz="2000" b="1" dirty="0" smtClean="0">
                <a:solidFill>
                  <a:srgbClr val="1D4279"/>
                </a:solidFill>
                <a:latin typeface="Calibri" panose="020F0502020204030204" pitchFamily="34" charset="0"/>
              </a:rPr>
              <a:t>Online Payments</a:t>
            </a:r>
            <a:endParaRPr lang="en-AU" sz="2000" b="1" dirty="0">
              <a:solidFill>
                <a:srgbClr val="1D4279"/>
              </a:solidFill>
              <a:latin typeface="Calibri" panose="020F0502020204030204" pitchFamily="34" charset="0"/>
            </a:endParaRPr>
          </a:p>
        </p:txBody>
      </p:sp>
      <p:sp>
        <p:nvSpPr>
          <p:cNvPr id="43" name="Rectangle 42"/>
          <p:cNvSpPr/>
          <p:nvPr/>
        </p:nvSpPr>
        <p:spPr>
          <a:xfrm>
            <a:off x="6490713" y="366323"/>
            <a:ext cx="2682435" cy="707886"/>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Driver Intervention and Improvement</a:t>
            </a:r>
            <a:endParaRPr lang="en-AU" sz="2000" b="1" dirty="0">
              <a:solidFill>
                <a:schemeClr val="accent4">
                  <a:lumMod val="75000"/>
                </a:schemeClr>
              </a:solidFill>
              <a:latin typeface="Calibri" panose="020F0502020204030204" pitchFamily="34" charset="0"/>
            </a:endParaRPr>
          </a:p>
        </p:txBody>
      </p:sp>
      <p:sp>
        <p:nvSpPr>
          <p:cNvPr id="50" name="Rectangle 49"/>
          <p:cNvSpPr/>
          <p:nvPr/>
        </p:nvSpPr>
        <p:spPr>
          <a:xfrm>
            <a:off x="908759" y="1224778"/>
            <a:ext cx="2128839" cy="707886"/>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Administrative Justice</a:t>
            </a:r>
            <a:endParaRPr lang="en-AU" sz="2000" b="1" dirty="0">
              <a:solidFill>
                <a:schemeClr val="accent4">
                  <a:lumMod val="75000"/>
                </a:schemeClr>
              </a:solidFill>
              <a:latin typeface="Calibri" panose="020F0502020204030204" pitchFamily="34" charset="0"/>
            </a:endParaRPr>
          </a:p>
        </p:txBody>
      </p:sp>
      <p:grpSp>
        <p:nvGrpSpPr>
          <p:cNvPr id="66" name="Group 65"/>
          <p:cNvGrpSpPr/>
          <p:nvPr userDrawn="1"/>
        </p:nvGrpSpPr>
        <p:grpSpPr>
          <a:xfrm>
            <a:off x="9495338" y="2952850"/>
            <a:ext cx="858410" cy="893859"/>
            <a:chOff x="7910474" y="1688333"/>
            <a:chExt cx="858410" cy="893859"/>
          </a:xfrm>
        </p:grpSpPr>
        <p:sp>
          <p:nvSpPr>
            <p:cNvPr id="67" name="Oval 66"/>
            <p:cNvSpPr>
              <a:spLocks noChangeAspect="1"/>
            </p:cNvSpPr>
            <p:nvPr/>
          </p:nvSpPr>
          <p:spPr>
            <a:xfrm flipH="1">
              <a:off x="7910474" y="1688333"/>
              <a:ext cx="858410" cy="89385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u="sng" dirty="0">
                <a:solidFill>
                  <a:srgbClr val="FFFFFF"/>
                </a:solidFill>
                <a:latin typeface="FontAwesome" pitchFamily="2" charset="0"/>
              </a:endParaRPr>
            </a:p>
          </p:txBody>
        </p:sp>
        <p:pic>
          <p:nvPicPr>
            <p:cNvPr id="68" name="Picture 6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67772" y="1868335"/>
              <a:ext cx="568798" cy="592287"/>
            </a:xfrm>
            <a:prstGeom prst="rect">
              <a:avLst/>
            </a:prstGeom>
          </p:spPr>
        </p:pic>
      </p:grpSp>
      <p:grpSp>
        <p:nvGrpSpPr>
          <p:cNvPr id="74" name="Group 73"/>
          <p:cNvGrpSpPr/>
          <p:nvPr userDrawn="1"/>
        </p:nvGrpSpPr>
        <p:grpSpPr>
          <a:xfrm>
            <a:off x="1820600" y="2961433"/>
            <a:ext cx="858410" cy="893859"/>
            <a:chOff x="2468861" y="1732378"/>
            <a:chExt cx="858410" cy="893859"/>
          </a:xfrm>
        </p:grpSpPr>
        <p:sp>
          <p:nvSpPr>
            <p:cNvPr id="76" name="Oval 75"/>
            <p:cNvSpPr>
              <a:spLocks noChangeAspect="1"/>
            </p:cNvSpPr>
            <p:nvPr userDrawn="1"/>
          </p:nvSpPr>
          <p:spPr>
            <a:xfrm>
              <a:off x="2468861" y="1732378"/>
              <a:ext cx="858410" cy="89385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pic>
          <p:nvPicPr>
            <p:cNvPr id="77" name="Picture 76"/>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2562959" y="1826812"/>
              <a:ext cx="719678" cy="749398"/>
            </a:xfrm>
            <a:prstGeom prst="rect">
              <a:avLst/>
            </a:prstGeom>
          </p:spPr>
        </p:pic>
      </p:grpSp>
      <p:grpSp>
        <p:nvGrpSpPr>
          <p:cNvPr id="78" name="Group 77"/>
          <p:cNvGrpSpPr>
            <a:grpSpLocks noChangeAspect="1"/>
          </p:cNvGrpSpPr>
          <p:nvPr userDrawn="1"/>
        </p:nvGrpSpPr>
        <p:grpSpPr>
          <a:xfrm>
            <a:off x="10632566" y="1502434"/>
            <a:ext cx="971849" cy="972000"/>
            <a:chOff x="10241114" y="1735315"/>
            <a:chExt cx="936000" cy="897229"/>
          </a:xfrm>
          <a:solidFill>
            <a:srgbClr val="1D4279"/>
          </a:solidFill>
        </p:grpSpPr>
        <p:sp>
          <p:nvSpPr>
            <p:cNvPr id="80" name="Oval 79"/>
            <p:cNvSpPr>
              <a:spLocks noChangeAspect="1"/>
            </p:cNvSpPr>
            <p:nvPr/>
          </p:nvSpPr>
          <p:spPr>
            <a:xfrm flipH="1">
              <a:off x="10241114" y="1735315"/>
              <a:ext cx="936000"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solidFill>
                  <a:srgbClr val="FFFFFF"/>
                </a:solidFill>
                <a:latin typeface="FontAwesome" pitchFamily="2" charset="0"/>
              </a:endParaRPr>
            </a:p>
          </p:txBody>
        </p:sp>
        <p:sp>
          <p:nvSpPr>
            <p:cNvPr id="81" name="TextBox 80"/>
            <p:cNvSpPr txBox="1"/>
            <p:nvPr/>
          </p:nvSpPr>
          <p:spPr>
            <a:xfrm>
              <a:off x="10311850" y="1880190"/>
              <a:ext cx="794523" cy="586980"/>
            </a:xfrm>
            <a:prstGeom prst="rect">
              <a:avLst/>
            </a:prstGeom>
            <a:noFill/>
          </p:spPr>
          <p:txBody>
            <a:bodyPr wrap="square" rtlCol="0" anchor="ctr" anchorCtr="0">
              <a:spAutoFit/>
            </a:bodyPr>
            <a:lstStyle/>
            <a:p>
              <a:pPr algn="ctr"/>
              <a:r>
                <a:rPr lang="en-CA" sz="3200" b="1" dirty="0">
                  <a:solidFill>
                    <a:schemeClr val="bg1"/>
                  </a:solidFill>
                </a:rPr>
                <a:t>$</a:t>
              </a:r>
            </a:p>
          </p:txBody>
        </p:sp>
      </p:grpSp>
      <p:grpSp>
        <p:nvGrpSpPr>
          <p:cNvPr id="87" name="Group 86"/>
          <p:cNvGrpSpPr/>
          <p:nvPr userDrawn="1"/>
        </p:nvGrpSpPr>
        <p:grpSpPr>
          <a:xfrm>
            <a:off x="8420011" y="4597479"/>
            <a:ext cx="972000" cy="972000"/>
            <a:chOff x="650654" y="3831908"/>
            <a:chExt cx="972000" cy="972000"/>
          </a:xfrm>
        </p:grpSpPr>
        <p:sp>
          <p:nvSpPr>
            <p:cNvPr id="88" name="Oval 87"/>
            <p:cNvSpPr>
              <a:spLocks noChangeAspect="1"/>
            </p:cNvSpPr>
            <p:nvPr/>
          </p:nvSpPr>
          <p:spPr>
            <a:xfrm>
              <a:off x="650654" y="3831908"/>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9" name="Object 161"/>
            <p:cNvGraphicFramePr>
              <a:graphicFrameLocks noChangeAspect="1"/>
            </p:cNvGraphicFramePr>
            <p:nvPr>
              <p:extLst>
                <p:ext uri="{D42A27DB-BD31-4B8C-83A1-F6EECF244321}">
                  <p14:modId xmlns:p14="http://schemas.microsoft.com/office/powerpoint/2010/main" val="1297495532"/>
                </p:ext>
              </p:extLst>
            </p:nvPr>
          </p:nvGraphicFramePr>
          <p:xfrm>
            <a:off x="864353" y="4009491"/>
            <a:ext cx="595294" cy="639095"/>
          </p:xfrm>
          <a:graphic>
            <a:graphicData uri="http://schemas.openxmlformats.org/presentationml/2006/ole">
              <mc:AlternateContent xmlns:mc="http://schemas.openxmlformats.org/markup-compatibility/2006">
                <mc:Choice xmlns:v="urn:schemas-microsoft-com:vml" Requires="v">
                  <p:oleObj spid="_x0000_s2146" name="Visio" r:id="rId6" imgW="1918891" imgH="2062846" progId="">
                    <p:embed/>
                  </p:oleObj>
                </mc:Choice>
                <mc:Fallback>
                  <p:oleObj name="Visio" r:id="rId6" imgW="1918891" imgH="2062846"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4353" y="4009491"/>
                          <a:ext cx="595294" cy="639095"/>
                        </a:xfrm>
                        <a:prstGeom prst="rect">
                          <a:avLst/>
                        </a:prstGeom>
                        <a:noFill/>
                        <a:ln>
                          <a:noFill/>
                        </a:ln>
                        <a:effectLst/>
                        <a:extLst/>
                      </p:spPr>
                    </p:pic>
                  </p:oleObj>
                </mc:Fallback>
              </mc:AlternateContent>
            </a:graphicData>
          </a:graphic>
        </p:graphicFrame>
      </p:grpSp>
      <p:grpSp>
        <p:nvGrpSpPr>
          <p:cNvPr id="91" name="Group 90"/>
          <p:cNvGrpSpPr/>
          <p:nvPr userDrawn="1"/>
        </p:nvGrpSpPr>
        <p:grpSpPr>
          <a:xfrm>
            <a:off x="3024161" y="4590938"/>
            <a:ext cx="972000" cy="972000"/>
            <a:chOff x="583223" y="2205874"/>
            <a:chExt cx="972000" cy="972000"/>
          </a:xfrm>
        </p:grpSpPr>
        <p:sp>
          <p:nvSpPr>
            <p:cNvPr id="92" name="Oval 91"/>
            <p:cNvSpPr>
              <a:spLocks noChangeAspect="1"/>
            </p:cNvSpPr>
            <p:nvPr/>
          </p:nvSpPr>
          <p:spPr>
            <a:xfrm>
              <a:off x="583223" y="2205874"/>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93" name="Picture 2" descr="C:\Users\gmahoney\AppData\Local\Microsoft\Windows\Temporary Internet Files\Content.IE5\NBJJG1OK\medium-caution-winding-road-166.6-9166[1].gif"/>
            <p:cNvPicPr>
              <a:picLocks noChangeAspect="1" noChangeArrowheads="1"/>
            </p:cNvPicPr>
            <p:nvPr/>
          </p:nvPicPr>
          <p:blipFill>
            <a:blip r:embed="rId8" cstate="print">
              <a:biLevel thresh="25000"/>
              <a:extLst>
                <a:ext uri="{28A0092B-C50C-407E-A947-70E740481C1C}">
                  <a14:useLocalDpi xmlns:a14="http://schemas.microsoft.com/office/drawing/2010/main" val="0"/>
                </a:ext>
              </a:extLst>
            </a:blip>
            <a:srcRect/>
            <a:stretch>
              <a:fillRect/>
            </a:stretch>
          </p:blipFill>
          <p:spPr bwMode="auto">
            <a:xfrm>
              <a:off x="714224" y="2350797"/>
              <a:ext cx="693455" cy="6934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4" name="Group 93"/>
          <p:cNvGrpSpPr/>
          <p:nvPr userDrawn="1"/>
        </p:nvGrpSpPr>
        <p:grpSpPr>
          <a:xfrm>
            <a:off x="5593433" y="5201090"/>
            <a:ext cx="972000" cy="972000"/>
            <a:chOff x="7888314" y="1605889"/>
            <a:chExt cx="972000" cy="972000"/>
          </a:xfrm>
        </p:grpSpPr>
        <p:sp>
          <p:nvSpPr>
            <p:cNvPr id="95" name="Oval 94"/>
            <p:cNvSpPr>
              <a:spLocks noChangeAspect="1"/>
            </p:cNvSpPr>
            <p:nvPr/>
          </p:nvSpPr>
          <p:spPr>
            <a:xfrm>
              <a:off x="7888314" y="1605889"/>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sp>
          <p:nvSpPr>
            <p:cNvPr id="99" name="TextBox 98"/>
            <p:cNvSpPr txBox="1"/>
            <p:nvPr/>
          </p:nvSpPr>
          <p:spPr>
            <a:xfrm>
              <a:off x="7961837" y="1799501"/>
              <a:ext cx="824953" cy="584775"/>
            </a:xfrm>
            <a:prstGeom prst="rect">
              <a:avLst/>
            </a:prstGeom>
            <a:noFill/>
          </p:spPr>
          <p:txBody>
            <a:bodyPr wrap="square" rtlCol="0" anchor="ctr" anchorCtr="0">
              <a:spAutoFit/>
            </a:bodyPr>
            <a:lstStyle/>
            <a:p>
              <a:pPr algn="ctr"/>
              <a:r>
                <a:rPr lang="en-CA" sz="3200" b="1" dirty="0" smtClean="0">
                  <a:solidFill>
                    <a:schemeClr val="bg1"/>
                  </a:solidFill>
                </a:rPr>
                <a:t>BI</a:t>
              </a:r>
              <a:endParaRPr lang="en-CA" sz="3200" b="1" dirty="0">
                <a:solidFill>
                  <a:schemeClr val="bg1"/>
                </a:solidFill>
              </a:endParaRPr>
            </a:p>
          </p:txBody>
        </p:sp>
      </p:grpSp>
      <p:grpSp>
        <p:nvGrpSpPr>
          <p:cNvPr id="2" name="Group 1"/>
          <p:cNvGrpSpPr/>
          <p:nvPr userDrawn="1"/>
        </p:nvGrpSpPr>
        <p:grpSpPr>
          <a:xfrm>
            <a:off x="5605837" y="600876"/>
            <a:ext cx="972000" cy="972000"/>
            <a:chOff x="5605837" y="600876"/>
            <a:chExt cx="972000" cy="972000"/>
          </a:xfrm>
        </p:grpSpPr>
        <p:sp>
          <p:nvSpPr>
            <p:cNvPr id="85" name="Oval 84"/>
            <p:cNvSpPr>
              <a:spLocks noChangeAspect="1"/>
            </p:cNvSpPr>
            <p:nvPr/>
          </p:nvSpPr>
          <p:spPr>
            <a:xfrm>
              <a:off x="5605837" y="600876"/>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pic>
          <p:nvPicPr>
            <p:cNvPr id="102" name="Picture 10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814904" y="790732"/>
              <a:ext cx="568798" cy="592287"/>
            </a:xfrm>
            <a:prstGeom prst="rect">
              <a:avLst/>
            </a:prstGeom>
          </p:spPr>
        </p:pic>
      </p:grpSp>
      <p:sp>
        <p:nvSpPr>
          <p:cNvPr id="163" name="Rectangle 162"/>
          <p:cNvSpPr/>
          <p:nvPr userDrawn="1"/>
        </p:nvSpPr>
        <p:spPr>
          <a:xfrm>
            <a:off x="6240914" y="5994428"/>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Analytics</a:t>
            </a:r>
            <a:endParaRPr lang="en-AU" sz="2000" b="1" dirty="0">
              <a:solidFill>
                <a:schemeClr val="accent4">
                  <a:lumMod val="75000"/>
                </a:schemeClr>
              </a:solidFill>
              <a:latin typeface="Calibri" panose="020F0502020204030204" pitchFamily="34" charset="0"/>
            </a:endParaRPr>
          </a:p>
        </p:txBody>
      </p:sp>
      <p:sp>
        <p:nvSpPr>
          <p:cNvPr id="164" name="Rectangle 163"/>
          <p:cNvSpPr/>
          <p:nvPr userDrawn="1"/>
        </p:nvSpPr>
        <p:spPr>
          <a:xfrm>
            <a:off x="1890948" y="5503563"/>
            <a:ext cx="2168097" cy="400110"/>
          </a:xfrm>
          <a:prstGeom prst="rect">
            <a:avLst/>
          </a:prstGeom>
        </p:spPr>
        <p:txBody>
          <a:bodyPr wrap="square">
            <a:spAutoFit/>
          </a:bodyPr>
          <a:lstStyle/>
          <a:p>
            <a:pPr algn="r">
              <a:lnSpc>
                <a:spcPct val="100000"/>
              </a:lnSpc>
            </a:pPr>
            <a:r>
              <a:rPr lang="en-AU" sz="2000" b="1" dirty="0" smtClean="0">
                <a:solidFill>
                  <a:schemeClr val="accent4">
                    <a:lumMod val="75000"/>
                  </a:schemeClr>
                </a:solidFill>
                <a:latin typeface="Calibri" panose="020F0502020204030204" pitchFamily="34" charset="0"/>
              </a:rPr>
              <a:t>Transportation</a:t>
            </a:r>
            <a:endParaRPr lang="en-AU" sz="2000" b="1" dirty="0">
              <a:solidFill>
                <a:schemeClr val="accent4">
                  <a:lumMod val="75000"/>
                </a:schemeClr>
              </a:solidFill>
              <a:latin typeface="Calibri" panose="020F0502020204030204" pitchFamily="34" charset="0"/>
            </a:endParaRPr>
          </a:p>
        </p:txBody>
      </p:sp>
      <p:sp>
        <p:nvSpPr>
          <p:cNvPr id="165" name="Rectangle 164"/>
          <p:cNvSpPr/>
          <p:nvPr userDrawn="1"/>
        </p:nvSpPr>
        <p:spPr>
          <a:xfrm>
            <a:off x="8631101" y="5494062"/>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Coroner</a:t>
            </a:r>
            <a:endParaRPr lang="en-AU" sz="2000" b="1" dirty="0">
              <a:solidFill>
                <a:schemeClr val="accent4">
                  <a:lumMod val="75000"/>
                </a:schemeClr>
              </a:solidFill>
              <a:latin typeface="Calibri" panose="020F0502020204030204" pitchFamily="34" charset="0"/>
            </a:endParaRPr>
          </a:p>
        </p:txBody>
      </p:sp>
      <p:cxnSp>
        <p:nvCxnSpPr>
          <p:cNvPr id="55" name="Elbow Connector 54"/>
          <p:cNvCxnSpPr>
            <a:stCxn id="101" idx="5"/>
          </p:cNvCxnSpPr>
          <p:nvPr userDrawn="1"/>
        </p:nvCxnSpPr>
        <p:spPr>
          <a:xfrm>
            <a:off x="3804829" y="2100235"/>
            <a:ext cx="1753710" cy="1032617"/>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48"/>
          <p:cNvCxnSpPr>
            <a:stCxn id="61" idx="6"/>
            <a:endCxn id="67" idx="6"/>
          </p:cNvCxnSpPr>
          <p:nvPr userDrawn="1"/>
        </p:nvCxnSpPr>
        <p:spPr>
          <a:xfrm flipV="1">
            <a:off x="6710606" y="3399780"/>
            <a:ext cx="2784732" cy="33997"/>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48"/>
          <p:cNvCxnSpPr/>
          <p:nvPr userDrawn="1"/>
        </p:nvCxnSpPr>
        <p:spPr>
          <a:xfrm flipV="1">
            <a:off x="6663106" y="2045080"/>
            <a:ext cx="1756905" cy="1087772"/>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48"/>
          <p:cNvCxnSpPr>
            <a:stCxn id="76" idx="6"/>
            <a:endCxn id="61" idx="2"/>
          </p:cNvCxnSpPr>
          <p:nvPr userDrawn="1"/>
        </p:nvCxnSpPr>
        <p:spPr>
          <a:xfrm>
            <a:off x="2679010" y="3408363"/>
            <a:ext cx="2794465" cy="25414"/>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54"/>
          <p:cNvCxnSpPr>
            <a:endCxn id="92" idx="7"/>
          </p:cNvCxnSpPr>
          <p:nvPr userDrawn="1"/>
        </p:nvCxnSpPr>
        <p:spPr>
          <a:xfrm flipH="1">
            <a:off x="3853815" y="3725139"/>
            <a:ext cx="1704724" cy="1008145"/>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54"/>
          <p:cNvCxnSpPr/>
          <p:nvPr userDrawn="1"/>
        </p:nvCxnSpPr>
        <p:spPr>
          <a:xfrm flipH="1" flipV="1">
            <a:off x="6663106" y="3715072"/>
            <a:ext cx="1816687" cy="1153812"/>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54"/>
          <p:cNvCxnSpPr>
            <a:stCxn id="61" idx="4"/>
            <a:endCxn id="95" idx="0"/>
          </p:cNvCxnSpPr>
          <p:nvPr userDrawn="1"/>
        </p:nvCxnSpPr>
        <p:spPr>
          <a:xfrm flipH="1">
            <a:off x="6079433" y="4054378"/>
            <a:ext cx="12608" cy="1146712"/>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54"/>
          <p:cNvCxnSpPr>
            <a:stCxn id="85" idx="4"/>
            <a:endCxn id="61" idx="0"/>
          </p:cNvCxnSpPr>
          <p:nvPr userDrawn="1"/>
        </p:nvCxnSpPr>
        <p:spPr>
          <a:xfrm>
            <a:off x="6091837" y="1572876"/>
            <a:ext cx="204" cy="1240300"/>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userDrawn="1"/>
        </p:nvGrpSpPr>
        <p:grpSpPr>
          <a:xfrm>
            <a:off x="2975175" y="1270581"/>
            <a:ext cx="972000" cy="972000"/>
            <a:chOff x="2975175" y="1270581"/>
            <a:chExt cx="972000" cy="972000"/>
          </a:xfrm>
        </p:grpSpPr>
        <p:sp>
          <p:nvSpPr>
            <p:cNvPr id="101" name="Oval 100"/>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86" name="Object 167"/>
            <p:cNvGraphicFramePr>
              <a:graphicFrameLocks noChangeAspect="1"/>
            </p:cNvGraphicFramePr>
            <p:nvPr>
              <p:extLst>
                <p:ext uri="{D42A27DB-BD31-4B8C-83A1-F6EECF244321}">
                  <p14:modId xmlns:p14="http://schemas.microsoft.com/office/powerpoint/2010/main" val="3394223900"/>
                </p:ext>
              </p:extLst>
            </p:nvPr>
          </p:nvGraphicFramePr>
          <p:xfrm>
            <a:off x="3091551" y="1485715"/>
            <a:ext cx="707715" cy="512810"/>
          </p:xfrm>
          <a:graphic>
            <a:graphicData uri="http://schemas.openxmlformats.org/presentationml/2006/ole">
              <mc:AlternateContent xmlns:mc="http://schemas.openxmlformats.org/markup-compatibility/2006">
                <mc:Choice xmlns:v="urn:schemas-microsoft-com:vml" Requires="v">
                  <p:oleObj spid="_x0000_s2147" name="Visio" r:id="rId9" imgW="982913" imgH="712742" progId="Visio.Drawing.11">
                    <p:embed/>
                  </p:oleObj>
                </mc:Choice>
                <mc:Fallback>
                  <p:oleObj name="Visio" r:id="rId9" imgW="982913" imgH="712742"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1551" y="1485715"/>
                          <a:ext cx="707715" cy="512810"/>
                        </a:xfrm>
                        <a:prstGeom prst="rect">
                          <a:avLst/>
                        </a:prstGeom>
                        <a:noFill/>
                        <a:ln>
                          <a:noFill/>
                        </a:ln>
                        <a:effectLst/>
                      </p:spPr>
                    </p:pic>
                  </p:oleObj>
                </mc:Fallback>
              </mc:AlternateContent>
            </a:graphicData>
          </a:graphic>
        </p:graphicFrame>
      </p:grpSp>
      <p:sp>
        <p:nvSpPr>
          <p:cNvPr id="54" name="Rectangle 53"/>
          <p:cNvSpPr/>
          <p:nvPr userDrawn="1"/>
        </p:nvSpPr>
        <p:spPr>
          <a:xfrm>
            <a:off x="9944100" y="6428597"/>
            <a:ext cx="2247900" cy="431784"/>
          </a:xfrm>
          <a:prstGeom prst="rect">
            <a:avLst/>
          </a:prstGeom>
          <a:solidFill>
            <a:srgbClr val="225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Road Safety Initiative</a:t>
            </a:r>
            <a:endParaRPr lang="en-US" b="1" dirty="0"/>
          </a:p>
        </p:txBody>
      </p:sp>
      <p:sp>
        <p:nvSpPr>
          <p:cNvPr id="52" name="Rectangle 51"/>
          <p:cNvSpPr/>
          <p:nvPr userDrawn="1"/>
        </p:nvSpPr>
        <p:spPr>
          <a:xfrm>
            <a:off x="9196953" y="1196597"/>
            <a:ext cx="2128839" cy="400110"/>
          </a:xfrm>
          <a:prstGeom prst="rect">
            <a:avLst/>
          </a:prstGeom>
        </p:spPr>
        <p:txBody>
          <a:bodyPr wrap="square">
            <a:spAutoFit/>
          </a:bodyPr>
          <a:lstStyle/>
          <a:p>
            <a:pPr algn="l">
              <a:lnSpc>
                <a:spcPct val="100000"/>
              </a:lnSpc>
            </a:pPr>
            <a:r>
              <a:rPr lang="en-AU" sz="2000" b="1" dirty="0" smtClean="0">
                <a:solidFill>
                  <a:schemeClr val="accent4">
                    <a:lumMod val="75000"/>
                  </a:schemeClr>
                </a:solidFill>
                <a:latin typeface="Calibri" panose="020F0502020204030204" pitchFamily="34" charset="0"/>
              </a:rPr>
              <a:t>Courts</a:t>
            </a:r>
            <a:endParaRPr lang="en-AU" sz="2000" b="1" dirty="0">
              <a:solidFill>
                <a:schemeClr val="accent4">
                  <a:lumMod val="75000"/>
                </a:schemeClr>
              </a:solidFill>
              <a:latin typeface="Calibri" panose="020F0502020204030204" pitchFamily="34" charset="0"/>
            </a:endParaRPr>
          </a:p>
        </p:txBody>
      </p:sp>
      <p:grpSp>
        <p:nvGrpSpPr>
          <p:cNvPr id="53" name="Group 52"/>
          <p:cNvGrpSpPr/>
          <p:nvPr userDrawn="1"/>
        </p:nvGrpSpPr>
        <p:grpSpPr>
          <a:xfrm>
            <a:off x="8381911" y="1322949"/>
            <a:ext cx="972000" cy="972000"/>
            <a:chOff x="2975175" y="1270581"/>
            <a:chExt cx="972000" cy="972000"/>
          </a:xfrm>
        </p:grpSpPr>
        <p:sp>
          <p:nvSpPr>
            <p:cNvPr id="56" name="Oval 55"/>
            <p:cNvSpPr>
              <a:spLocks noChangeAspect="1"/>
            </p:cNvSpPr>
            <p:nvPr/>
          </p:nvSpPr>
          <p:spPr>
            <a:xfrm>
              <a:off x="2975175" y="1270581"/>
              <a:ext cx="972000" cy="9720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00000"/>
                </a:lnSpc>
              </a:pPr>
              <a:endParaRPr lang="en-US" dirty="0">
                <a:solidFill>
                  <a:srgbClr val="FFFFFF"/>
                </a:solidFill>
                <a:latin typeface="FontAwesome" pitchFamily="2" charset="0"/>
              </a:endParaRPr>
            </a:p>
          </p:txBody>
        </p:sp>
        <p:graphicFrame>
          <p:nvGraphicFramePr>
            <p:cNvPr id="57" name="Object 167"/>
            <p:cNvGraphicFramePr>
              <a:graphicFrameLocks noChangeAspect="1"/>
            </p:cNvGraphicFramePr>
            <p:nvPr>
              <p:extLst>
                <p:ext uri="{D42A27DB-BD31-4B8C-83A1-F6EECF244321}">
                  <p14:modId xmlns:p14="http://schemas.microsoft.com/office/powerpoint/2010/main" val="3063184261"/>
                </p:ext>
              </p:extLst>
            </p:nvPr>
          </p:nvGraphicFramePr>
          <p:xfrm>
            <a:off x="3107317" y="1500176"/>
            <a:ext cx="707715" cy="512810"/>
          </p:xfrm>
          <a:graphic>
            <a:graphicData uri="http://schemas.openxmlformats.org/presentationml/2006/ole">
              <mc:AlternateContent xmlns:mc="http://schemas.openxmlformats.org/markup-compatibility/2006">
                <mc:Choice xmlns:v="urn:schemas-microsoft-com:vml" Requires="v">
                  <p:oleObj spid="_x0000_s2148" name="Visio" r:id="rId11" imgW="982913" imgH="712742" progId="Visio.Drawing.11">
                    <p:embed/>
                  </p:oleObj>
                </mc:Choice>
                <mc:Fallback>
                  <p:oleObj name="Visio" r:id="rId11" imgW="982913" imgH="712742"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07317" y="1500176"/>
                          <a:ext cx="707715" cy="512810"/>
                        </a:xfrm>
                        <a:prstGeom prst="rect">
                          <a:avLst/>
                        </a:prstGeom>
                        <a:noFill/>
                        <a:ln>
                          <a:noFill/>
                        </a:ln>
                        <a:effectLst/>
                      </p:spPr>
                    </p:pic>
                  </p:oleObj>
                </mc:Fallback>
              </mc:AlternateContent>
            </a:graphicData>
          </a:graphic>
        </p:graphicFrame>
      </p:grpSp>
      <p:cxnSp>
        <p:nvCxnSpPr>
          <p:cNvPr id="58" name="Elbow Connector 48"/>
          <p:cNvCxnSpPr/>
          <p:nvPr userDrawn="1"/>
        </p:nvCxnSpPr>
        <p:spPr>
          <a:xfrm flipV="1">
            <a:off x="6710606" y="2065354"/>
            <a:ext cx="3921960" cy="1219898"/>
          </a:xfrm>
          <a:prstGeom prst="straightConnector1">
            <a:avLst/>
          </a:prstGeom>
          <a:ln w="38100">
            <a:solidFill>
              <a:schemeClr val="accent4">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userDrawn="1"/>
        </p:nvSpPr>
        <p:spPr>
          <a:xfrm>
            <a:off x="10315647" y="5261467"/>
            <a:ext cx="1845435" cy="1169551"/>
          </a:xfrm>
          <a:prstGeom prst="rect">
            <a:avLst/>
          </a:prstGeom>
          <a:noFill/>
        </p:spPr>
        <p:txBody>
          <a:bodyPr wrap="square" rtlCol="0">
            <a:spAutoFit/>
          </a:bodyPr>
          <a:lstStyle/>
          <a:p>
            <a:pPr algn="r"/>
            <a:r>
              <a:rPr lang="en-CA" sz="1400" b="0" u="sng" dirty="0" smtClean="0"/>
              <a:t>Responsibility Legend</a:t>
            </a:r>
          </a:p>
          <a:p>
            <a:pPr algn="r"/>
            <a:r>
              <a:rPr lang="en-CA" sz="1400" b="1" dirty="0" err="1" smtClean="0">
                <a:solidFill>
                  <a:schemeClr val="accent5"/>
                </a:solidFill>
              </a:rPr>
              <a:t>PRIMECorp</a:t>
            </a:r>
            <a:r>
              <a:rPr lang="en-CA" sz="1400" b="1" dirty="0" smtClean="0">
                <a:solidFill>
                  <a:schemeClr val="accent5"/>
                </a:solidFill>
              </a:rPr>
              <a:t> </a:t>
            </a:r>
          </a:p>
          <a:p>
            <a:pPr algn="r"/>
            <a:r>
              <a:rPr lang="en-CA" sz="1400" b="1" dirty="0" smtClean="0">
                <a:solidFill>
                  <a:srgbClr val="7030A0"/>
                </a:solidFill>
              </a:rPr>
              <a:t>Road Safety (JAG)</a:t>
            </a:r>
          </a:p>
          <a:p>
            <a:pPr algn="r"/>
            <a:r>
              <a:rPr lang="en-CA" sz="1400" b="1" dirty="0" smtClean="0">
                <a:solidFill>
                  <a:schemeClr val="accent6">
                    <a:lumMod val="75000"/>
                  </a:schemeClr>
                </a:solidFill>
              </a:rPr>
              <a:t>ICBC</a:t>
            </a:r>
          </a:p>
          <a:p>
            <a:pPr algn="r"/>
            <a:r>
              <a:rPr lang="en-CA" sz="1400" b="1" dirty="0" err="1" smtClean="0">
                <a:solidFill>
                  <a:srgbClr val="1D4279"/>
                </a:solidFill>
              </a:rPr>
              <a:t>PayBC</a:t>
            </a:r>
            <a:endParaRPr lang="en-CA" sz="1400" b="1" dirty="0">
              <a:solidFill>
                <a:srgbClr val="1D4279"/>
              </a:solidFill>
            </a:endParaRPr>
          </a:p>
        </p:txBody>
      </p:sp>
    </p:spTree>
    <p:extLst>
      <p:ext uri="{BB962C8B-B14F-4D97-AF65-F5344CB8AC3E}">
        <p14:creationId xmlns:p14="http://schemas.microsoft.com/office/powerpoint/2010/main" val="28014952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8" name="Rectangle 67"/>
          <p:cNvSpPr/>
          <p:nvPr userDrawn="1"/>
        </p:nvSpPr>
        <p:spPr>
          <a:xfrm>
            <a:off x="390525" y="3695700"/>
            <a:ext cx="8582025" cy="2093913"/>
          </a:xfrm>
          <a:prstGeom prst="rect">
            <a:avLst/>
          </a:prstGeom>
          <a:solidFill>
            <a:srgbClr val="DDE9F7"/>
          </a:solid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userDrawn="1"/>
        </p:nvSpPr>
        <p:spPr>
          <a:xfrm>
            <a:off x="390525" y="1238251"/>
            <a:ext cx="8582025" cy="2076450"/>
          </a:xfrm>
          <a:prstGeom prst="rect">
            <a:avLst/>
          </a:prstGeom>
          <a:solidFill>
            <a:srgbClr val="F0ECF4"/>
          </a:solid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US" smtClean="0"/>
              <a:t>Click to edit Master title style</a:t>
            </a:r>
            <a:endParaRPr lang="en-CA"/>
          </a:p>
        </p:txBody>
      </p:sp>
      <p:grpSp>
        <p:nvGrpSpPr>
          <p:cNvPr id="48" name="Group 47"/>
          <p:cNvGrpSpPr/>
          <p:nvPr userDrawn="1"/>
        </p:nvGrpSpPr>
        <p:grpSpPr>
          <a:xfrm>
            <a:off x="3618626" y="1786804"/>
            <a:ext cx="4918382" cy="1202614"/>
            <a:chOff x="3618626" y="2882179"/>
            <a:chExt cx="4918382" cy="1202614"/>
          </a:xfrm>
        </p:grpSpPr>
        <p:sp>
          <p:nvSpPr>
            <p:cNvPr id="3" name="Oval 2"/>
            <p:cNvSpPr/>
            <p:nvPr userDrawn="1"/>
          </p:nvSpPr>
          <p:spPr>
            <a:xfrm>
              <a:off x="5865669" y="3326158"/>
              <a:ext cx="439473" cy="154139"/>
            </a:xfrm>
            <a:prstGeom prst="ellipse">
              <a:avLst/>
            </a:prstGeom>
            <a:solidFill>
              <a:schemeClr val="accent4">
                <a:lumMod val="75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p:cNvSpPr/>
            <p:nvPr userDrawn="1"/>
          </p:nvSpPr>
          <p:spPr>
            <a:xfrm>
              <a:off x="5784096" y="3863983"/>
              <a:ext cx="588335" cy="220810"/>
            </a:xfrm>
            <a:prstGeom prst="ellipse">
              <a:avLst/>
            </a:prstGeom>
            <a:solidFill>
              <a:schemeClr val="accent4">
                <a:lumMod val="60000"/>
                <a:lumOff val="40000"/>
              </a:schemeClr>
            </a:solidFill>
            <a:ln w="1397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p:cNvSpPr/>
            <p:nvPr userDrawn="1"/>
          </p:nvSpPr>
          <p:spPr>
            <a:xfrm>
              <a:off x="5940069" y="2882179"/>
              <a:ext cx="294797" cy="77083"/>
            </a:xfrm>
            <a:prstGeom prst="ellipse">
              <a:avLst/>
            </a:prstGeom>
            <a:solidFill>
              <a:schemeClr val="accent4">
                <a:lumMod val="60000"/>
                <a:lumOff val="40000"/>
              </a:schemeClr>
            </a:solidFill>
            <a:ln w="63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userDrawn="1"/>
          </p:nvSpPr>
          <p:spPr>
            <a:xfrm>
              <a:off x="8097535" y="3331293"/>
              <a:ext cx="439473" cy="154139"/>
            </a:xfrm>
            <a:prstGeom prst="ellipse">
              <a:avLst/>
            </a:prstGeom>
            <a:solidFill>
              <a:schemeClr val="accent6">
                <a:lumMod val="75000"/>
              </a:schemeClr>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userDrawn="1"/>
          </p:nvSpPr>
          <p:spPr>
            <a:xfrm>
              <a:off x="3618626" y="3331293"/>
              <a:ext cx="439473" cy="154139"/>
            </a:xfrm>
            <a:prstGeom prst="ellipse">
              <a:avLst/>
            </a:prstGeom>
            <a:solidFill>
              <a:srgbClr val="19D5D1"/>
            </a:solidFill>
            <a:ln w="95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userDrawn="1"/>
          </p:nvSpPr>
          <p:spPr>
            <a:xfrm>
              <a:off x="7064548" y="2959262"/>
              <a:ext cx="328924" cy="77083"/>
            </a:xfrm>
            <a:prstGeom prst="ellipse">
              <a:avLst/>
            </a:prstGeom>
            <a:solidFill>
              <a:schemeClr val="accent4">
                <a:lumMod val="60000"/>
                <a:lumOff val="40000"/>
              </a:schemeClr>
            </a:solidFill>
            <a:ln w="63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userDrawn="1"/>
          </p:nvSpPr>
          <p:spPr>
            <a:xfrm>
              <a:off x="4819737" y="2959261"/>
              <a:ext cx="328924" cy="77083"/>
            </a:xfrm>
            <a:prstGeom prst="ellipse">
              <a:avLst/>
            </a:prstGeom>
            <a:solidFill>
              <a:schemeClr val="accent4">
                <a:lumMod val="60000"/>
                <a:lumOff val="40000"/>
              </a:schemeClr>
            </a:solidFill>
            <a:ln w="63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userDrawn="1"/>
          </p:nvSpPr>
          <p:spPr>
            <a:xfrm>
              <a:off x="7191390" y="3786913"/>
              <a:ext cx="476863" cy="154139"/>
            </a:xfrm>
            <a:prstGeom prst="ellipse">
              <a:avLst/>
            </a:prstGeom>
            <a:solidFill>
              <a:schemeClr val="accent4">
                <a:lumMod val="60000"/>
                <a:lumOff val="4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userDrawn="1"/>
          </p:nvSpPr>
          <p:spPr>
            <a:xfrm>
              <a:off x="4581305" y="3801267"/>
              <a:ext cx="476863" cy="154139"/>
            </a:xfrm>
            <a:prstGeom prst="ellipse">
              <a:avLst/>
            </a:prstGeom>
            <a:solidFill>
              <a:schemeClr val="accent4">
                <a:lumMod val="60000"/>
                <a:lumOff val="40000"/>
              </a:schemeClr>
            </a:solidFill>
            <a:ln w="127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5" name="Straight Connector 24"/>
            <p:cNvCxnSpPr>
              <a:stCxn id="16" idx="6"/>
              <a:endCxn id="3" idx="2"/>
            </p:cNvCxnSpPr>
            <p:nvPr userDrawn="1"/>
          </p:nvCxnSpPr>
          <p:spPr>
            <a:xfrm flipV="1">
              <a:off x="4058099" y="3403228"/>
              <a:ext cx="1807570" cy="513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5"/>
              <a:endCxn id="3" idx="1"/>
            </p:cNvCxnSpPr>
            <p:nvPr userDrawn="1"/>
          </p:nvCxnSpPr>
          <p:spPr>
            <a:xfrm>
              <a:off x="5100491" y="3025055"/>
              <a:ext cx="829537" cy="32367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4"/>
              <a:endCxn id="3" idx="0"/>
            </p:cNvCxnSpPr>
            <p:nvPr userDrawn="1"/>
          </p:nvCxnSpPr>
          <p:spPr>
            <a:xfrm flipH="1">
              <a:off x="6085406" y="2959262"/>
              <a:ext cx="2062" cy="36689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 idx="7"/>
              <a:endCxn id="20" idx="3"/>
            </p:cNvCxnSpPr>
            <p:nvPr userDrawn="1"/>
          </p:nvCxnSpPr>
          <p:spPr>
            <a:xfrm flipV="1">
              <a:off x="6240783" y="3025056"/>
              <a:ext cx="871935" cy="32367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 idx="6"/>
              <a:endCxn id="15" idx="2"/>
            </p:cNvCxnSpPr>
            <p:nvPr userDrawn="1"/>
          </p:nvCxnSpPr>
          <p:spPr>
            <a:xfrm>
              <a:off x="6305142" y="3403228"/>
              <a:ext cx="1792393" cy="5135"/>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 idx="5"/>
              <a:endCxn id="22" idx="1"/>
            </p:cNvCxnSpPr>
            <p:nvPr userDrawn="1"/>
          </p:nvCxnSpPr>
          <p:spPr>
            <a:xfrm>
              <a:off x="6240783" y="3457724"/>
              <a:ext cx="1020442" cy="351762"/>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6" idx="0"/>
              <a:endCxn id="3" idx="4"/>
            </p:cNvCxnSpPr>
            <p:nvPr userDrawn="1"/>
          </p:nvCxnSpPr>
          <p:spPr>
            <a:xfrm flipV="1">
              <a:off x="6078264" y="3480297"/>
              <a:ext cx="7142" cy="38368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3" idx="7"/>
              <a:endCxn id="3" idx="3"/>
            </p:cNvCxnSpPr>
            <p:nvPr userDrawn="1"/>
          </p:nvCxnSpPr>
          <p:spPr>
            <a:xfrm flipV="1">
              <a:off x="4988333" y="3457724"/>
              <a:ext cx="941695" cy="366116"/>
            </a:xfrm>
            <a:prstGeom prst="line">
              <a:avLst/>
            </a:prstGeom>
            <a:ln>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0" name="Oval 49"/>
          <p:cNvSpPr/>
          <p:nvPr userDrawn="1"/>
        </p:nvSpPr>
        <p:spPr>
          <a:xfrm>
            <a:off x="5865669" y="4583458"/>
            <a:ext cx="439473" cy="154139"/>
          </a:xfrm>
          <a:prstGeom prst="ellipse">
            <a:avLst/>
          </a:prstGeom>
          <a:solidFill>
            <a:schemeClr val="tx2">
              <a:lumMod val="75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userDrawn="1"/>
        </p:nvSpPr>
        <p:spPr>
          <a:xfrm>
            <a:off x="5784096" y="5121283"/>
            <a:ext cx="588335" cy="220810"/>
          </a:xfrm>
          <a:prstGeom prst="ellipse">
            <a:avLst/>
          </a:prstGeom>
          <a:noFill/>
          <a:ln w="1397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userDrawn="1"/>
        </p:nvSpPr>
        <p:spPr>
          <a:xfrm>
            <a:off x="5940069" y="4139479"/>
            <a:ext cx="294797" cy="77083"/>
          </a:xfrm>
          <a:prstGeom prst="ellipse">
            <a:avLst/>
          </a:prstGeom>
          <a:solidFill>
            <a:schemeClr val="accent4">
              <a:lumMod val="60000"/>
              <a:lumOff val="40000"/>
            </a:schemeClr>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userDrawn="1"/>
        </p:nvSpPr>
        <p:spPr>
          <a:xfrm>
            <a:off x="8097535" y="4588593"/>
            <a:ext cx="439473" cy="154139"/>
          </a:xfrm>
          <a:prstGeom prst="ellipse">
            <a:avLst/>
          </a:prstGeom>
          <a:solidFill>
            <a:schemeClr val="accent6">
              <a:lumMod val="75000"/>
            </a:schemeClr>
          </a:solid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userDrawn="1"/>
        </p:nvSpPr>
        <p:spPr>
          <a:xfrm>
            <a:off x="3618626" y="4588593"/>
            <a:ext cx="439473" cy="154139"/>
          </a:xfrm>
          <a:prstGeom prst="ellipse">
            <a:avLst/>
          </a:prstGeom>
          <a:noFill/>
          <a:ln w="952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Oval 55"/>
          <p:cNvSpPr/>
          <p:nvPr userDrawn="1"/>
        </p:nvSpPr>
        <p:spPr>
          <a:xfrm>
            <a:off x="7064548" y="4216562"/>
            <a:ext cx="328924" cy="77083"/>
          </a:xfrm>
          <a:prstGeom prst="ellipse">
            <a:avLst/>
          </a:prstGeom>
          <a:solidFill>
            <a:schemeClr val="accent4">
              <a:lumMod val="60000"/>
              <a:lumOff val="40000"/>
            </a:schemeClr>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userDrawn="1"/>
        </p:nvSpPr>
        <p:spPr>
          <a:xfrm>
            <a:off x="4819737" y="4216561"/>
            <a:ext cx="328924" cy="77083"/>
          </a:xfrm>
          <a:prstGeom prst="ellipse">
            <a:avLst/>
          </a:prstGeom>
          <a:solidFill>
            <a:schemeClr val="accent4">
              <a:lumMod val="60000"/>
              <a:lumOff val="40000"/>
            </a:schemeClr>
          </a:solidFill>
          <a:ln w="63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userDrawn="1"/>
        </p:nvSpPr>
        <p:spPr>
          <a:xfrm>
            <a:off x="7191390" y="5044213"/>
            <a:ext cx="476863" cy="154139"/>
          </a:xfrm>
          <a:prstGeom prst="ellipse">
            <a:avLst/>
          </a:prstGeom>
          <a:no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val 58"/>
          <p:cNvSpPr/>
          <p:nvPr userDrawn="1"/>
        </p:nvSpPr>
        <p:spPr>
          <a:xfrm>
            <a:off x="4581305" y="5058567"/>
            <a:ext cx="476863" cy="154139"/>
          </a:xfrm>
          <a:prstGeom prst="ellipse">
            <a:avLst/>
          </a:prstGeom>
          <a:no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0" name="Straight Connector 59"/>
          <p:cNvCxnSpPr>
            <a:stCxn id="55" idx="6"/>
            <a:endCxn id="50" idx="2"/>
          </p:cNvCxnSpPr>
          <p:nvPr userDrawn="1"/>
        </p:nvCxnSpPr>
        <p:spPr>
          <a:xfrm flipV="1">
            <a:off x="4058099" y="4660528"/>
            <a:ext cx="1807570" cy="513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7" idx="5"/>
            <a:endCxn id="50" idx="1"/>
          </p:cNvCxnSpPr>
          <p:nvPr userDrawn="1"/>
        </p:nvCxnSpPr>
        <p:spPr>
          <a:xfrm>
            <a:off x="5100491" y="4282355"/>
            <a:ext cx="829537" cy="32367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3" idx="4"/>
            <a:endCxn id="50" idx="0"/>
          </p:cNvCxnSpPr>
          <p:nvPr userDrawn="1"/>
        </p:nvCxnSpPr>
        <p:spPr>
          <a:xfrm flipH="1">
            <a:off x="6085406" y="4216562"/>
            <a:ext cx="2062" cy="36689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0" idx="7"/>
            <a:endCxn id="56" idx="3"/>
          </p:cNvCxnSpPr>
          <p:nvPr userDrawn="1"/>
        </p:nvCxnSpPr>
        <p:spPr>
          <a:xfrm flipV="1">
            <a:off x="6240783" y="4282356"/>
            <a:ext cx="871935" cy="32367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0" idx="6"/>
            <a:endCxn id="54" idx="2"/>
          </p:cNvCxnSpPr>
          <p:nvPr userDrawn="1"/>
        </p:nvCxnSpPr>
        <p:spPr>
          <a:xfrm>
            <a:off x="6305142" y="4660528"/>
            <a:ext cx="1792393" cy="5135"/>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50" idx="5"/>
            <a:endCxn id="58" idx="1"/>
          </p:cNvCxnSpPr>
          <p:nvPr userDrawn="1"/>
        </p:nvCxnSpPr>
        <p:spPr>
          <a:xfrm>
            <a:off x="6240783" y="4715024"/>
            <a:ext cx="1020442" cy="351762"/>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2" idx="0"/>
            <a:endCxn id="50" idx="4"/>
          </p:cNvCxnSpPr>
          <p:nvPr userDrawn="1"/>
        </p:nvCxnSpPr>
        <p:spPr>
          <a:xfrm flipV="1">
            <a:off x="6078264" y="4737597"/>
            <a:ext cx="7142" cy="38368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59" idx="7"/>
            <a:endCxn id="50" idx="3"/>
          </p:cNvCxnSpPr>
          <p:nvPr userDrawn="1"/>
        </p:nvCxnSpPr>
        <p:spPr>
          <a:xfrm flipV="1">
            <a:off x="4988333" y="4715024"/>
            <a:ext cx="941695" cy="366116"/>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70" name="Freeform 69"/>
          <p:cNvSpPr/>
          <p:nvPr userDrawn="1"/>
        </p:nvSpPr>
        <p:spPr>
          <a:xfrm>
            <a:off x="5617854" y="2362348"/>
            <a:ext cx="390690" cy="2221109"/>
          </a:xfrm>
          <a:custGeom>
            <a:avLst/>
            <a:gdLst>
              <a:gd name="connsiteX0" fmla="*/ 390690 w 390690"/>
              <a:gd name="connsiteY0" fmla="*/ 0 h 1457325"/>
              <a:gd name="connsiteX1" fmla="*/ 104940 w 390690"/>
              <a:gd name="connsiteY1" fmla="*/ 285750 h 1457325"/>
              <a:gd name="connsiteX2" fmla="*/ 165 w 390690"/>
              <a:gd name="connsiteY2" fmla="*/ 714375 h 1457325"/>
              <a:gd name="connsiteX3" fmla="*/ 123990 w 390690"/>
              <a:gd name="connsiteY3" fmla="*/ 1095375 h 1457325"/>
              <a:gd name="connsiteX4" fmla="*/ 381165 w 390690"/>
              <a:gd name="connsiteY4" fmla="*/ 1457325 h 1457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690" h="1457325">
                <a:moveTo>
                  <a:pt x="390690" y="0"/>
                </a:moveTo>
                <a:cubicBezTo>
                  <a:pt x="280358" y="83344"/>
                  <a:pt x="170027" y="166688"/>
                  <a:pt x="104940" y="285750"/>
                </a:cubicBezTo>
                <a:cubicBezTo>
                  <a:pt x="39853" y="404812"/>
                  <a:pt x="-3010" y="579438"/>
                  <a:pt x="165" y="714375"/>
                </a:cubicBezTo>
                <a:cubicBezTo>
                  <a:pt x="3340" y="849312"/>
                  <a:pt x="60490" y="971550"/>
                  <a:pt x="123990" y="1095375"/>
                </a:cubicBezTo>
                <a:cubicBezTo>
                  <a:pt x="187490" y="1219200"/>
                  <a:pt x="284327" y="1338262"/>
                  <a:pt x="381165" y="1457325"/>
                </a:cubicBezTo>
              </a:path>
            </a:pathLst>
          </a:cu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TextBox 70"/>
          <p:cNvSpPr txBox="1"/>
          <p:nvPr userDrawn="1"/>
        </p:nvSpPr>
        <p:spPr>
          <a:xfrm>
            <a:off x="409575" y="1548593"/>
            <a:ext cx="2152650" cy="1384995"/>
          </a:xfrm>
          <a:prstGeom prst="rect">
            <a:avLst/>
          </a:prstGeom>
          <a:noFill/>
        </p:spPr>
        <p:txBody>
          <a:bodyPr wrap="square" rtlCol="0">
            <a:spAutoFit/>
          </a:bodyPr>
          <a:lstStyle/>
          <a:p>
            <a:r>
              <a:rPr lang="en-CA" sz="2800" b="1" dirty="0" smtClean="0">
                <a:solidFill>
                  <a:schemeClr val="accent4">
                    <a:lumMod val="75000"/>
                  </a:schemeClr>
                </a:solidFill>
              </a:rPr>
              <a:t>Road Safety Business Layer</a:t>
            </a:r>
            <a:endParaRPr lang="en-CA" sz="2800" b="1" dirty="0">
              <a:solidFill>
                <a:schemeClr val="accent4">
                  <a:lumMod val="75000"/>
                </a:schemeClr>
              </a:solidFill>
            </a:endParaRPr>
          </a:p>
        </p:txBody>
      </p:sp>
      <p:sp>
        <p:nvSpPr>
          <p:cNvPr id="72" name="TextBox 71"/>
          <p:cNvSpPr txBox="1"/>
          <p:nvPr userDrawn="1"/>
        </p:nvSpPr>
        <p:spPr>
          <a:xfrm>
            <a:off x="405606" y="3945283"/>
            <a:ext cx="2242344" cy="1384995"/>
          </a:xfrm>
          <a:prstGeom prst="rect">
            <a:avLst/>
          </a:prstGeom>
          <a:noFill/>
        </p:spPr>
        <p:txBody>
          <a:bodyPr wrap="square" rtlCol="0">
            <a:spAutoFit/>
          </a:bodyPr>
          <a:lstStyle/>
          <a:p>
            <a:r>
              <a:rPr lang="en-CA" sz="2800" b="1" dirty="0" smtClean="0">
                <a:solidFill>
                  <a:schemeClr val="tx2">
                    <a:lumMod val="75000"/>
                  </a:schemeClr>
                </a:solidFill>
              </a:rPr>
              <a:t>Financial Services Layer</a:t>
            </a:r>
            <a:endParaRPr lang="en-CA" sz="2800" b="1" dirty="0">
              <a:solidFill>
                <a:schemeClr val="tx2">
                  <a:lumMod val="75000"/>
                </a:schemeClr>
              </a:solidFill>
            </a:endParaRPr>
          </a:p>
        </p:txBody>
      </p:sp>
      <p:sp>
        <p:nvSpPr>
          <p:cNvPr id="73" name="TextBox 72"/>
          <p:cNvSpPr txBox="1"/>
          <p:nvPr userDrawn="1"/>
        </p:nvSpPr>
        <p:spPr>
          <a:xfrm>
            <a:off x="2437030" y="2782092"/>
            <a:ext cx="1763944" cy="369332"/>
          </a:xfrm>
          <a:prstGeom prst="rect">
            <a:avLst/>
          </a:prstGeom>
          <a:noFill/>
        </p:spPr>
        <p:txBody>
          <a:bodyPr wrap="none" rtlCol="0">
            <a:spAutoFit/>
          </a:bodyPr>
          <a:lstStyle/>
          <a:p>
            <a:r>
              <a:rPr lang="en-CA" b="1" dirty="0" smtClean="0">
                <a:solidFill>
                  <a:schemeClr val="accent4">
                    <a:lumMod val="75000"/>
                  </a:schemeClr>
                </a:solidFill>
              </a:rPr>
              <a:t>Road</a:t>
            </a:r>
            <a:r>
              <a:rPr lang="en-CA" b="1" baseline="0" dirty="0" smtClean="0">
                <a:solidFill>
                  <a:schemeClr val="accent4">
                    <a:lumMod val="75000"/>
                  </a:schemeClr>
                </a:solidFill>
              </a:rPr>
              <a:t> Safety Hub</a:t>
            </a:r>
            <a:endParaRPr lang="en-CA" b="1" dirty="0">
              <a:solidFill>
                <a:schemeClr val="accent4">
                  <a:lumMod val="75000"/>
                </a:schemeClr>
              </a:solidFill>
            </a:endParaRPr>
          </a:p>
        </p:txBody>
      </p:sp>
      <p:sp>
        <p:nvSpPr>
          <p:cNvPr id="74" name="TextBox 73"/>
          <p:cNvSpPr txBox="1"/>
          <p:nvPr userDrawn="1"/>
        </p:nvSpPr>
        <p:spPr>
          <a:xfrm>
            <a:off x="2392721" y="5231334"/>
            <a:ext cx="1905000" cy="369332"/>
          </a:xfrm>
          <a:prstGeom prst="rect">
            <a:avLst/>
          </a:prstGeom>
          <a:noFill/>
        </p:spPr>
        <p:txBody>
          <a:bodyPr wrap="square" rtlCol="0">
            <a:spAutoFit/>
          </a:bodyPr>
          <a:lstStyle/>
          <a:p>
            <a:r>
              <a:rPr lang="en-CA" b="1" dirty="0" smtClean="0">
                <a:solidFill>
                  <a:schemeClr val="tx2">
                    <a:lumMod val="75000"/>
                  </a:schemeClr>
                </a:solidFill>
              </a:rPr>
              <a:t>PayBC Hub</a:t>
            </a:r>
            <a:endParaRPr lang="en-CA" b="1" dirty="0">
              <a:solidFill>
                <a:schemeClr val="tx2">
                  <a:lumMod val="75000"/>
                </a:schemeClr>
              </a:solidFill>
            </a:endParaRPr>
          </a:p>
        </p:txBody>
      </p:sp>
      <p:cxnSp>
        <p:nvCxnSpPr>
          <p:cNvPr id="76" name="Straight Arrow Connector 75"/>
          <p:cNvCxnSpPr/>
          <p:nvPr userDrawn="1"/>
        </p:nvCxnSpPr>
        <p:spPr>
          <a:xfrm flipV="1">
            <a:off x="3838363" y="2390058"/>
            <a:ext cx="1779491" cy="378549"/>
          </a:xfrm>
          <a:prstGeom prst="straightConnector1">
            <a:avLst/>
          </a:prstGeom>
          <a:ln>
            <a:solidFill>
              <a:schemeClr val="accent4">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userDrawn="1"/>
        </p:nvCxnSpPr>
        <p:spPr>
          <a:xfrm flipV="1">
            <a:off x="3476625" y="4737598"/>
            <a:ext cx="2141229" cy="604495"/>
          </a:xfrm>
          <a:prstGeom prst="straightConnector1">
            <a:avLst/>
          </a:prstGeom>
          <a:ln>
            <a:solidFill>
              <a:schemeClr val="tx2">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userDrawn="1"/>
        </p:nvSpPr>
        <p:spPr>
          <a:xfrm>
            <a:off x="1973621" y="2091048"/>
            <a:ext cx="1732053" cy="584775"/>
          </a:xfrm>
          <a:prstGeom prst="rect">
            <a:avLst/>
          </a:prstGeom>
          <a:noFill/>
        </p:spPr>
        <p:txBody>
          <a:bodyPr wrap="square" rtlCol="0">
            <a:spAutoFit/>
          </a:bodyPr>
          <a:lstStyle/>
          <a:p>
            <a:r>
              <a:rPr lang="en-CA" sz="1600" b="1" dirty="0" smtClean="0">
                <a:solidFill>
                  <a:schemeClr val="accent4">
                    <a:lumMod val="75000"/>
                  </a:schemeClr>
                </a:solidFill>
              </a:rPr>
              <a:t>Program Area</a:t>
            </a:r>
            <a:r>
              <a:rPr lang="en-CA" sz="1600" b="1" baseline="0" dirty="0" smtClean="0">
                <a:solidFill>
                  <a:schemeClr val="accent4">
                    <a:lumMod val="75000"/>
                  </a:schemeClr>
                </a:solidFill>
              </a:rPr>
              <a:t> Business Systems</a:t>
            </a:r>
            <a:endParaRPr lang="en-CA" sz="1600" b="1" dirty="0">
              <a:solidFill>
                <a:schemeClr val="accent4">
                  <a:lumMod val="75000"/>
                </a:schemeClr>
              </a:solidFill>
            </a:endParaRPr>
          </a:p>
        </p:txBody>
      </p:sp>
      <p:cxnSp>
        <p:nvCxnSpPr>
          <p:cNvPr id="75" name="Straight Arrow Connector 74"/>
          <p:cNvCxnSpPr/>
          <p:nvPr userDrawn="1"/>
        </p:nvCxnSpPr>
        <p:spPr>
          <a:xfrm flipV="1">
            <a:off x="3319002" y="1902428"/>
            <a:ext cx="1500734" cy="394137"/>
          </a:xfrm>
          <a:prstGeom prst="straightConnector1">
            <a:avLst/>
          </a:prstGeom>
          <a:ln>
            <a:solidFill>
              <a:schemeClr val="accent4">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userDrawn="1"/>
        </p:nvCxnSpPr>
        <p:spPr>
          <a:xfrm flipV="1">
            <a:off x="3345221" y="2362348"/>
            <a:ext cx="273405" cy="1"/>
          </a:xfrm>
          <a:prstGeom prst="straightConnector1">
            <a:avLst/>
          </a:prstGeom>
          <a:ln>
            <a:solidFill>
              <a:schemeClr val="accent4">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userDrawn="1"/>
        </p:nvSpPr>
        <p:spPr>
          <a:xfrm>
            <a:off x="2361949" y="4338408"/>
            <a:ext cx="1485277" cy="584775"/>
          </a:xfrm>
          <a:prstGeom prst="rect">
            <a:avLst/>
          </a:prstGeom>
          <a:noFill/>
        </p:spPr>
        <p:txBody>
          <a:bodyPr wrap="square" rtlCol="0">
            <a:spAutoFit/>
          </a:bodyPr>
          <a:lstStyle/>
          <a:p>
            <a:r>
              <a:rPr lang="en-CA" sz="1600" b="1" dirty="0" smtClean="0">
                <a:solidFill>
                  <a:schemeClr val="tx2">
                    <a:lumMod val="75000"/>
                  </a:schemeClr>
                </a:solidFill>
              </a:rPr>
              <a:t>Financial</a:t>
            </a:r>
            <a:r>
              <a:rPr lang="en-CA" sz="1600" b="1" baseline="0" dirty="0" smtClean="0">
                <a:solidFill>
                  <a:schemeClr val="tx2">
                    <a:lumMod val="75000"/>
                  </a:schemeClr>
                </a:solidFill>
              </a:rPr>
              <a:t> Systems</a:t>
            </a:r>
            <a:endParaRPr lang="en-CA" sz="1600" b="1" dirty="0">
              <a:solidFill>
                <a:schemeClr val="tx2">
                  <a:lumMod val="75000"/>
                </a:schemeClr>
              </a:solidFill>
            </a:endParaRPr>
          </a:p>
        </p:txBody>
      </p:sp>
      <p:cxnSp>
        <p:nvCxnSpPr>
          <p:cNvPr id="80" name="Straight Arrow Connector 79"/>
          <p:cNvCxnSpPr/>
          <p:nvPr userDrawn="1"/>
        </p:nvCxnSpPr>
        <p:spPr>
          <a:xfrm flipV="1">
            <a:off x="3230172" y="4255103"/>
            <a:ext cx="1497936" cy="259747"/>
          </a:xfrm>
          <a:prstGeom prst="straightConnector1">
            <a:avLst/>
          </a:prstGeom>
          <a:ln>
            <a:solidFill>
              <a:schemeClr val="tx2">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userDrawn="1"/>
        </p:nvCxnSpPr>
        <p:spPr>
          <a:xfrm flipV="1">
            <a:off x="3230172" y="4588593"/>
            <a:ext cx="388454" cy="42202"/>
          </a:xfrm>
          <a:prstGeom prst="straightConnector1">
            <a:avLst/>
          </a:prstGeom>
          <a:ln>
            <a:solidFill>
              <a:schemeClr val="tx2">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978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609600" y="274638"/>
            <a:ext cx="100584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Tree>
    <p:extLst>
      <p:ext uri="{BB962C8B-B14F-4D97-AF65-F5344CB8AC3E}">
        <p14:creationId xmlns:p14="http://schemas.microsoft.com/office/powerpoint/2010/main" val="1422848046"/>
      </p:ext>
    </p:extLst>
  </p:cSld>
  <p:clrMap bg1="lt1" tx1="dk1" bg2="lt2" tx2="dk2" accent1="accent1" accent2="accent2" accent3="accent3" accent4="accent4" accent5="accent5" accent6="accent6" hlink="hlink" folHlink="folHlink"/>
  <p:sldLayoutIdLst>
    <p:sldLayoutId id="2147483688" r:id="rId1"/>
    <p:sldLayoutId id="2147483705" r:id="rId2"/>
    <p:sldLayoutId id="2147483704" r:id="rId3"/>
    <p:sldLayoutId id="2147483706" r:id="rId4"/>
    <p:sldLayoutId id="2147483707" r:id="rId5"/>
    <p:sldLayoutId id="2147483709" r:id="rId6"/>
    <p:sldLayoutId id="2147483710" r:id="rId7"/>
    <p:sldLayoutId id="2147483708" r:id="rId8"/>
    <p:sldLayoutId id="2147483711" r:id="rId9"/>
    <p:sldLayoutId id="2147483701" r:id="rId10"/>
    <p:sldLayoutId id="2147483702" r:id="rId11"/>
    <p:sldLayoutId id="2147483703" r:id="rId12"/>
    <p:sldLayoutId id="2147483693" r:id="rId13"/>
    <p:sldLayoutId id="2147483695" r:id="rId14"/>
    <p:sldLayoutId id="2147483700" r:id="rId15"/>
  </p:sldLayoutIdLst>
  <p:timing>
    <p:tnLst>
      <p:par>
        <p:cTn id="1" dur="indefinite" restart="never" nodeType="tmRoot"/>
      </p:par>
    </p:tnLst>
  </p:timing>
  <p:hf hdr="0" ftr="0" dt="0"/>
  <p:txStyles>
    <p:titleStyle>
      <a:lvl1pPr algn="l" defTabSz="914354" rtl="0" eaLnBrk="1" latinLnBrk="0" hangingPunct="1">
        <a:lnSpc>
          <a:spcPct val="90000"/>
        </a:lnSpc>
        <a:spcBef>
          <a:spcPct val="0"/>
        </a:spcBef>
        <a:buNone/>
        <a:defRPr lang="en-US" sz="3000" kern="1200">
          <a:solidFill>
            <a:srgbClr val="225787"/>
          </a:solidFill>
          <a:latin typeface="Calibri" panose="020F0502020204030204" pitchFamily="34" charset="0"/>
          <a:ea typeface="Roboto Medium" panose="02000000000000000000" pitchFamily="2" charset="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lang="en-US" sz="2400" kern="1200" dirty="0" smtClean="0">
          <a:solidFill>
            <a:schemeClr val="tx1">
              <a:lumMod val="75000"/>
              <a:lumOff val="25000"/>
            </a:schemeClr>
          </a:solidFill>
          <a:effectLst/>
          <a:latin typeface="Calibri" panose="020F0502020204030204" pitchFamily="34" charset="0"/>
          <a:ea typeface="Roboto Light" panose="02000000000000000000" pitchFamily="2" charset="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lang="en-US" sz="2000" kern="1200" dirty="0" smtClean="0">
          <a:solidFill>
            <a:schemeClr val="tx1">
              <a:lumMod val="75000"/>
              <a:lumOff val="25000"/>
            </a:schemeClr>
          </a:solidFill>
          <a:effectLst/>
          <a:latin typeface="Calibri" panose="020F0502020204030204" pitchFamily="34" charset="0"/>
          <a:ea typeface="Roboto Light" panose="02000000000000000000" pitchFamily="2" charset="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lang="en-US" sz="1800" kern="1200" dirty="0" smtClean="0">
          <a:solidFill>
            <a:schemeClr val="tx1">
              <a:lumMod val="75000"/>
              <a:lumOff val="25000"/>
            </a:schemeClr>
          </a:solidFill>
          <a:effectLst/>
          <a:latin typeface="Calibri" panose="020F0502020204030204" pitchFamily="34" charset="0"/>
          <a:ea typeface="Roboto Light" panose="02000000000000000000" pitchFamily="2" charset="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lang="en-US" sz="1600" kern="1200" dirty="0" smtClean="0">
          <a:solidFill>
            <a:schemeClr val="tx1">
              <a:lumMod val="75000"/>
              <a:lumOff val="25000"/>
            </a:schemeClr>
          </a:solidFill>
          <a:effectLst/>
          <a:latin typeface="Calibri" panose="020F0502020204030204" pitchFamily="34" charset="0"/>
          <a:ea typeface="Roboto Light" panose="02000000000000000000" pitchFamily="2" charset="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lang="en-US" sz="1600" kern="1200" dirty="0">
          <a:solidFill>
            <a:schemeClr val="tx1">
              <a:lumMod val="75000"/>
              <a:lumOff val="25000"/>
            </a:schemeClr>
          </a:solidFill>
          <a:effectLst/>
          <a:latin typeface="Calibri" panose="020F0502020204030204" pitchFamily="34" charset="0"/>
          <a:ea typeface="Roboto Light" panose="02000000000000000000" pitchFamily="2"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lnSpc>
                <a:spcPct val="100000"/>
              </a:lnSpc>
              <a:spcBef>
                <a:spcPts val="600"/>
              </a:spcBef>
              <a:spcAft>
                <a:spcPts val="600"/>
              </a:spcAft>
            </a:pPr>
            <a:r>
              <a:rPr lang="en-US" dirty="0" smtClean="0">
                <a:solidFill>
                  <a:schemeClr val="tx2"/>
                </a:solidFill>
              </a:rPr>
              <a:t>Agenda</a:t>
            </a:r>
            <a:endParaRPr lang="en-US" sz="4000" dirty="0">
              <a:solidFill>
                <a:schemeClr val="tx2"/>
              </a:solidFill>
            </a:endParaRPr>
          </a:p>
          <a:p>
            <a:r>
              <a:rPr lang="en-CA" sz="1800" dirty="0"/>
              <a:t>Welcome and Introductions </a:t>
            </a:r>
            <a:endParaRPr lang="en-CA" sz="1800" dirty="0" smtClean="0"/>
          </a:p>
          <a:p>
            <a:r>
              <a:rPr lang="en-CA" sz="1800" dirty="0" smtClean="0"/>
              <a:t>RSI Solution Principles</a:t>
            </a:r>
          </a:p>
          <a:p>
            <a:r>
              <a:rPr lang="en-CA" sz="1800" dirty="0" smtClean="0"/>
              <a:t>RSI Solution Concept Overview</a:t>
            </a:r>
          </a:p>
          <a:p>
            <a:r>
              <a:rPr lang="en-CA" sz="1800" dirty="0" smtClean="0"/>
              <a:t>Assumption Review</a:t>
            </a:r>
          </a:p>
          <a:p>
            <a:r>
              <a:rPr lang="en-CA" sz="1800" dirty="0" smtClean="0"/>
              <a:t>Open Discussion</a:t>
            </a:r>
            <a:endParaRPr lang="en-CA" sz="1800" dirty="0"/>
          </a:p>
        </p:txBody>
      </p:sp>
      <p:pic>
        <p:nvPicPr>
          <p:cNvPr id="4" name="Picture Placeholder 3"/>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l="19712" r="19712"/>
          <a:stretch>
            <a:fillRect/>
          </a:stretch>
        </p:blipFill>
        <p:spPr/>
      </p:pic>
    </p:spTree>
    <p:extLst>
      <p:ext uri="{BB962C8B-B14F-4D97-AF65-F5344CB8AC3E}">
        <p14:creationId xmlns:p14="http://schemas.microsoft.com/office/powerpoint/2010/main" val="154015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Requiring Validation</a:t>
            </a:r>
            <a:endParaRPr lang="en-US" dirty="0"/>
          </a:p>
        </p:txBody>
      </p:sp>
      <p:sp>
        <p:nvSpPr>
          <p:cNvPr id="32" name="TextBox 31"/>
          <p:cNvSpPr txBox="1"/>
          <p:nvPr/>
        </p:nvSpPr>
        <p:spPr>
          <a:xfrm>
            <a:off x="3416286" y="1456018"/>
            <a:ext cx="7095255" cy="1286506"/>
          </a:xfrm>
          <a:prstGeom prst="rect">
            <a:avLst/>
          </a:prstGeom>
          <a:noFill/>
        </p:spPr>
        <p:txBody>
          <a:bodyPr wrap="square" lIns="36000" rIns="36000" rtlCol="0">
            <a:spAutoFit/>
          </a:bodyPr>
          <a:lstStyle/>
          <a:p>
            <a:pPr>
              <a:lnSpc>
                <a:spcPct val="120000"/>
              </a:lnSpc>
            </a:pPr>
            <a:r>
              <a:rPr lang="en-AU" b="1" dirty="0" smtClean="0">
                <a:solidFill>
                  <a:schemeClr val="accent1"/>
                </a:solidFill>
                <a:latin typeface="Calibri" panose="020F0502020204030204" pitchFamily="34" charset="0"/>
              </a:rPr>
              <a:t>Document Content Submitted to the Hub</a:t>
            </a:r>
            <a:endParaRPr lang="en-AU" sz="1050" b="1" dirty="0">
              <a:solidFill>
                <a:schemeClr val="accent1"/>
              </a:solidFill>
              <a:latin typeface="Calibri" panose="020F0502020204030204" pitchFamily="34" charset="0"/>
            </a:endParaRPr>
          </a:p>
          <a:p>
            <a:r>
              <a:rPr lang="en-AU" sz="1400" dirty="0" smtClean="0">
                <a:solidFill>
                  <a:schemeClr val="tx2"/>
                </a:solidFill>
                <a:latin typeface="Calibri" panose="020F0502020204030204" pitchFamily="34" charset="0"/>
              </a:rPr>
              <a:t>Assumption: Enforcement will print a ticket at roadside and the data contained in that ticket will be sent to the hub as an electronic document.  A physical image of the ticket is not sent nor required.  Messages sent to the hub will be digitally signed: This signature can be verified both upon receipt and on demand (Court Challenge)</a:t>
            </a:r>
            <a:endParaRPr lang="en-US" sz="1100" dirty="0">
              <a:solidFill>
                <a:schemeClr val="tx2"/>
              </a:solidFill>
              <a:latin typeface="Calibri" panose="020F0502020204030204" pitchFamily="34" charset="0"/>
            </a:endParaRPr>
          </a:p>
        </p:txBody>
      </p:sp>
      <p:sp>
        <p:nvSpPr>
          <p:cNvPr id="41" name="Chevron 40"/>
          <p:cNvSpPr/>
          <p:nvPr/>
        </p:nvSpPr>
        <p:spPr>
          <a:xfrm>
            <a:off x="1736734" y="1594443"/>
            <a:ext cx="1518287" cy="791386"/>
          </a:xfrm>
          <a:prstGeom prst="chevron">
            <a:avLst>
              <a:gd name="adj" fmla="val 270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2800" dirty="0">
              <a:solidFill>
                <a:schemeClr val="bg1"/>
              </a:solidFill>
            </a:endParaRPr>
          </a:p>
        </p:txBody>
      </p:sp>
      <p:sp>
        <p:nvSpPr>
          <p:cNvPr id="43" name="Chevron 42"/>
          <p:cNvSpPr/>
          <p:nvPr/>
        </p:nvSpPr>
        <p:spPr>
          <a:xfrm>
            <a:off x="1736734" y="3319301"/>
            <a:ext cx="1518287" cy="791386"/>
          </a:xfrm>
          <a:prstGeom prst="chevron">
            <a:avLst>
              <a:gd name="adj" fmla="val 2702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2800" dirty="0"/>
          </a:p>
        </p:txBody>
      </p:sp>
      <p:sp>
        <p:nvSpPr>
          <p:cNvPr id="16" name="TextBox 15"/>
          <p:cNvSpPr txBox="1"/>
          <p:nvPr/>
        </p:nvSpPr>
        <p:spPr>
          <a:xfrm>
            <a:off x="3416286" y="3223502"/>
            <a:ext cx="7095255" cy="800219"/>
          </a:xfrm>
          <a:prstGeom prst="rect">
            <a:avLst/>
          </a:prstGeom>
          <a:noFill/>
        </p:spPr>
        <p:txBody>
          <a:bodyPr wrap="square" lIns="36000" rIns="36000" rtlCol="0">
            <a:spAutoFit/>
          </a:bodyPr>
          <a:lstStyle/>
          <a:p>
            <a:r>
              <a:rPr lang="en-AU" b="1" dirty="0" smtClean="0">
                <a:solidFill>
                  <a:schemeClr val="accent6"/>
                </a:solidFill>
                <a:latin typeface="Calibri" panose="020F0502020204030204" pitchFamily="34" charset="0"/>
              </a:rPr>
              <a:t>Document Content Sent from the Hub</a:t>
            </a:r>
            <a:endParaRPr lang="en-AU" b="1" dirty="0">
              <a:solidFill>
                <a:schemeClr val="accent6"/>
              </a:solidFill>
              <a:latin typeface="Calibri" panose="020F0502020204030204" pitchFamily="34" charset="0"/>
            </a:endParaRPr>
          </a:p>
          <a:p>
            <a:r>
              <a:rPr lang="en-AU" sz="1400" dirty="0" smtClean="0">
                <a:solidFill>
                  <a:schemeClr val="tx2"/>
                </a:solidFill>
                <a:latin typeface="Calibri" panose="020F0502020204030204" pitchFamily="34" charset="0"/>
              </a:rPr>
              <a:t>Assumption: ESR (ICBC) does not require a digital image of the </a:t>
            </a:r>
            <a:r>
              <a:rPr lang="en-AU" sz="1400" dirty="0" err="1" smtClean="0">
                <a:solidFill>
                  <a:schemeClr val="tx2"/>
                </a:solidFill>
                <a:latin typeface="Calibri" panose="020F0502020204030204" pitchFamily="34" charset="0"/>
              </a:rPr>
              <a:t>eTicket</a:t>
            </a:r>
            <a:r>
              <a:rPr lang="en-AU" sz="1400" dirty="0">
                <a:solidFill>
                  <a:schemeClr val="tx2"/>
                </a:solidFill>
                <a:latin typeface="Calibri" panose="020F0502020204030204" pitchFamily="34" charset="0"/>
              </a:rPr>
              <a:t>:</a:t>
            </a:r>
            <a:r>
              <a:rPr lang="en-AU" sz="1400" dirty="0" smtClean="0">
                <a:solidFill>
                  <a:schemeClr val="tx2"/>
                </a:solidFill>
                <a:latin typeface="Calibri" panose="020F0502020204030204" pitchFamily="34" charset="0"/>
              </a:rPr>
              <a:t>  The data contained in the electronic document is sufficient to be loaded into existing ESR applications.</a:t>
            </a:r>
            <a:endParaRPr lang="en-US" sz="1400" dirty="0">
              <a:solidFill>
                <a:schemeClr val="tx2"/>
              </a:solidFill>
              <a:latin typeface="Calibri" panose="020F0502020204030204" pitchFamily="34" charset="0"/>
            </a:endParaRPr>
          </a:p>
        </p:txBody>
      </p:sp>
      <p:sp>
        <p:nvSpPr>
          <p:cNvPr id="11" name="Chevron 10"/>
          <p:cNvSpPr/>
          <p:nvPr/>
        </p:nvSpPr>
        <p:spPr>
          <a:xfrm>
            <a:off x="1736733" y="5062586"/>
            <a:ext cx="1518287" cy="791386"/>
          </a:xfrm>
          <a:prstGeom prst="chevron">
            <a:avLst>
              <a:gd name="adj" fmla="val 270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sz="2800" dirty="0"/>
          </a:p>
        </p:txBody>
      </p:sp>
      <p:sp>
        <p:nvSpPr>
          <p:cNvPr id="12" name="TextBox 11"/>
          <p:cNvSpPr txBox="1"/>
          <p:nvPr/>
        </p:nvSpPr>
        <p:spPr>
          <a:xfrm>
            <a:off x="3416286" y="5053753"/>
            <a:ext cx="7095255" cy="1231106"/>
          </a:xfrm>
          <a:prstGeom prst="rect">
            <a:avLst/>
          </a:prstGeom>
          <a:noFill/>
        </p:spPr>
        <p:txBody>
          <a:bodyPr wrap="square" lIns="36000" rIns="36000" rtlCol="0">
            <a:spAutoFit/>
          </a:bodyPr>
          <a:lstStyle/>
          <a:p>
            <a:r>
              <a:rPr lang="en-AU" b="1" dirty="0" smtClean="0">
                <a:solidFill>
                  <a:schemeClr val="accent4"/>
                </a:solidFill>
                <a:latin typeface="Calibri" panose="020F0502020204030204" pitchFamily="34" charset="0"/>
              </a:rPr>
              <a:t>Integration with </a:t>
            </a:r>
            <a:r>
              <a:rPr lang="en-AU" b="1" dirty="0" err="1" smtClean="0">
                <a:solidFill>
                  <a:schemeClr val="accent4"/>
                </a:solidFill>
                <a:latin typeface="Calibri" panose="020F0502020204030204" pitchFamily="34" charset="0"/>
              </a:rPr>
              <a:t>Ticketee</a:t>
            </a:r>
            <a:endParaRPr lang="en-AU" b="1" dirty="0">
              <a:solidFill>
                <a:schemeClr val="accent4"/>
              </a:solidFill>
              <a:latin typeface="Calibri" panose="020F0502020204030204" pitchFamily="34" charset="0"/>
            </a:endParaRPr>
          </a:p>
          <a:p>
            <a:r>
              <a:rPr lang="en-AU" sz="1400" dirty="0" smtClean="0">
                <a:solidFill>
                  <a:schemeClr val="tx2"/>
                </a:solidFill>
                <a:latin typeface="Calibri" panose="020F0502020204030204" pitchFamily="34" charset="0"/>
              </a:rPr>
              <a:t>Assumption: </a:t>
            </a:r>
            <a:r>
              <a:rPr lang="en-AU" sz="1400" dirty="0" err="1" smtClean="0">
                <a:solidFill>
                  <a:schemeClr val="tx2"/>
                </a:solidFill>
                <a:latin typeface="Calibri" panose="020F0502020204030204" pitchFamily="34" charset="0"/>
              </a:rPr>
              <a:t>Ticketees</a:t>
            </a:r>
            <a:r>
              <a:rPr lang="en-AU" sz="1400" dirty="0" smtClean="0">
                <a:solidFill>
                  <a:schemeClr val="tx2"/>
                </a:solidFill>
                <a:latin typeface="Calibri" panose="020F0502020204030204" pitchFamily="34" charset="0"/>
              </a:rPr>
              <a:t> will not interact with the Hub.   They will interact with: </a:t>
            </a:r>
          </a:p>
          <a:p>
            <a:r>
              <a:rPr lang="en-AU" sz="1400" dirty="0">
                <a:solidFill>
                  <a:schemeClr val="tx2"/>
                </a:solidFill>
                <a:latin typeface="Calibri" panose="020F0502020204030204" pitchFamily="34" charset="0"/>
              </a:rPr>
              <a:t>	</a:t>
            </a:r>
            <a:r>
              <a:rPr lang="en-AU" sz="1400" dirty="0" smtClean="0">
                <a:solidFill>
                  <a:schemeClr val="tx2"/>
                </a:solidFill>
                <a:latin typeface="Calibri" panose="020F0502020204030204" pitchFamily="34" charset="0"/>
              </a:rPr>
              <a:t>Enforcement – when they are issued a ticket; </a:t>
            </a:r>
          </a:p>
          <a:p>
            <a:r>
              <a:rPr lang="en-AU" sz="1400" dirty="0">
                <a:solidFill>
                  <a:schemeClr val="tx2"/>
                </a:solidFill>
                <a:latin typeface="Calibri" panose="020F0502020204030204" pitchFamily="34" charset="0"/>
              </a:rPr>
              <a:t>	</a:t>
            </a:r>
            <a:r>
              <a:rPr lang="en-AU" sz="1400" dirty="0" smtClean="0">
                <a:solidFill>
                  <a:schemeClr val="tx2"/>
                </a:solidFill>
                <a:latin typeface="Calibri" panose="020F0502020204030204" pitchFamily="34" charset="0"/>
              </a:rPr>
              <a:t>ICBC – if they pay over the counter; and </a:t>
            </a:r>
          </a:p>
          <a:p>
            <a:r>
              <a:rPr lang="en-AU" sz="1400" dirty="0">
                <a:solidFill>
                  <a:schemeClr val="tx2"/>
                </a:solidFill>
                <a:latin typeface="Calibri" panose="020F0502020204030204" pitchFamily="34" charset="0"/>
              </a:rPr>
              <a:t>	</a:t>
            </a:r>
            <a:r>
              <a:rPr lang="en-AU" sz="1400" dirty="0" smtClean="0">
                <a:solidFill>
                  <a:schemeClr val="tx2"/>
                </a:solidFill>
                <a:latin typeface="Calibri" panose="020F0502020204030204" pitchFamily="34" charset="0"/>
              </a:rPr>
              <a:t>PayBC – if they pay online.</a:t>
            </a:r>
            <a:endParaRPr lang="en-US" sz="14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397578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t="7821" b="7821"/>
          <a:stretch>
            <a:fillRect/>
          </a:stretch>
        </p:blipFill>
        <p:spPr/>
      </p:pic>
      <p:sp>
        <p:nvSpPr>
          <p:cNvPr id="9" name="Rectangle 8"/>
          <p:cNvSpPr/>
          <p:nvPr/>
        </p:nvSpPr>
        <p:spPr>
          <a:xfrm>
            <a:off x="0" y="2656114"/>
            <a:ext cx="12192000" cy="1384663"/>
          </a:xfrm>
          <a:prstGeom prst="rect">
            <a:avLst/>
          </a:prstGeom>
          <a:solidFill>
            <a:srgbClr val="225787">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4"/>
          <p:cNvSpPr txBox="1">
            <a:spLocks/>
          </p:cNvSpPr>
          <p:nvPr/>
        </p:nvSpPr>
        <p:spPr>
          <a:xfrm>
            <a:off x="378983" y="3163551"/>
            <a:ext cx="11434035" cy="5309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smtClean="0">
                <a:solidFill>
                  <a:schemeClr val="bg1"/>
                </a:solidFill>
                <a:latin typeface="Calibri" panose="020F0502020204030204" pitchFamily="34" charset="0"/>
              </a:rPr>
              <a:t>Open Discussion</a:t>
            </a:r>
            <a:endParaRPr 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218827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Solution alternative – Phase 1 - No Hub</a:t>
            </a:r>
            <a:endParaRPr lang="en-CA" dirty="0"/>
          </a:p>
        </p:txBody>
      </p:sp>
      <p:sp>
        <p:nvSpPr>
          <p:cNvPr id="4" name="Rectangle 3"/>
          <p:cNvSpPr/>
          <p:nvPr/>
        </p:nvSpPr>
        <p:spPr>
          <a:xfrm>
            <a:off x="2339441" y="5334386"/>
            <a:ext cx="7481440" cy="1569660"/>
          </a:xfrm>
          <a:prstGeom prst="rect">
            <a:avLst/>
          </a:prstGeom>
        </p:spPr>
        <p:txBody>
          <a:bodyPr wrap="square">
            <a:spAutoFit/>
          </a:bodyPr>
          <a:lstStyle/>
          <a:p>
            <a:pPr algn="ctr"/>
            <a:r>
              <a:rPr lang="en-AU" sz="2400" b="1" dirty="0" smtClean="0">
                <a:solidFill>
                  <a:schemeClr val="tx1">
                    <a:lumMod val="85000"/>
                    <a:lumOff val="15000"/>
                  </a:schemeClr>
                </a:solidFill>
                <a:latin typeface="Calibri" panose="020F0502020204030204" pitchFamily="34" charset="0"/>
              </a:rPr>
              <a:t> Summary: decrease in subproject  decoupling, increased impact on legacy ESR systems, loss of future phase enablement, loss of Government visibility into all RSI-related activities</a:t>
            </a:r>
          </a:p>
        </p:txBody>
      </p:sp>
    </p:spTree>
    <p:extLst>
      <p:ext uri="{BB962C8B-B14F-4D97-AF65-F5344CB8AC3E}">
        <p14:creationId xmlns:p14="http://schemas.microsoft.com/office/powerpoint/2010/main" val="1570829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Solution Alternative – No Hub – Implication for Future Phases</a:t>
            </a:r>
            <a:endParaRPr lang="en-CA" dirty="0"/>
          </a:p>
        </p:txBody>
      </p:sp>
      <p:sp>
        <p:nvSpPr>
          <p:cNvPr id="3" name="Rectangle 2"/>
          <p:cNvSpPr/>
          <p:nvPr/>
        </p:nvSpPr>
        <p:spPr>
          <a:xfrm>
            <a:off x="1852565" y="6035011"/>
            <a:ext cx="8502742" cy="830997"/>
          </a:xfrm>
          <a:prstGeom prst="rect">
            <a:avLst/>
          </a:prstGeom>
        </p:spPr>
        <p:txBody>
          <a:bodyPr wrap="square">
            <a:spAutoFit/>
          </a:bodyPr>
          <a:lstStyle/>
          <a:p>
            <a:pPr algn="ctr"/>
            <a:r>
              <a:rPr lang="en-AU" sz="2400" b="1" dirty="0" smtClean="0">
                <a:solidFill>
                  <a:schemeClr val="tx1">
                    <a:lumMod val="85000"/>
                    <a:lumOff val="15000"/>
                  </a:schemeClr>
                </a:solidFill>
                <a:latin typeface="Calibri" panose="020F0502020204030204" pitchFamily="34" charset="0"/>
              </a:rPr>
              <a:t> Summary: dramatic increase in complexity and decrease in likelihood of realizing RSI business outcomes</a:t>
            </a:r>
          </a:p>
        </p:txBody>
      </p:sp>
    </p:spTree>
    <p:extLst>
      <p:ext uri="{BB962C8B-B14F-4D97-AF65-F5344CB8AC3E}">
        <p14:creationId xmlns:p14="http://schemas.microsoft.com/office/powerpoint/2010/main" val="2134500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2513"/>
            <a:ext cx="10058400" cy="639762"/>
          </a:xfrm>
        </p:spPr>
        <p:txBody>
          <a:bodyPr/>
          <a:lstStyle/>
          <a:p>
            <a:r>
              <a:rPr lang="en-CA" dirty="0" smtClean="0"/>
              <a:t>Conclusion: Hub-based architecture best, both for phase 1 and future</a:t>
            </a:r>
            <a:endParaRPr lang="en-CA" dirty="0"/>
          </a:p>
        </p:txBody>
      </p:sp>
    </p:spTree>
    <p:extLst>
      <p:ext uri="{BB962C8B-B14F-4D97-AF65-F5344CB8AC3E}">
        <p14:creationId xmlns:p14="http://schemas.microsoft.com/office/powerpoint/2010/main" val="5446148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93102" y="1506582"/>
            <a:ext cx="9474897" cy="4787891"/>
          </a:xfrm>
        </p:spPr>
        <p:txBody>
          <a:bodyPr/>
          <a:lstStyle/>
          <a:p>
            <a:r>
              <a:rPr lang="en-CA" dirty="0" smtClean="0"/>
              <a:t>The following is a start some potential principles:</a:t>
            </a:r>
            <a:endParaRPr lang="en-CA" dirty="0"/>
          </a:p>
          <a:p>
            <a:pPr marL="285750" indent="-285750">
              <a:buFont typeface="Arial" panose="020B0604020202020204" pitchFamily="34" charset="0"/>
              <a:buChar char="•"/>
            </a:pPr>
            <a:r>
              <a:rPr lang="en-CA" dirty="0"/>
              <a:t>Balance Discipline and Agility to enable us to respond to </a:t>
            </a:r>
            <a:r>
              <a:rPr lang="en-CA" dirty="0" smtClean="0"/>
              <a:t>evolution over time of the opportunity landscape, readiness </a:t>
            </a:r>
            <a:r>
              <a:rPr lang="en-CA" dirty="0"/>
              <a:t>of different </a:t>
            </a:r>
            <a:r>
              <a:rPr lang="en-CA" dirty="0" smtClean="0"/>
              <a:t>stakeholders, </a:t>
            </a:r>
            <a:r>
              <a:rPr lang="en-CA" dirty="0"/>
              <a:t>and availability of solution components</a:t>
            </a:r>
          </a:p>
          <a:p>
            <a:pPr marL="285750" indent="-285750">
              <a:buFont typeface="Arial" panose="020B0604020202020204" pitchFamily="34" charset="0"/>
              <a:buChar char="•"/>
            </a:pPr>
            <a:r>
              <a:rPr lang="en-CA" dirty="0" smtClean="0"/>
              <a:t>Start development of any </a:t>
            </a:r>
            <a:r>
              <a:rPr lang="en-CA" dirty="0"/>
              <a:t>new capability </a:t>
            </a:r>
            <a:r>
              <a:rPr lang="en-CA" dirty="0" smtClean="0"/>
              <a:t>with </a:t>
            </a:r>
            <a:r>
              <a:rPr lang="en-CA" dirty="0"/>
              <a:t>a minimum-viable-product subset solution</a:t>
            </a:r>
          </a:p>
          <a:p>
            <a:pPr marL="285750" indent="-285750">
              <a:buFont typeface="Arial" panose="020B0604020202020204" pitchFamily="34" charset="0"/>
              <a:buChar char="•"/>
            </a:pPr>
            <a:r>
              <a:rPr lang="en-CA" dirty="0" smtClean="0"/>
              <a:t>Always  develop a proof-of-concept (</a:t>
            </a:r>
            <a:r>
              <a:rPr lang="en-CA" dirty="0" err="1" smtClean="0"/>
              <a:t>PoC</a:t>
            </a:r>
            <a:r>
              <a:rPr lang="en-CA" dirty="0" smtClean="0"/>
              <a:t>) </a:t>
            </a:r>
            <a:r>
              <a:rPr lang="en-CA" dirty="0"/>
              <a:t>when introducing a new solution building </a:t>
            </a:r>
            <a:r>
              <a:rPr lang="en-CA" dirty="0" smtClean="0"/>
              <a:t>block (technology) </a:t>
            </a:r>
            <a:r>
              <a:rPr lang="en-CA" dirty="0"/>
              <a:t>or substantive </a:t>
            </a:r>
            <a:r>
              <a:rPr lang="en-CA" dirty="0" smtClean="0"/>
              <a:t>architecture change, at </a:t>
            </a:r>
            <a:r>
              <a:rPr lang="en-CA" dirty="0"/>
              <a:t>least one phase before committing to </a:t>
            </a:r>
            <a:r>
              <a:rPr lang="en-CA" dirty="0" smtClean="0"/>
              <a:t>build and delivery of concrete business functionality</a:t>
            </a:r>
            <a:endParaRPr lang="en-CA" dirty="0"/>
          </a:p>
          <a:p>
            <a:pPr marL="285750" indent="-285750">
              <a:buFont typeface="Arial" panose="020B0604020202020204" pitchFamily="34" charset="0"/>
              <a:buChar char="•"/>
            </a:pPr>
            <a:r>
              <a:rPr lang="en-CA" dirty="0" smtClean="0"/>
              <a:t>Always stay </a:t>
            </a:r>
            <a:r>
              <a:rPr lang="en-CA" dirty="0"/>
              <a:t>well within the intended functionality of COTS products</a:t>
            </a:r>
          </a:p>
          <a:p>
            <a:pPr marL="285750" indent="-285750">
              <a:buFont typeface="Arial" panose="020B0604020202020204" pitchFamily="34" charset="0"/>
              <a:buChar char="•"/>
            </a:pPr>
            <a:r>
              <a:rPr lang="en-CA" dirty="0" smtClean="0"/>
              <a:t>Separate </a:t>
            </a:r>
            <a:r>
              <a:rPr lang="en-CA" dirty="0"/>
              <a:t>user interface (service design) features from everything else, using interfaces and APIs</a:t>
            </a:r>
          </a:p>
          <a:p>
            <a:pPr marL="285750" indent="-285750">
              <a:buFont typeface="Arial" panose="020B0604020202020204" pitchFamily="34" charset="0"/>
              <a:buChar char="•"/>
            </a:pPr>
            <a:r>
              <a:rPr lang="en-CA" dirty="0" smtClean="0"/>
              <a:t>Design </a:t>
            </a:r>
            <a:r>
              <a:rPr lang="en-CA" dirty="0"/>
              <a:t>resilient solutions by decomposing </a:t>
            </a:r>
            <a:r>
              <a:rPr lang="en-CA" dirty="0" smtClean="0"/>
              <a:t>the problem space, through separation-of-concerns, information hiding and minimizing interactions, </a:t>
            </a:r>
            <a:r>
              <a:rPr lang="en-CA" dirty="0"/>
              <a:t>and then </a:t>
            </a:r>
            <a:r>
              <a:rPr lang="en-CA" dirty="0" smtClean="0"/>
              <a:t>build resilience </a:t>
            </a:r>
            <a:r>
              <a:rPr lang="en-CA" dirty="0"/>
              <a:t>into </a:t>
            </a:r>
            <a:r>
              <a:rPr lang="en-CA" dirty="0" smtClean="0"/>
              <a:t>the remain interactions between decoupled subdomains</a:t>
            </a:r>
          </a:p>
          <a:p>
            <a:endParaRPr lang="en-US" dirty="0" smtClean="0"/>
          </a:p>
          <a:p>
            <a:r>
              <a:rPr lang="en-CA" dirty="0"/>
              <a:t>CAVEAT: While there is a number of artifacts, such as concept diagrams, an RSI solution architecture has not yet been developed; that would include definition of principles </a:t>
            </a:r>
            <a:r>
              <a:rPr lang="en-CA" dirty="0" smtClean="0"/>
              <a:t> and associated rational .</a:t>
            </a:r>
            <a:endParaRPr lang="en-CA" dirty="0"/>
          </a:p>
          <a:p>
            <a:endParaRPr lang="en-US" dirty="0"/>
          </a:p>
        </p:txBody>
      </p:sp>
      <p:sp>
        <p:nvSpPr>
          <p:cNvPr id="3" name="Title 2"/>
          <p:cNvSpPr>
            <a:spLocks noGrp="1"/>
          </p:cNvSpPr>
          <p:nvPr>
            <p:ph type="title"/>
          </p:nvPr>
        </p:nvSpPr>
        <p:spPr/>
        <p:txBody>
          <a:bodyPr/>
          <a:lstStyle/>
          <a:p>
            <a:r>
              <a:rPr lang="en-US" dirty="0" smtClean="0"/>
              <a:t>RSI Architecture Principles - working</a:t>
            </a:r>
            <a:endParaRPr lang="en-US" dirty="0"/>
          </a:p>
        </p:txBody>
      </p:sp>
    </p:spTree>
    <p:extLst>
      <p:ext uri="{BB962C8B-B14F-4D97-AF65-F5344CB8AC3E}">
        <p14:creationId xmlns:p14="http://schemas.microsoft.com/office/powerpoint/2010/main" val="1645587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9538"/>
            <a:ext cx="8039100" cy="639762"/>
          </a:xfrm>
        </p:spPr>
        <p:txBody>
          <a:bodyPr/>
          <a:lstStyle/>
          <a:p>
            <a:r>
              <a:rPr lang="en-US" dirty="0" smtClean="0"/>
              <a:t>Target State: full interoperability between partner domains</a:t>
            </a:r>
            <a:endParaRPr lang="en-US" dirty="0"/>
          </a:p>
        </p:txBody>
      </p:sp>
    </p:spTree>
    <p:extLst>
      <p:ext uri="{BB962C8B-B14F-4D97-AF65-F5344CB8AC3E}">
        <p14:creationId xmlns:p14="http://schemas.microsoft.com/office/powerpoint/2010/main" val="1642746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6838"/>
            <a:ext cx="9512300" cy="639762"/>
          </a:xfrm>
        </p:spPr>
        <p:txBody>
          <a:bodyPr/>
          <a:lstStyle/>
          <a:p>
            <a:r>
              <a:rPr lang="en-US" dirty="0" smtClean="0"/>
              <a:t>Target Solution: HUB to enable interoperation between stakeholder domains</a:t>
            </a:r>
            <a:endParaRPr lang="en-US" dirty="0"/>
          </a:p>
        </p:txBody>
      </p:sp>
    </p:spTree>
    <p:extLst>
      <p:ext uri="{BB962C8B-B14F-4D97-AF65-F5344CB8AC3E}">
        <p14:creationId xmlns:p14="http://schemas.microsoft.com/office/powerpoint/2010/main" val="3001670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0638"/>
            <a:ext cx="10668000" cy="541337"/>
          </a:xfrm>
        </p:spPr>
        <p:txBody>
          <a:bodyPr/>
          <a:lstStyle/>
          <a:p>
            <a:r>
              <a:rPr lang="en-US" dirty="0"/>
              <a:t>Target Phase 1 Solution: </a:t>
            </a:r>
            <a:r>
              <a:rPr lang="en-US" dirty="0" err="1"/>
              <a:t>eTicketing</a:t>
            </a:r>
            <a:r>
              <a:rPr lang="en-US" dirty="0"/>
              <a:t> and Online Ticket Payment</a:t>
            </a:r>
          </a:p>
        </p:txBody>
      </p:sp>
    </p:spTree>
    <p:extLst>
      <p:ext uri="{BB962C8B-B14F-4D97-AF65-F5344CB8AC3E}">
        <p14:creationId xmlns:p14="http://schemas.microsoft.com/office/powerpoint/2010/main" val="15442776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8" y="116335"/>
            <a:ext cx="6018651" cy="639762"/>
          </a:xfrm>
        </p:spPr>
        <p:txBody>
          <a:bodyPr/>
          <a:lstStyle/>
          <a:p>
            <a:r>
              <a:rPr lang="en-US" dirty="0" smtClean="0"/>
              <a:t>Point-to-point, No-Hub approach is not a solution</a:t>
            </a:r>
            <a:endParaRPr lang="en-US" dirty="0"/>
          </a:p>
        </p:txBody>
      </p:sp>
      <p:sp>
        <p:nvSpPr>
          <p:cNvPr id="3" name="Oval 2"/>
          <p:cNvSpPr/>
          <p:nvPr/>
        </p:nvSpPr>
        <p:spPr>
          <a:xfrm>
            <a:off x="5524499" y="977900"/>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619029" y="1193957"/>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757917" y="1361780"/>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321696" y="1500176"/>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267173" y="1355993"/>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61698" y="1206500"/>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15073" y="1079657"/>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15032" y="1467239"/>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807073" y="1660146"/>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95498" y="1816247"/>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534825" y="2037916"/>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50388" y="209387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016407" y="197957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30786" y="1709146"/>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9004744" y="2087731"/>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418132" y="2073888"/>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562116" y="296051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9471206" y="307481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470945" y="318911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71206" y="3419452"/>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9567643" y="359133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047184" y="4547898"/>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652881" y="4488590"/>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369754" y="4802553"/>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382196" y="4955011"/>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8408627" y="516234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452607" y="5551038"/>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358082" y="527617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706318" y="519997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603069" y="5332614"/>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543515" y="5567002"/>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97981" y="516234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97980" y="4981551"/>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85891" y="4802553"/>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3633213" y="4534587"/>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391344" y="4514874"/>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104113" y="4662198"/>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368196" y="3664113"/>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459105" y="3552322"/>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527797" y="3439230"/>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2520595" y="307481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296061" y="2896326"/>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17634" y="2349213"/>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233904" y="2272119"/>
            <a:ext cx="1620892" cy="923330"/>
          </a:xfrm>
          <a:prstGeom prst="rect">
            <a:avLst/>
          </a:prstGeom>
          <a:noFill/>
        </p:spPr>
        <p:txBody>
          <a:bodyPr wrap="square" rtlCol="0">
            <a:spAutoFit/>
          </a:bodyPr>
          <a:lstStyle/>
          <a:p>
            <a:r>
              <a:rPr lang="en-US" dirty="0" smtClean="0"/>
              <a:t>- Extra point-to-point integration</a:t>
            </a:r>
            <a:endParaRPr lang="en-US" dirty="0"/>
          </a:p>
        </p:txBody>
      </p:sp>
      <p:sp>
        <p:nvSpPr>
          <p:cNvPr id="47" name="Oval 46"/>
          <p:cNvSpPr/>
          <p:nvPr/>
        </p:nvSpPr>
        <p:spPr>
          <a:xfrm>
            <a:off x="10652569" y="2149654"/>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652569" y="1772821"/>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448991" y="851057"/>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9338242" y="1695839"/>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0652569" y="1944275"/>
            <a:ext cx="181819" cy="228600"/>
          </a:xfrm>
          <a:prstGeom prst="ellipse">
            <a:avLst/>
          </a:prstGeom>
          <a:solidFill>
            <a:srgbClr val="FF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871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Text Placeholder 32"/>
          <p:cNvSpPr txBox="1">
            <a:spLocks/>
          </p:cNvSpPr>
          <p:nvPr/>
        </p:nvSpPr>
        <p:spPr>
          <a:xfrm>
            <a:off x="1043541" y="4429890"/>
            <a:ext cx="2060659" cy="183563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dirty="0" smtClean="0">
                <a:solidFill>
                  <a:schemeClr val="tx2"/>
                </a:solidFill>
                <a:latin typeface="Calibri" panose="020F0502020204030204" pitchFamily="34" charset="0"/>
                <a:cs typeface="Roboto light"/>
              </a:rPr>
              <a:t>Build the minimum required interface to the hub required to support </a:t>
            </a:r>
            <a:r>
              <a:rPr lang="en-US" sz="1400" dirty="0" err="1" smtClean="0">
                <a:solidFill>
                  <a:schemeClr val="tx2"/>
                </a:solidFill>
                <a:latin typeface="Calibri" panose="020F0502020204030204" pitchFamily="34" charset="0"/>
                <a:cs typeface="Roboto light"/>
              </a:rPr>
              <a:t>eTicketing</a:t>
            </a:r>
            <a:r>
              <a:rPr lang="en-US" sz="1400" dirty="0" smtClean="0">
                <a:solidFill>
                  <a:schemeClr val="tx2"/>
                </a:solidFill>
                <a:latin typeface="Calibri" panose="020F0502020204030204" pitchFamily="34" charset="0"/>
                <a:cs typeface="Roboto light"/>
              </a:rPr>
              <a:t>.  Use standard integration patterns to allow the hub to expand in the future.</a:t>
            </a:r>
            <a:endParaRPr lang="en-US" sz="1050" dirty="0">
              <a:solidFill>
                <a:schemeClr val="tx2"/>
              </a:solidFill>
              <a:latin typeface="Calibri" panose="020F0502020204030204" pitchFamily="34" charset="0"/>
              <a:cs typeface="Roboto light"/>
            </a:endParaRPr>
          </a:p>
        </p:txBody>
      </p:sp>
      <p:sp>
        <p:nvSpPr>
          <p:cNvPr id="57" name="Text Placeholder 33"/>
          <p:cNvSpPr txBox="1">
            <a:spLocks/>
          </p:cNvSpPr>
          <p:nvPr/>
        </p:nvSpPr>
        <p:spPr>
          <a:xfrm>
            <a:off x="1043541" y="3269269"/>
            <a:ext cx="2060659"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accent1"/>
                </a:solidFill>
                <a:latin typeface="Calibri" panose="020F0502020204030204" pitchFamily="34" charset="0"/>
                <a:cs typeface="Roboto medium"/>
              </a:rPr>
              <a:t>Start Small and Grow In Time</a:t>
            </a:r>
            <a:endParaRPr lang="en-AU" sz="2400" b="1" dirty="0">
              <a:solidFill>
                <a:schemeClr val="accent1"/>
              </a:solidFill>
              <a:latin typeface="Calibri" panose="020F0502020204030204" pitchFamily="34" charset="0"/>
              <a:cs typeface="Roboto medium"/>
            </a:endParaRPr>
          </a:p>
        </p:txBody>
      </p:sp>
      <p:sp>
        <p:nvSpPr>
          <p:cNvPr id="58" name="Oval 57"/>
          <p:cNvSpPr/>
          <p:nvPr/>
        </p:nvSpPr>
        <p:spPr>
          <a:xfrm>
            <a:off x="1447864" y="1680671"/>
            <a:ext cx="1256032" cy="12560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200" dirty="0">
              <a:solidFill>
                <a:schemeClr val="bg1"/>
              </a:solidFill>
              <a:latin typeface="FontAwesome" pitchFamily="2" charset="0"/>
            </a:endParaRPr>
          </a:p>
        </p:txBody>
      </p:sp>
      <p:sp>
        <p:nvSpPr>
          <p:cNvPr id="18" name="Text Placeholder 32"/>
          <p:cNvSpPr txBox="1">
            <a:spLocks/>
          </p:cNvSpPr>
          <p:nvPr/>
        </p:nvSpPr>
        <p:spPr>
          <a:xfrm>
            <a:off x="3721433" y="4429890"/>
            <a:ext cx="2060659" cy="183563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dirty="0" smtClean="0">
                <a:solidFill>
                  <a:schemeClr val="tx2"/>
                </a:solidFill>
                <a:latin typeface="Calibri" panose="020F0502020204030204" pitchFamily="34" charset="0"/>
                <a:cs typeface="Roboto light"/>
              </a:rPr>
              <a:t>Separate out the concept of </a:t>
            </a:r>
            <a:r>
              <a:rPr lang="en-US" sz="1400" dirty="0" err="1" smtClean="0">
                <a:solidFill>
                  <a:schemeClr val="tx2"/>
                </a:solidFill>
                <a:latin typeface="Calibri" panose="020F0502020204030204" pitchFamily="34" charset="0"/>
                <a:cs typeface="Roboto light"/>
              </a:rPr>
              <a:t>eTicketing</a:t>
            </a:r>
            <a:r>
              <a:rPr lang="en-US" sz="1400" dirty="0" smtClean="0">
                <a:solidFill>
                  <a:schemeClr val="tx2"/>
                </a:solidFill>
                <a:latin typeface="Calibri" panose="020F0502020204030204" pitchFamily="34" charset="0"/>
                <a:cs typeface="Roboto light"/>
              </a:rPr>
              <a:t> and </a:t>
            </a:r>
            <a:r>
              <a:rPr lang="en-US" sz="1400" dirty="0" err="1" smtClean="0">
                <a:solidFill>
                  <a:schemeClr val="tx2"/>
                </a:solidFill>
                <a:latin typeface="Calibri" panose="020F0502020204030204" pitchFamily="34" charset="0"/>
                <a:cs typeface="Roboto light"/>
              </a:rPr>
              <a:t>ePayment</a:t>
            </a:r>
            <a:r>
              <a:rPr lang="en-US" sz="1400" dirty="0" smtClean="0">
                <a:solidFill>
                  <a:schemeClr val="tx2"/>
                </a:solidFill>
                <a:latin typeface="Calibri" panose="020F0502020204030204" pitchFamily="34" charset="0"/>
                <a:cs typeface="Roboto light"/>
              </a:rPr>
              <a:t> to allow each to proceed independently:    An </a:t>
            </a:r>
            <a:r>
              <a:rPr lang="en-US" sz="1400" dirty="0" err="1" smtClean="0">
                <a:solidFill>
                  <a:schemeClr val="tx2"/>
                </a:solidFill>
                <a:latin typeface="Calibri" panose="020F0502020204030204" pitchFamily="34" charset="0"/>
                <a:cs typeface="Roboto light"/>
              </a:rPr>
              <a:t>eTicket</a:t>
            </a:r>
            <a:r>
              <a:rPr lang="en-US" sz="1400" dirty="0" smtClean="0">
                <a:solidFill>
                  <a:schemeClr val="tx2"/>
                </a:solidFill>
                <a:latin typeface="Calibri" panose="020F0502020204030204" pitchFamily="34" charset="0"/>
                <a:cs typeface="Roboto light"/>
              </a:rPr>
              <a:t> can be paid with cash.  An </a:t>
            </a:r>
            <a:r>
              <a:rPr lang="en-US" sz="1400" dirty="0" err="1" smtClean="0">
                <a:solidFill>
                  <a:schemeClr val="tx2"/>
                </a:solidFill>
                <a:latin typeface="Calibri" panose="020F0502020204030204" pitchFamily="34" charset="0"/>
                <a:cs typeface="Roboto light"/>
              </a:rPr>
              <a:t>ePayment</a:t>
            </a:r>
            <a:r>
              <a:rPr lang="en-US" sz="1400" dirty="0" smtClean="0">
                <a:solidFill>
                  <a:schemeClr val="tx2"/>
                </a:solidFill>
                <a:latin typeface="Calibri" panose="020F0502020204030204" pitchFamily="34" charset="0"/>
                <a:cs typeface="Roboto light"/>
              </a:rPr>
              <a:t> can be made against a paper ticket.</a:t>
            </a:r>
            <a:endParaRPr lang="en-US" sz="1100" dirty="0">
              <a:solidFill>
                <a:schemeClr val="tx2"/>
              </a:solidFill>
              <a:latin typeface="Calibri" panose="020F0502020204030204" pitchFamily="34" charset="0"/>
              <a:cs typeface="Roboto light"/>
            </a:endParaRPr>
          </a:p>
        </p:txBody>
      </p:sp>
      <p:sp>
        <p:nvSpPr>
          <p:cNvPr id="19" name="Text Placeholder 33"/>
          <p:cNvSpPr txBox="1">
            <a:spLocks/>
          </p:cNvSpPr>
          <p:nvPr/>
        </p:nvSpPr>
        <p:spPr>
          <a:xfrm>
            <a:off x="3721433" y="3269269"/>
            <a:ext cx="2060659"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accent3"/>
                </a:solidFill>
                <a:latin typeface="Calibri" panose="020F0502020204030204" pitchFamily="34" charset="0"/>
                <a:cs typeface="Roboto medium"/>
              </a:rPr>
              <a:t>Decouple </a:t>
            </a:r>
            <a:r>
              <a:rPr lang="en-AU" sz="2400" b="1" dirty="0" err="1" smtClean="0">
                <a:solidFill>
                  <a:schemeClr val="accent3"/>
                </a:solidFill>
                <a:latin typeface="Calibri" panose="020F0502020204030204" pitchFamily="34" charset="0"/>
                <a:cs typeface="Roboto medium"/>
              </a:rPr>
              <a:t>eTicketing</a:t>
            </a:r>
            <a:r>
              <a:rPr lang="en-AU" sz="2400" b="1" dirty="0" smtClean="0">
                <a:solidFill>
                  <a:schemeClr val="accent3"/>
                </a:solidFill>
                <a:latin typeface="Calibri" panose="020F0502020204030204" pitchFamily="34" charset="0"/>
                <a:cs typeface="Roboto medium"/>
              </a:rPr>
              <a:t> and Payments</a:t>
            </a:r>
            <a:endParaRPr lang="en-AU" sz="2400" b="1" dirty="0">
              <a:solidFill>
                <a:schemeClr val="accent3"/>
              </a:solidFill>
              <a:latin typeface="Calibri" panose="020F0502020204030204" pitchFamily="34" charset="0"/>
              <a:cs typeface="Roboto medium"/>
            </a:endParaRPr>
          </a:p>
        </p:txBody>
      </p:sp>
      <p:sp>
        <p:nvSpPr>
          <p:cNvPr id="20" name="Oval 19"/>
          <p:cNvSpPr/>
          <p:nvPr/>
        </p:nvSpPr>
        <p:spPr>
          <a:xfrm>
            <a:off x="4125756" y="1680671"/>
            <a:ext cx="1256032" cy="12560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200" dirty="0">
              <a:solidFill>
                <a:srgbClr val="FFFFFF"/>
              </a:solidFill>
              <a:latin typeface="FontAwesome" pitchFamily="2" charset="0"/>
            </a:endParaRPr>
          </a:p>
        </p:txBody>
      </p:sp>
      <p:sp>
        <p:nvSpPr>
          <p:cNvPr id="21" name="Text Placeholder 32"/>
          <p:cNvSpPr txBox="1">
            <a:spLocks/>
          </p:cNvSpPr>
          <p:nvPr/>
        </p:nvSpPr>
        <p:spPr>
          <a:xfrm>
            <a:off x="6409909" y="4429890"/>
            <a:ext cx="2060659" cy="183563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dirty="0" smtClean="0">
                <a:solidFill>
                  <a:schemeClr val="tx2"/>
                </a:solidFill>
                <a:latin typeface="Calibri" panose="020F0502020204030204" pitchFamily="34" charset="0"/>
                <a:cs typeface="Roboto light"/>
              </a:rPr>
              <a:t>Do not force sweeping changes on existing Enforcement Systems of Record.  Find a way to work with the existing systems in order to meet the business outcomes.</a:t>
            </a:r>
            <a:endParaRPr lang="en-US" sz="800" dirty="0">
              <a:solidFill>
                <a:schemeClr val="tx2"/>
              </a:solidFill>
              <a:latin typeface="Calibri" panose="020F0502020204030204" pitchFamily="34" charset="0"/>
              <a:cs typeface="Roboto light"/>
            </a:endParaRPr>
          </a:p>
        </p:txBody>
      </p:sp>
      <p:sp>
        <p:nvSpPr>
          <p:cNvPr id="22" name="Text Placeholder 33"/>
          <p:cNvSpPr txBox="1">
            <a:spLocks/>
          </p:cNvSpPr>
          <p:nvPr/>
        </p:nvSpPr>
        <p:spPr>
          <a:xfrm>
            <a:off x="6409909" y="3269269"/>
            <a:ext cx="2060659"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accent5"/>
                </a:solidFill>
                <a:latin typeface="Calibri" panose="020F0502020204030204" pitchFamily="34" charset="0"/>
                <a:cs typeface="Roboto medium"/>
              </a:rPr>
              <a:t>Minimize Impact on ESRs</a:t>
            </a:r>
            <a:endParaRPr lang="en-AU" sz="2400" b="1" dirty="0">
              <a:solidFill>
                <a:schemeClr val="accent5"/>
              </a:solidFill>
              <a:latin typeface="Calibri" panose="020F0502020204030204" pitchFamily="34" charset="0"/>
              <a:cs typeface="Roboto medium"/>
            </a:endParaRPr>
          </a:p>
        </p:txBody>
      </p:sp>
      <p:sp>
        <p:nvSpPr>
          <p:cNvPr id="23" name="Oval 22"/>
          <p:cNvSpPr/>
          <p:nvPr/>
        </p:nvSpPr>
        <p:spPr>
          <a:xfrm>
            <a:off x="6814232" y="1680671"/>
            <a:ext cx="1256032" cy="125602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200" dirty="0">
              <a:solidFill>
                <a:schemeClr val="bg1"/>
              </a:solidFill>
              <a:latin typeface="FontAwesome" pitchFamily="2" charset="0"/>
            </a:endParaRPr>
          </a:p>
        </p:txBody>
      </p:sp>
      <p:sp>
        <p:nvSpPr>
          <p:cNvPr id="24" name="Text Placeholder 32"/>
          <p:cNvSpPr txBox="1">
            <a:spLocks/>
          </p:cNvSpPr>
          <p:nvPr/>
        </p:nvSpPr>
        <p:spPr>
          <a:xfrm>
            <a:off x="9087801" y="4429890"/>
            <a:ext cx="2060659" cy="1835638"/>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spcBef>
                <a:spcPts val="0"/>
              </a:spcBef>
              <a:buNone/>
            </a:pPr>
            <a:r>
              <a:rPr lang="en-US" sz="1400" dirty="0" smtClean="0">
                <a:solidFill>
                  <a:schemeClr val="tx2"/>
                </a:solidFill>
                <a:latin typeface="Calibri" panose="020F0502020204030204" pitchFamily="34" charset="0"/>
                <a:cs typeface="Roboto light"/>
              </a:rPr>
              <a:t>Assume that the flow of information in and out of the hub will be done in a reliable way to ensure message delivery regardless of network stability of connectivity</a:t>
            </a:r>
            <a:endParaRPr lang="en-US" sz="800" dirty="0">
              <a:solidFill>
                <a:schemeClr val="tx2"/>
              </a:solidFill>
              <a:latin typeface="Calibri" panose="020F0502020204030204" pitchFamily="34" charset="0"/>
              <a:cs typeface="Roboto light"/>
            </a:endParaRPr>
          </a:p>
        </p:txBody>
      </p:sp>
      <p:sp>
        <p:nvSpPr>
          <p:cNvPr id="25" name="Text Placeholder 33"/>
          <p:cNvSpPr txBox="1">
            <a:spLocks/>
          </p:cNvSpPr>
          <p:nvPr/>
        </p:nvSpPr>
        <p:spPr>
          <a:xfrm>
            <a:off x="9087801" y="3269269"/>
            <a:ext cx="2060659" cy="371527"/>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AU" sz="2400" b="1" dirty="0" smtClean="0">
                <a:solidFill>
                  <a:schemeClr val="accent6"/>
                </a:solidFill>
                <a:latin typeface="Calibri" panose="020F0502020204030204" pitchFamily="34" charset="0"/>
                <a:cs typeface="Roboto medium"/>
              </a:rPr>
              <a:t>Design for Disconnection</a:t>
            </a:r>
            <a:endParaRPr lang="en-AU" sz="2400" b="1" dirty="0">
              <a:solidFill>
                <a:schemeClr val="accent6"/>
              </a:solidFill>
              <a:latin typeface="Calibri" panose="020F0502020204030204" pitchFamily="34" charset="0"/>
              <a:cs typeface="Roboto medium"/>
            </a:endParaRPr>
          </a:p>
        </p:txBody>
      </p:sp>
      <p:sp>
        <p:nvSpPr>
          <p:cNvPr id="26" name="Oval 25"/>
          <p:cNvSpPr/>
          <p:nvPr/>
        </p:nvSpPr>
        <p:spPr>
          <a:xfrm>
            <a:off x="9492124" y="1680671"/>
            <a:ext cx="1256032" cy="12560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3200" dirty="0">
              <a:solidFill>
                <a:schemeClr val="bg1"/>
              </a:solidFill>
              <a:latin typeface="FontAwesome" pitchFamily="2" charset="0"/>
            </a:endParaRPr>
          </a:p>
        </p:txBody>
      </p:sp>
      <p:sp>
        <p:nvSpPr>
          <p:cNvPr id="2" name="Title 1"/>
          <p:cNvSpPr>
            <a:spLocks noGrp="1"/>
          </p:cNvSpPr>
          <p:nvPr>
            <p:ph type="title"/>
          </p:nvPr>
        </p:nvSpPr>
        <p:spPr/>
        <p:txBody>
          <a:bodyPr/>
          <a:lstStyle/>
          <a:p>
            <a:r>
              <a:rPr lang="en-US" dirty="0" smtClean="0"/>
              <a:t>RSI Solution Principles</a:t>
            </a:r>
            <a:endParaRPr lang="en-US" dirty="0"/>
          </a:p>
        </p:txBody>
      </p:sp>
    </p:spTree>
    <p:extLst>
      <p:ext uri="{BB962C8B-B14F-4D97-AF65-F5344CB8AC3E}">
        <p14:creationId xmlns:p14="http://schemas.microsoft.com/office/powerpoint/2010/main" val="249260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03188"/>
            <a:ext cx="10058400" cy="639762"/>
          </a:xfrm>
        </p:spPr>
        <p:txBody>
          <a:bodyPr/>
          <a:lstStyle/>
          <a:p>
            <a:r>
              <a:rPr lang="en-US" dirty="0" smtClean="0"/>
              <a:t>Conceptual Solution – </a:t>
            </a:r>
            <a:r>
              <a:rPr lang="en-US" dirty="0" err="1" smtClean="0"/>
              <a:t>eTicket</a:t>
            </a:r>
            <a:r>
              <a:rPr lang="en-US" dirty="0" smtClean="0"/>
              <a:t> generation</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311" b="6999"/>
          <a:stretch/>
        </p:blipFill>
        <p:spPr>
          <a:xfrm>
            <a:off x="723899" y="742950"/>
            <a:ext cx="8458201" cy="5676900"/>
          </a:xfrm>
          <a:prstGeom prst="rect">
            <a:avLst/>
          </a:prstGeom>
        </p:spPr>
      </p:pic>
      <p:sp>
        <p:nvSpPr>
          <p:cNvPr id="5" name="TextBox 4"/>
          <p:cNvSpPr txBox="1"/>
          <p:nvPr/>
        </p:nvSpPr>
        <p:spPr>
          <a:xfrm>
            <a:off x="9544050" y="1408040"/>
            <a:ext cx="2228850" cy="4093428"/>
          </a:xfrm>
          <a:prstGeom prst="rect">
            <a:avLst/>
          </a:prstGeom>
          <a:noFill/>
        </p:spPr>
        <p:txBody>
          <a:bodyPr wrap="square" rtlCol="0">
            <a:spAutoFit/>
          </a:bodyPr>
          <a:lstStyle/>
          <a:p>
            <a:r>
              <a:rPr lang="en-US" sz="2000" b="1" dirty="0" smtClean="0"/>
              <a:t>Bulk of new functionality delivered by standard extensions to COTS </a:t>
            </a:r>
            <a:r>
              <a:rPr lang="en-US" sz="2000" b="1" dirty="0" err="1" smtClean="0"/>
              <a:t>Versaterm</a:t>
            </a:r>
            <a:r>
              <a:rPr lang="en-US" sz="2000" b="1" dirty="0" smtClean="0"/>
              <a:t> product</a:t>
            </a:r>
          </a:p>
          <a:p>
            <a:endParaRPr lang="en-US" sz="2000" b="1" dirty="0"/>
          </a:p>
          <a:p>
            <a:r>
              <a:rPr lang="en-US" sz="2000" b="1" dirty="0" smtClean="0"/>
              <a:t>Hub to consume out-of-the-box representation of new enforcement documents.</a:t>
            </a:r>
          </a:p>
          <a:p>
            <a:endParaRPr lang="en-CA" sz="2000" b="1" dirty="0"/>
          </a:p>
        </p:txBody>
      </p:sp>
    </p:spTree>
    <p:extLst>
      <p:ext uri="{BB962C8B-B14F-4D97-AF65-F5344CB8AC3E}">
        <p14:creationId xmlns:p14="http://schemas.microsoft.com/office/powerpoint/2010/main" val="191457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CA"/>
          </a:p>
        </p:txBody>
      </p:sp>
      <p:sp>
        <p:nvSpPr>
          <p:cNvPr id="3" name="Title 2"/>
          <p:cNvSpPr>
            <a:spLocks noGrp="1"/>
          </p:cNvSpPr>
          <p:nvPr>
            <p:ph type="title"/>
          </p:nvPr>
        </p:nvSpPr>
        <p:spPr>
          <a:xfrm>
            <a:off x="19050" y="7938"/>
            <a:ext cx="10058400" cy="639762"/>
          </a:xfrm>
        </p:spPr>
        <p:txBody>
          <a:bodyPr/>
          <a:lstStyle/>
          <a:p>
            <a:r>
              <a:rPr lang="en-US" dirty="0" smtClean="0"/>
              <a:t>Conceptual Solution – </a:t>
            </a:r>
            <a:r>
              <a:rPr lang="en-US" dirty="0" err="1" smtClean="0"/>
              <a:t>eTicket</a:t>
            </a:r>
            <a:r>
              <a:rPr lang="en-US" dirty="0" smtClean="0"/>
              <a:t> backend processing</a:t>
            </a:r>
            <a:endParaRPr lang="en-CA"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056" b="3333"/>
          <a:stretch/>
        </p:blipFill>
        <p:spPr>
          <a:xfrm>
            <a:off x="781050" y="762000"/>
            <a:ext cx="8495693" cy="5816516"/>
          </a:xfrm>
          <a:prstGeom prst="rect">
            <a:avLst/>
          </a:prstGeom>
        </p:spPr>
      </p:pic>
      <p:sp>
        <p:nvSpPr>
          <p:cNvPr id="5" name="TextBox 4"/>
          <p:cNvSpPr txBox="1"/>
          <p:nvPr/>
        </p:nvSpPr>
        <p:spPr>
          <a:xfrm>
            <a:off x="9734550" y="1408040"/>
            <a:ext cx="2228850" cy="4093428"/>
          </a:xfrm>
          <a:prstGeom prst="rect">
            <a:avLst/>
          </a:prstGeom>
          <a:noFill/>
        </p:spPr>
        <p:txBody>
          <a:bodyPr wrap="square" rtlCol="0">
            <a:spAutoFit/>
          </a:bodyPr>
          <a:lstStyle/>
          <a:p>
            <a:r>
              <a:rPr lang="en-US" sz="2000" b="1" dirty="0" smtClean="0"/>
              <a:t>Design goal to integrate new </a:t>
            </a:r>
            <a:r>
              <a:rPr lang="en-US" sz="2000" b="1" dirty="0" err="1" smtClean="0"/>
              <a:t>eTicket</a:t>
            </a:r>
            <a:r>
              <a:rPr lang="en-US" sz="2000" b="1" dirty="0" smtClean="0"/>
              <a:t> into existing ticket processing backend.</a:t>
            </a:r>
          </a:p>
          <a:p>
            <a:endParaRPr lang="en-US" sz="2000" b="1" dirty="0"/>
          </a:p>
          <a:p>
            <a:r>
              <a:rPr lang="en-US" sz="2000" b="1" dirty="0" smtClean="0"/>
              <a:t>Hub to send </a:t>
            </a:r>
            <a:r>
              <a:rPr lang="en-US" sz="2000" b="1" dirty="0" err="1" smtClean="0"/>
              <a:t>eTicket</a:t>
            </a:r>
            <a:r>
              <a:rPr lang="en-US" sz="2000" b="1" dirty="0" smtClean="0"/>
              <a:t> documents to ICBC in best format to achieve this design goal.</a:t>
            </a:r>
          </a:p>
          <a:p>
            <a:endParaRPr lang="en-CA" sz="2000" b="1" dirty="0"/>
          </a:p>
        </p:txBody>
      </p:sp>
    </p:spTree>
    <p:extLst>
      <p:ext uri="{BB962C8B-B14F-4D97-AF65-F5344CB8AC3E}">
        <p14:creationId xmlns:p14="http://schemas.microsoft.com/office/powerpoint/2010/main" val="414131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3900" y="571500"/>
            <a:ext cx="3810000" cy="24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itle 2"/>
          <p:cNvSpPr>
            <a:spLocks noGrp="1"/>
          </p:cNvSpPr>
          <p:nvPr>
            <p:ph type="title"/>
          </p:nvPr>
        </p:nvSpPr>
        <p:spPr>
          <a:xfrm>
            <a:off x="0" y="26988"/>
            <a:ext cx="10058400" cy="639762"/>
          </a:xfrm>
        </p:spPr>
        <p:txBody>
          <a:bodyPr/>
          <a:lstStyle/>
          <a:p>
            <a:r>
              <a:rPr lang="en-US" dirty="0" smtClean="0"/>
              <a:t>Conceptual Solution – Online Ticket Payment</a:t>
            </a:r>
            <a:endParaRPr lang="en-CA" dirty="0"/>
          </a:p>
        </p:txBody>
      </p:sp>
      <p:sp>
        <p:nvSpPr>
          <p:cNvPr id="6" name="TextBox 5"/>
          <p:cNvSpPr txBox="1"/>
          <p:nvPr/>
        </p:nvSpPr>
        <p:spPr>
          <a:xfrm>
            <a:off x="9144000" y="322190"/>
            <a:ext cx="2819400" cy="6247864"/>
          </a:xfrm>
          <a:prstGeom prst="rect">
            <a:avLst/>
          </a:prstGeom>
          <a:noFill/>
        </p:spPr>
        <p:txBody>
          <a:bodyPr wrap="square" rtlCol="0">
            <a:spAutoFit/>
          </a:bodyPr>
          <a:lstStyle/>
          <a:p>
            <a:r>
              <a:rPr lang="en-US" sz="2000" b="1" dirty="0" smtClean="0"/>
              <a:t>Bulk of Online Payment  functionality delivered by new PayBC components, such as web-user interface and credit card processing (fulfillment).</a:t>
            </a:r>
          </a:p>
          <a:p>
            <a:endParaRPr lang="en-US" sz="2000" b="1" dirty="0"/>
          </a:p>
          <a:p>
            <a:r>
              <a:rPr lang="en-US" sz="2000" b="1" dirty="0" smtClean="0"/>
              <a:t>RSI Phase 1 focus is to integrate the PayBC backend with ICBC’s A/R system, via </a:t>
            </a:r>
            <a:r>
              <a:rPr lang="en-US" sz="2000" b="1" dirty="0" err="1" smtClean="0"/>
              <a:t>PayBC’s</a:t>
            </a:r>
            <a:r>
              <a:rPr lang="en-US" sz="2000" b="1" dirty="0" smtClean="0"/>
              <a:t> integration architecture.</a:t>
            </a:r>
          </a:p>
          <a:p>
            <a:endParaRPr lang="en-US" sz="2000" b="1" dirty="0"/>
          </a:p>
          <a:p>
            <a:r>
              <a:rPr lang="en-US" sz="2000" b="1" dirty="0" smtClean="0"/>
              <a:t>Future phases to consider alternative approaches to integration of financial services and events.</a:t>
            </a:r>
          </a:p>
          <a:p>
            <a:endParaRPr lang="en-CA" sz="2000" b="1"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11111"/>
          <a:stretch/>
        </p:blipFill>
        <p:spPr>
          <a:xfrm>
            <a:off x="273171" y="657225"/>
            <a:ext cx="8769107" cy="6096000"/>
          </a:xfrm>
          <a:prstGeom prst="rect">
            <a:avLst/>
          </a:prstGeom>
        </p:spPr>
      </p:pic>
    </p:spTree>
    <p:extLst>
      <p:ext uri="{BB962C8B-B14F-4D97-AF65-F5344CB8AC3E}">
        <p14:creationId xmlns:p14="http://schemas.microsoft.com/office/powerpoint/2010/main" val="4005561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275" y="274638"/>
            <a:ext cx="10372725" cy="639762"/>
          </a:xfrm>
        </p:spPr>
        <p:txBody>
          <a:bodyPr/>
          <a:lstStyle/>
          <a:p>
            <a:pPr marL="714375" indent="-714375"/>
            <a:r>
              <a:rPr lang="en-CA" b="1" dirty="0" smtClean="0"/>
              <a:t>Future Concept: separate Financial Services from Road Safety program area activities</a:t>
            </a:r>
            <a:endParaRPr lang="en-CA" b="1" dirty="0"/>
          </a:p>
        </p:txBody>
      </p:sp>
      <p:sp>
        <p:nvSpPr>
          <p:cNvPr id="4" name="Can 3"/>
          <p:cNvSpPr/>
          <p:nvPr/>
        </p:nvSpPr>
        <p:spPr>
          <a:xfrm>
            <a:off x="7972424" y="2036981"/>
            <a:ext cx="657225" cy="2795497"/>
          </a:xfrm>
          <a:prstGeom prst="can">
            <a:avLst/>
          </a:prstGeom>
          <a:solidFill>
            <a:srgbClr val="FF9900">
              <a:alpha val="49020"/>
            </a:srgbClr>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p:cNvSpPr txBox="1"/>
          <p:nvPr/>
        </p:nvSpPr>
        <p:spPr>
          <a:xfrm>
            <a:off x="9077325" y="3310621"/>
            <a:ext cx="3009901" cy="707886"/>
          </a:xfrm>
          <a:prstGeom prst="rect">
            <a:avLst/>
          </a:prstGeom>
          <a:noFill/>
        </p:spPr>
        <p:txBody>
          <a:bodyPr wrap="square" rtlCol="0">
            <a:spAutoFit/>
          </a:bodyPr>
          <a:lstStyle/>
          <a:p>
            <a:pPr marL="542925" indent="-542925"/>
            <a:r>
              <a:rPr lang="en-CA" sz="2000" b="1" dirty="0" smtClean="0">
                <a:solidFill>
                  <a:schemeClr val="accent6">
                    <a:lumMod val="50000"/>
                  </a:schemeClr>
                </a:solidFill>
              </a:rPr>
              <a:t>ESR:  ICBC’s system of systems</a:t>
            </a:r>
            <a:endParaRPr lang="en-CA" sz="2000" b="1" dirty="0">
              <a:solidFill>
                <a:schemeClr val="accent6">
                  <a:lumMod val="50000"/>
                </a:schemeClr>
              </a:solidFill>
            </a:endParaRPr>
          </a:p>
        </p:txBody>
      </p:sp>
      <p:sp>
        <p:nvSpPr>
          <p:cNvPr id="6" name="TextBox 5"/>
          <p:cNvSpPr txBox="1"/>
          <p:nvPr/>
        </p:nvSpPr>
        <p:spPr>
          <a:xfrm>
            <a:off x="9077325" y="4282171"/>
            <a:ext cx="1352550" cy="369332"/>
          </a:xfrm>
          <a:prstGeom prst="rect">
            <a:avLst/>
          </a:prstGeom>
          <a:noFill/>
        </p:spPr>
        <p:txBody>
          <a:bodyPr wrap="square" rtlCol="0">
            <a:spAutoFit/>
          </a:bodyPr>
          <a:lstStyle/>
          <a:p>
            <a:r>
              <a:rPr lang="en-CA" b="1" dirty="0" smtClean="0">
                <a:solidFill>
                  <a:schemeClr val="accent6">
                    <a:lumMod val="50000"/>
                  </a:schemeClr>
                </a:solidFill>
              </a:rPr>
              <a:t>ICBC: MVAR</a:t>
            </a:r>
            <a:endParaRPr lang="en-CA" b="1" dirty="0">
              <a:solidFill>
                <a:schemeClr val="accent6">
                  <a:lumMod val="50000"/>
                </a:schemeClr>
              </a:solidFill>
            </a:endParaRPr>
          </a:p>
        </p:txBody>
      </p:sp>
      <p:sp>
        <p:nvSpPr>
          <p:cNvPr id="7" name="TextBox 6"/>
          <p:cNvSpPr txBox="1"/>
          <p:nvPr/>
        </p:nvSpPr>
        <p:spPr>
          <a:xfrm>
            <a:off x="9077325" y="2262871"/>
            <a:ext cx="2324101" cy="646331"/>
          </a:xfrm>
          <a:prstGeom prst="rect">
            <a:avLst/>
          </a:prstGeom>
          <a:noFill/>
        </p:spPr>
        <p:txBody>
          <a:bodyPr wrap="square" rtlCol="0">
            <a:spAutoFit/>
          </a:bodyPr>
          <a:lstStyle/>
          <a:p>
            <a:pPr marL="542925" indent="-542925"/>
            <a:r>
              <a:rPr lang="en-CA" b="1" dirty="0" smtClean="0">
                <a:solidFill>
                  <a:schemeClr val="accent6">
                    <a:lumMod val="50000"/>
                  </a:schemeClr>
                </a:solidFill>
              </a:rPr>
              <a:t>ICBC: Contraventions, Drivers, …</a:t>
            </a:r>
            <a:endParaRPr lang="en-CA" b="1" dirty="0">
              <a:solidFill>
                <a:schemeClr val="accent6">
                  <a:lumMod val="50000"/>
                </a:schemeClr>
              </a:solidFill>
            </a:endParaRPr>
          </a:p>
        </p:txBody>
      </p:sp>
      <p:sp>
        <p:nvSpPr>
          <p:cNvPr id="8" name="TextBox 7"/>
          <p:cNvSpPr txBox="1"/>
          <p:nvPr/>
        </p:nvSpPr>
        <p:spPr>
          <a:xfrm>
            <a:off x="7115174" y="1314450"/>
            <a:ext cx="1457325" cy="646331"/>
          </a:xfrm>
          <a:prstGeom prst="rect">
            <a:avLst/>
          </a:prstGeom>
          <a:noFill/>
        </p:spPr>
        <p:txBody>
          <a:bodyPr wrap="square" rtlCol="0">
            <a:spAutoFit/>
          </a:bodyPr>
          <a:lstStyle/>
          <a:p>
            <a:r>
              <a:rPr lang="en-CA" b="1" dirty="0" smtClean="0">
                <a:solidFill>
                  <a:schemeClr val="accent4">
                    <a:lumMod val="75000"/>
                  </a:schemeClr>
                </a:solidFill>
              </a:rPr>
              <a:t>Courts: JUSTIN</a:t>
            </a:r>
            <a:endParaRPr lang="en-CA" b="1" dirty="0">
              <a:solidFill>
                <a:schemeClr val="accent4">
                  <a:lumMod val="75000"/>
                </a:schemeClr>
              </a:solidFill>
            </a:endParaRPr>
          </a:p>
        </p:txBody>
      </p:sp>
      <p:sp>
        <p:nvSpPr>
          <p:cNvPr id="9" name="TextBox 8"/>
          <p:cNvSpPr txBox="1"/>
          <p:nvPr/>
        </p:nvSpPr>
        <p:spPr>
          <a:xfrm>
            <a:off x="5534025" y="1205984"/>
            <a:ext cx="1609725" cy="646331"/>
          </a:xfrm>
          <a:prstGeom prst="rect">
            <a:avLst/>
          </a:prstGeom>
          <a:noFill/>
        </p:spPr>
        <p:txBody>
          <a:bodyPr wrap="square" rtlCol="0">
            <a:spAutoFit/>
          </a:bodyPr>
          <a:lstStyle/>
          <a:p>
            <a:r>
              <a:rPr lang="en-CA" b="1" dirty="0" smtClean="0">
                <a:solidFill>
                  <a:schemeClr val="accent4">
                    <a:lumMod val="75000"/>
                  </a:schemeClr>
                </a:solidFill>
              </a:rPr>
              <a:t>RoadSafetyBC: DIIP</a:t>
            </a:r>
            <a:endParaRPr lang="en-CA" b="1" dirty="0">
              <a:solidFill>
                <a:schemeClr val="accent4">
                  <a:lumMod val="75000"/>
                </a:schemeClr>
              </a:solidFill>
            </a:endParaRPr>
          </a:p>
        </p:txBody>
      </p:sp>
      <p:sp>
        <p:nvSpPr>
          <p:cNvPr id="10" name="TextBox 9"/>
          <p:cNvSpPr txBox="1"/>
          <p:nvPr/>
        </p:nvSpPr>
        <p:spPr>
          <a:xfrm>
            <a:off x="4057650" y="1282868"/>
            <a:ext cx="1619249" cy="646331"/>
          </a:xfrm>
          <a:prstGeom prst="rect">
            <a:avLst/>
          </a:prstGeom>
          <a:noFill/>
        </p:spPr>
        <p:txBody>
          <a:bodyPr wrap="square" rtlCol="0">
            <a:spAutoFit/>
          </a:bodyPr>
          <a:lstStyle/>
          <a:p>
            <a:r>
              <a:rPr lang="en-CA" b="1" dirty="0" smtClean="0">
                <a:solidFill>
                  <a:schemeClr val="accent4">
                    <a:lumMod val="75000"/>
                  </a:schemeClr>
                </a:solidFill>
              </a:rPr>
              <a:t>Administrative Justice</a:t>
            </a:r>
            <a:endParaRPr lang="en-CA" b="1" dirty="0">
              <a:solidFill>
                <a:schemeClr val="accent4">
                  <a:lumMod val="75000"/>
                </a:schemeClr>
              </a:solidFill>
            </a:endParaRPr>
          </a:p>
        </p:txBody>
      </p:sp>
      <p:sp>
        <p:nvSpPr>
          <p:cNvPr id="11" name="TextBox 10"/>
          <p:cNvSpPr txBox="1"/>
          <p:nvPr/>
        </p:nvSpPr>
        <p:spPr>
          <a:xfrm>
            <a:off x="6991349" y="3634531"/>
            <a:ext cx="1457325" cy="646331"/>
          </a:xfrm>
          <a:prstGeom prst="rect">
            <a:avLst/>
          </a:prstGeom>
          <a:noFill/>
        </p:spPr>
        <p:txBody>
          <a:bodyPr wrap="square" rtlCol="0">
            <a:spAutoFit/>
          </a:bodyPr>
          <a:lstStyle/>
          <a:p>
            <a:r>
              <a:rPr lang="en-CA" b="1" dirty="0" smtClean="0">
                <a:solidFill>
                  <a:schemeClr val="accent4">
                    <a:lumMod val="75000"/>
                  </a:schemeClr>
                </a:solidFill>
              </a:rPr>
              <a:t>Courts: </a:t>
            </a:r>
          </a:p>
          <a:p>
            <a:r>
              <a:rPr lang="en-CA" b="1" dirty="0" smtClean="0">
                <a:solidFill>
                  <a:schemeClr val="accent4">
                    <a:lumMod val="75000"/>
                  </a:schemeClr>
                </a:solidFill>
              </a:rPr>
              <a:t>ARC</a:t>
            </a:r>
            <a:endParaRPr lang="en-CA" b="1" dirty="0">
              <a:solidFill>
                <a:schemeClr val="accent4">
                  <a:lumMod val="75000"/>
                </a:schemeClr>
              </a:solidFill>
            </a:endParaRPr>
          </a:p>
        </p:txBody>
      </p:sp>
      <p:sp>
        <p:nvSpPr>
          <p:cNvPr id="12" name="TextBox 11"/>
          <p:cNvSpPr txBox="1"/>
          <p:nvPr/>
        </p:nvSpPr>
        <p:spPr>
          <a:xfrm>
            <a:off x="6243636" y="5153143"/>
            <a:ext cx="1457325" cy="646331"/>
          </a:xfrm>
          <a:prstGeom prst="rect">
            <a:avLst/>
          </a:prstGeom>
          <a:noFill/>
        </p:spPr>
        <p:txBody>
          <a:bodyPr wrap="square" rtlCol="0">
            <a:spAutoFit/>
          </a:bodyPr>
          <a:lstStyle/>
          <a:p>
            <a:r>
              <a:rPr lang="en-CA" b="1" dirty="0" err="1" smtClean="0">
                <a:solidFill>
                  <a:schemeClr val="tx2">
                    <a:lumMod val="75000"/>
                  </a:schemeClr>
                </a:solidFill>
              </a:rPr>
              <a:t>MoF</a:t>
            </a:r>
            <a:r>
              <a:rPr lang="en-CA" b="1" dirty="0" smtClean="0">
                <a:solidFill>
                  <a:schemeClr val="tx2">
                    <a:lumMod val="75000"/>
                  </a:schemeClr>
                </a:solidFill>
              </a:rPr>
              <a:t>: </a:t>
            </a:r>
          </a:p>
          <a:p>
            <a:r>
              <a:rPr lang="en-CA" b="1" dirty="0" smtClean="0">
                <a:solidFill>
                  <a:schemeClr val="tx2">
                    <a:lumMod val="75000"/>
                  </a:schemeClr>
                </a:solidFill>
              </a:rPr>
              <a:t>GARMS?</a:t>
            </a:r>
            <a:endParaRPr lang="en-CA" b="1" dirty="0">
              <a:solidFill>
                <a:schemeClr val="tx2">
                  <a:lumMod val="75000"/>
                </a:schemeClr>
              </a:solidFill>
            </a:endParaRPr>
          </a:p>
        </p:txBody>
      </p:sp>
      <p:cxnSp>
        <p:nvCxnSpPr>
          <p:cNvPr id="14" name="Straight Arrow Connector 13"/>
          <p:cNvCxnSpPr/>
          <p:nvPr/>
        </p:nvCxnSpPr>
        <p:spPr>
          <a:xfrm flipH="1" flipV="1">
            <a:off x="8448674" y="2371725"/>
            <a:ext cx="619126" cy="66676"/>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4"/>
          </p:cNvCxnSpPr>
          <p:nvPr/>
        </p:nvCxnSpPr>
        <p:spPr>
          <a:xfrm flipH="1" flipV="1">
            <a:off x="8629649" y="3434730"/>
            <a:ext cx="481014" cy="7047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8448674" y="4438262"/>
            <a:ext cx="631033" cy="213241"/>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88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1112"/>
            <a:ext cx="10058400" cy="639762"/>
          </a:xfrm>
        </p:spPr>
        <p:txBody>
          <a:bodyPr/>
          <a:lstStyle/>
          <a:p>
            <a:r>
              <a:rPr lang="en-US" dirty="0" smtClean="0"/>
              <a:t>Conceptual View of Phase 1 Development Activities</a:t>
            </a:r>
            <a:endParaRPr lang="en-CA" dirty="0"/>
          </a:p>
        </p:txBody>
      </p:sp>
      <p:sp>
        <p:nvSpPr>
          <p:cNvPr id="30" name="TextBox 29"/>
          <p:cNvSpPr txBox="1"/>
          <p:nvPr/>
        </p:nvSpPr>
        <p:spPr>
          <a:xfrm>
            <a:off x="6570407" y="5304556"/>
            <a:ext cx="4287097" cy="1384995"/>
          </a:xfrm>
          <a:prstGeom prst="rect">
            <a:avLst/>
          </a:prstGeom>
          <a:noFill/>
        </p:spPr>
        <p:txBody>
          <a:bodyPr wrap="square" rtlCol="0">
            <a:spAutoFit/>
          </a:bodyPr>
          <a:lstStyle/>
          <a:p>
            <a:r>
              <a:rPr lang="en-CA" sz="1400" b="0" u="sng" dirty="0" smtClean="0"/>
              <a:t>Responsibility Legend</a:t>
            </a:r>
          </a:p>
          <a:p>
            <a:r>
              <a:rPr lang="en-CA" sz="1400" b="1" dirty="0">
                <a:solidFill>
                  <a:schemeClr val="accent5"/>
                </a:solidFill>
              </a:rPr>
              <a:t>Enforcement - </a:t>
            </a:r>
            <a:r>
              <a:rPr lang="en-CA" sz="1400" b="1" dirty="0" err="1">
                <a:solidFill>
                  <a:schemeClr val="accent5"/>
                </a:solidFill>
              </a:rPr>
              <a:t>PRIMECorp</a:t>
            </a:r>
            <a:r>
              <a:rPr lang="en-CA" sz="1400" b="1" dirty="0">
                <a:solidFill>
                  <a:schemeClr val="accent5"/>
                </a:solidFill>
              </a:rPr>
              <a:t> - </a:t>
            </a:r>
            <a:endParaRPr lang="en-CA" sz="1400" b="1" dirty="0" smtClean="0">
              <a:solidFill>
                <a:schemeClr val="accent5"/>
              </a:solidFill>
            </a:endParaRPr>
          </a:p>
          <a:p>
            <a:r>
              <a:rPr lang="en-CA" sz="1400" b="1" dirty="0" smtClean="0">
                <a:solidFill>
                  <a:srgbClr val="7030A0"/>
                </a:solidFill>
              </a:rPr>
              <a:t>HUB - JAG</a:t>
            </a:r>
          </a:p>
          <a:p>
            <a:r>
              <a:rPr lang="en-CA" sz="1400" b="1" dirty="0" smtClean="0">
                <a:solidFill>
                  <a:schemeClr val="accent6">
                    <a:lumMod val="75000"/>
                  </a:schemeClr>
                </a:solidFill>
              </a:rPr>
              <a:t>Enforcement Systems Of Record - ICBC</a:t>
            </a:r>
          </a:p>
          <a:p>
            <a:r>
              <a:rPr lang="en-CA" sz="1400" b="1" dirty="0">
                <a:solidFill>
                  <a:srgbClr val="1D4279"/>
                </a:solidFill>
              </a:rPr>
              <a:t>Online </a:t>
            </a:r>
            <a:r>
              <a:rPr lang="en-CA" sz="1400" b="1" dirty="0" smtClean="0">
                <a:solidFill>
                  <a:srgbClr val="1D4279"/>
                </a:solidFill>
              </a:rPr>
              <a:t>Payment - PayBC- </a:t>
            </a:r>
          </a:p>
          <a:p>
            <a:r>
              <a:rPr lang="en-CA" sz="1400" b="1" dirty="0" smtClean="0">
                <a:solidFill>
                  <a:schemeClr val="accent2">
                    <a:lumMod val="75000"/>
                  </a:schemeClr>
                </a:solidFill>
              </a:rPr>
              <a:t>Business Intelligence  - JAG</a:t>
            </a:r>
            <a:endParaRPr lang="en-CA" sz="1400" b="1" dirty="0">
              <a:solidFill>
                <a:schemeClr val="accent2">
                  <a:lumMod val="75000"/>
                </a:schemeClr>
              </a:solidFill>
            </a:endParaRPr>
          </a:p>
        </p:txBody>
      </p:sp>
      <p:sp>
        <p:nvSpPr>
          <p:cNvPr id="32" name="TextBox 31"/>
          <p:cNvSpPr txBox="1"/>
          <p:nvPr/>
        </p:nvSpPr>
        <p:spPr>
          <a:xfrm>
            <a:off x="8991600" y="188840"/>
            <a:ext cx="3200400" cy="3170099"/>
          </a:xfrm>
          <a:prstGeom prst="rect">
            <a:avLst/>
          </a:prstGeom>
          <a:noFill/>
        </p:spPr>
        <p:txBody>
          <a:bodyPr wrap="square" rtlCol="0">
            <a:spAutoFit/>
          </a:bodyPr>
          <a:lstStyle/>
          <a:p>
            <a:r>
              <a:rPr lang="en-US" sz="2000" b="1" dirty="0" smtClean="0"/>
              <a:t>Different parties will have different levels of involvement over time.</a:t>
            </a:r>
          </a:p>
          <a:p>
            <a:endParaRPr lang="en-US" sz="2000" b="1" dirty="0" smtClean="0"/>
          </a:p>
          <a:p>
            <a:r>
              <a:rPr lang="en-US" sz="2000" b="1" dirty="0" smtClean="0"/>
              <a:t>The architecture has been developed to enable the Online Payment work to be done independent of the </a:t>
            </a:r>
            <a:r>
              <a:rPr lang="en-US" sz="2000" b="1" dirty="0" err="1" smtClean="0"/>
              <a:t>eTicket</a:t>
            </a:r>
            <a:r>
              <a:rPr lang="en-US" sz="2000" b="1" dirty="0" smtClean="0"/>
              <a:t> work.</a:t>
            </a:r>
          </a:p>
          <a:p>
            <a:endParaRPr lang="en-CA" sz="2000" b="1" dirty="0"/>
          </a:p>
        </p:txBody>
      </p:sp>
      <p:sp>
        <p:nvSpPr>
          <p:cNvPr id="33" name="Rectangle 32"/>
          <p:cNvSpPr/>
          <p:nvPr/>
        </p:nvSpPr>
        <p:spPr>
          <a:xfrm>
            <a:off x="7409581" y="871358"/>
            <a:ext cx="1324986" cy="4272465"/>
          </a:xfrm>
          <a:prstGeom prst="rect">
            <a:avLst/>
          </a:prstGeom>
          <a:gradFill>
            <a:gsLst>
              <a:gs pos="85000">
                <a:schemeClr val="accent2">
                  <a:lumMod val="60000"/>
                  <a:lumOff val="4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Rectangle 33"/>
          <p:cNvSpPr/>
          <p:nvPr/>
        </p:nvSpPr>
        <p:spPr>
          <a:xfrm>
            <a:off x="5855938" y="871359"/>
            <a:ext cx="1426186" cy="42724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TextBox 35"/>
          <p:cNvSpPr txBox="1"/>
          <p:nvPr/>
        </p:nvSpPr>
        <p:spPr>
          <a:xfrm>
            <a:off x="2625896" y="5463338"/>
            <a:ext cx="1473959" cy="400110"/>
          </a:xfrm>
          <a:prstGeom prst="rect">
            <a:avLst/>
          </a:prstGeom>
          <a:noFill/>
          <a:ln w="57150">
            <a:noFill/>
          </a:ln>
        </p:spPr>
        <p:txBody>
          <a:bodyPr wrap="square" rtlCol="0">
            <a:spAutoFit/>
          </a:bodyPr>
          <a:lstStyle/>
          <a:p>
            <a:r>
              <a:rPr lang="en-CA" sz="2000" b="1" dirty="0" smtClean="0"/>
              <a:t>   18 months</a:t>
            </a:r>
            <a:endParaRPr lang="en-CA" sz="2000" b="1" dirty="0"/>
          </a:p>
        </p:txBody>
      </p:sp>
      <p:sp>
        <p:nvSpPr>
          <p:cNvPr id="37" name="TextBox 36"/>
          <p:cNvSpPr txBox="1"/>
          <p:nvPr/>
        </p:nvSpPr>
        <p:spPr>
          <a:xfrm>
            <a:off x="6076123" y="1023739"/>
            <a:ext cx="900752" cy="369332"/>
          </a:xfrm>
          <a:prstGeom prst="rect">
            <a:avLst/>
          </a:prstGeom>
          <a:noFill/>
        </p:spPr>
        <p:txBody>
          <a:bodyPr wrap="square" rtlCol="0">
            <a:spAutoFit/>
          </a:bodyPr>
          <a:lstStyle/>
          <a:p>
            <a:r>
              <a:rPr lang="en-CA" dirty="0" smtClean="0"/>
              <a:t>PILOT 1</a:t>
            </a:r>
            <a:endParaRPr lang="en-CA" dirty="0"/>
          </a:p>
        </p:txBody>
      </p:sp>
      <p:grpSp>
        <p:nvGrpSpPr>
          <p:cNvPr id="39" name="Canvas 4"/>
          <p:cNvGrpSpPr/>
          <p:nvPr/>
        </p:nvGrpSpPr>
        <p:grpSpPr>
          <a:xfrm>
            <a:off x="0" y="228600"/>
            <a:ext cx="9485193" cy="6073254"/>
            <a:chOff x="0" y="0"/>
            <a:chExt cx="7251065" cy="4396740"/>
          </a:xfrm>
        </p:grpSpPr>
        <p:sp>
          <p:nvSpPr>
            <p:cNvPr id="47" name="Rectangle 46"/>
            <p:cNvSpPr/>
            <p:nvPr/>
          </p:nvSpPr>
          <p:spPr>
            <a:xfrm>
              <a:off x="0" y="0"/>
              <a:ext cx="7251065" cy="4396740"/>
            </a:xfrm>
            <a:prstGeom prst="rect">
              <a:avLst/>
            </a:prstGeom>
          </p:spPr>
        </p:sp>
        <p:grpSp>
          <p:nvGrpSpPr>
            <p:cNvPr id="48" name="Group 47"/>
            <p:cNvGrpSpPr/>
            <p:nvPr/>
          </p:nvGrpSpPr>
          <p:grpSpPr>
            <a:xfrm>
              <a:off x="771330" y="405517"/>
              <a:ext cx="5905910" cy="3132814"/>
              <a:chOff x="993912" y="322948"/>
              <a:chExt cx="5905910" cy="3132814"/>
            </a:xfrm>
          </p:grpSpPr>
          <p:grpSp>
            <p:nvGrpSpPr>
              <p:cNvPr id="62" name="Group 61"/>
              <p:cNvGrpSpPr/>
              <p:nvPr/>
            </p:nvGrpSpPr>
            <p:grpSpPr>
              <a:xfrm>
                <a:off x="993912" y="322948"/>
                <a:ext cx="5905910" cy="3132814"/>
                <a:chOff x="954130" y="238539"/>
                <a:chExt cx="5905910" cy="3132814"/>
              </a:xfrm>
            </p:grpSpPr>
            <p:grpSp>
              <p:nvGrpSpPr>
                <p:cNvPr id="68" name="Group 67"/>
                <p:cNvGrpSpPr/>
                <p:nvPr/>
              </p:nvGrpSpPr>
              <p:grpSpPr>
                <a:xfrm>
                  <a:off x="962090" y="238539"/>
                  <a:ext cx="5897950" cy="3132814"/>
                  <a:chOff x="325986" y="238539"/>
                  <a:chExt cx="5897950" cy="3132814"/>
                </a:xfrm>
              </p:grpSpPr>
              <p:cxnSp>
                <p:nvCxnSpPr>
                  <p:cNvPr id="73" name="Straight Arrow Connector 72"/>
                  <p:cNvCxnSpPr/>
                  <p:nvPr/>
                </p:nvCxnSpPr>
                <p:spPr>
                  <a:xfrm flipV="1">
                    <a:off x="326004" y="238539"/>
                    <a:ext cx="7951" cy="313281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325986" y="3366457"/>
                    <a:ext cx="5897950" cy="47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9" name="Straight Arrow Connector 68"/>
                <p:cNvCxnSpPr/>
                <p:nvPr/>
              </p:nvCxnSpPr>
              <p:spPr>
                <a:xfrm>
                  <a:off x="970070" y="2727345"/>
                  <a:ext cx="588997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962109" y="2055995"/>
                  <a:ext cx="5897931" cy="78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962119" y="1420150"/>
                  <a:ext cx="589792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954130" y="776367"/>
                  <a:ext cx="590591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3" name="Freeform 62"/>
              <p:cNvSpPr/>
              <p:nvPr/>
            </p:nvSpPr>
            <p:spPr>
              <a:xfrm>
                <a:off x="1017702" y="1597984"/>
                <a:ext cx="3665361" cy="542420"/>
              </a:xfrm>
              <a:custGeom>
                <a:avLst/>
                <a:gdLst>
                  <a:gd name="connsiteX0" fmla="*/ 0 w 3760967"/>
                  <a:gd name="connsiteY0" fmla="*/ 588400 h 596352"/>
                  <a:gd name="connsiteX1" fmla="*/ 652007 w 3760967"/>
                  <a:gd name="connsiteY1" fmla="*/ 4 h 596352"/>
                  <a:gd name="connsiteX2" fmla="*/ 3760967 w 3760967"/>
                  <a:gd name="connsiteY2" fmla="*/ 596352 h 596352"/>
                  <a:gd name="connsiteX0" fmla="*/ 0 w 3760967"/>
                  <a:gd name="connsiteY0" fmla="*/ 593762 h 601714"/>
                  <a:gd name="connsiteX1" fmla="*/ 167044 w 3760967"/>
                  <a:gd name="connsiteY1" fmla="*/ 323567 h 601714"/>
                  <a:gd name="connsiteX2" fmla="*/ 652007 w 3760967"/>
                  <a:gd name="connsiteY2" fmla="*/ 5366 h 601714"/>
                  <a:gd name="connsiteX3" fmla="*/ 3760967 w 3760967"/>
                  <a:gd name="connsiteY3" fmla="*/ 601714 h 601714"/>
                  <a:gd name="connsiteX0" fmla="*/ 0 w 3760967"/>
                  <a:gd name="connsiteY0" fmla="*/ 588938 h 596890"/>
                  <a:gd name="connsiteX1" fmla="*/ 167044 w 3760967"/>
                  <a:gd name="connsiteY1" fmla="*/ 318743 h 596890"/>
                  <a:gd name="connsiteX2" fmla="*/ 652007 w 3760967"/>
                  <a:gd name="connsiteY2" fmla="*/ 542 h 596890"/>
                  <a:gd name="connsiteX3" fmla="*/ 1980046 w 3760967"/>
                  <a:gd name="connsiteY3" fmla="*/ 398259 h 596890"/>
                  <a:gd name="connsiteX4" fmla="*/ 3760967 w 3760967"/>
                  <a:gd name="connsiteY4" fmla="*/ 596890 h 596890"/>
                  <a:gd name="connsiteX0" fmla="*/ 0 w 3760967"/>
                  <a:gd name="connsiteY0" fmla="*/ 588938 h 596890"/>
                  <a:gd name="connsiteX1" fmla="*/ 167044 w 3760967"/>
                  <a:gd name="connsiteY1" fmla="*/ 318743 h 596890"/>
                  <a:gd name="connsiteX2" fmla="*/ 652007 w 3760967"/>
                  <a:gd name="connsiteY2" fmla="*/ 542 h 596890"/>
                  <a:gd name="connsiteX3" fmla="*/ 1980046 w 3760967"/>
                  <a:gd name="connsiteY3" fmla="*/ 398259 h 596890"/>
                  <a:gd name="connsiteX4" fmla="*/ 3760967 w 3760967"/>
                  <a:gd name="connsiteY4" fmla="*/ 596890 h 596890"/>
                  <a:gd name="connsiteX0" fmla="*/ 0 w 3760967"/>
                  <a:gd name="connsiteY0" fmla="*/ 588938 h 596890"/>
                  <a:gd name="connsiteX1" fmla="*/ 167054 w 3760967"/>
                  <a:gd name="connsiteY1" fmla="*/ 318762 h 596890"/>
                  <a:gd name="connsiteX2" fmla="*/ 652007 w 3760967"/>
                  <a:gd name="connsiteY2" fmla="*/ 542 h 596890"/>
                  <a:gd name="connsiteX3" fmla="*/ 1980046 w 3760967"/>
                  <a:gd name="connsiteY3" fmla="*/ 398259 h 596890"/>
                  <a:gd name="connsiteX4" fmla="*/ 3760967 w 3760967"/>
                  <a:gd name="connsiteY4" fmla="*/ 596890 h 596890"/>
                  <a:gd name="connsiteX0" fmla="*/ 0 w 3760967"/>
                  <a:gd name="connsiteY0" fmla="*/ 588710 h 596662"/>
                  <a:gd name="connsiteX1" fmla="*/ 167054 w 3760967"/>
                  <a:gd name="connsiteY1" fmla="*/ 336028 h 596662"/>
                  <a:gd name="connsiteX2" fmla="*/ 652007 w 3760967"/>
                  <a:gd name="connsiteY2" fmla="*/ 314 h 596662"/>
                  <a:gd name="connsiteX3" fmla="*/ 1980046 w 3760967"/>
                  <a:gd name="connsiteY3" fmla="*/ 398031 h 596662"/>
                  <a:gd name="connsiteX4" fmla="*/ 3760967 w 3760967"/>
                  <a:gd name="connsiteY4" fmla="*/ 596662 h 596662"/>
                  <a:gd name="connsiteX0" fmla="*/ 0 w 3713256"/>
                  <a:gd name="connsiteY0" fmla="*/ 588710 h 596662"/>
                  <a:gd name="connsiteX1" fmla="*/ 167054 w 3713256"/>
                  <a:gd name="connsiteY1" fmla="*/ 336028 h 596662"/>
                  <a:gd name="connsiteX2" fmla="*/ 652007 w 3713256"/>
                  <a:gd name="connsiteY2" fmla="*/ 314 h 596662"/>
                  <a:gd name="connsiteX3" fmla="*/ 1980046 w 3713256"/>
                  <a:gd name="connsiteY3" fmla="*/ 398031 h 596662"/>
                  <a:gd name="connsiteX4" fmla="*/ 3713256 w 3713256"/>
                  <a:gd name="connsiteY4" fmla="*/ 596662 h 596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256" h="596662">
                    <a:moveTo>
                      <a:pt x="0" y="588710"/>
                    </a:moveTo>
                    <a:cubicBezTo>
                      <a:pt x="9287" y="538376"/>
                      <a:pt x="90196" y="481829"/>
                      <a:pt x="167054" y="336028"/>
                    </a:cubicBezTo>
                    <a:cubicBezTo>
                      <a:pt x="275722" y="237962"/>
                      <a:pt x="349842" y="-10020"/>
                      <a:pt x="652007" y="314"/>
                    </a:cubicBezTo>
                    <a:cubicBezTo>
                      <a:pt x="954172" y="10648"/>
                      <a:pt x="1461886" y="298640"/>
                      <a:pt x="1980046" y="398031"/>
                    </a:cubicBezTo>
                    <a:cubicBezTo>
                      <a:pt x="2498206" y="497422"/>
                      <a:pt x="3265352" y="506569"/>
                      <a:pt x="3713256" y="596662"/>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64" name="Freeform 63"/>
              <p:cNvSpPr/>
              <p:nvPr/>
            </p:nvSpPr>
            <p:spPr>
              <a:xfrm>
                <a:off x="1009759" y="2209939"/>
                <a:ext cx="3681454" cy="604824"/>
              </a:xfrm>
              <a:custGeom>
                <a:avLst/>
                <a:gdLst>
                  <a:gd name="connsiteX0" fmla="*/ 0 w 3681454"/>
                  <a:gd name="connsiteY0" fmla="*/ 604303 h 604303"/>
                  <a:gd name="connsiteX1" fmla="*/ 683813 w 3681454"/>
                  <a:gd name="connsiteY1" fmla="*/ 4 h 604303"/>
                  <a:gd name="connsiteX2" fmla="*/ 3681454 w 3681454"/>
                  <a:gd name="connsiteY2" fmla="*/ 596351 h 604303"/>
                  <a:gd name="connsiteX0" fmla="*/ 0 w 3681454"/>
                  <a:gd name="connsiteY0" fmla="*/ 604307 h 604307"/>
                  <a:gd name="connsiteX1" fmla="*/ 771321 w 3681454"/>
                  <a:gd name="connsiteY1" fmla="*/ 4 h 604307"/>
                  <a:gd name="connsiteX2" fmla="*/ 3681454 w 3681454"/>
                  <a:gd name="connsiteY2" fmla="*/ 596355 h 604307"/>
                  <a:gd name="connsiteX0" fmla="*/ 0 w 3681454"/>
                  <a:gd name="connsiteY0" fmla="*/ 607101 h 607101"/>
                  <a:gd name="connsiteX1" fmla="*/ 254513 w 3681454"/>
                  <a:gd name="connsiteY1" fmla="*/ 384615 h 607101"/>
                  <a:gd name="connsiteX2" fmla="*/ 771321 w 3681454"/>
                  <a:gd name="connsiteY2" fmla="*/ 2798 h 607101"/>
                  <a:gd name="connsiteX3" fmla="*/ 3681454 w 3681454"/>
                  <a:gd name="connsiteY3" fmla="*/ 599149 h 607101"/>
                  <a:gd name="connsiteX0" fmla="*/ 0 w 3681454"/>
                  <a:gd name="connsiteY0" fmla="*/ 604824 h 604824"/>
                  <a:gd name="connsiteX1" fmla="*/ 254513 w 3681454"/>
                  <a:gd name="connsiteY1" fmla="*/ 382338 h 604824"/>
                  <a:gd name="connsiteX2" fmla="*/ 771321 w 3681454"/>
                  <a:gd name="connsiteY2" fmla="*/ 521 h 604824"/>
                  <a:gd name="connsiteX3" fmla="*/ 1606368 w 3681454"/>
                  <a:gd name="connsiteY3" fmla="*/ 469808 h 604824"/>
                  <a:gd name="connsiteX4" fmla="*/ 3681454 w 3681454"/>
                  <a:gd name="connsiteY4" fmla="*/ 596872 h 604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454" h="604824">
                    <a:moveTo>
                      <a:pt x="0" y="604824"/>
                    </a:moveTo>
                    <a:cubicBezTo>
                      <a:pt x="17238" y="553165"/>
                      <a:pt x="125959" y="483055"/>
                      <a:pt x="254513" y="382338"/>
                    </a:cubicBezTo>
                    <a:cubicBezTo>
                      <a:pt x="383067" y="281621"/>
                      <a:pt x="546012" y="-14057"/>
                      <a:pt x="771321" y="521"/>
                    </a:cubicBezTo>
                    <a:cubicBezTo>
                      <a:pt x="996630" y="15099"/>
                      <a:pt x="1121346" y="370416"/>
                      <a:pt x="1606368" y="469808"/>
                    </a:cubicBezTo>
                    <a:cubicBezTo>
                      <a:pt x="2091390" y="569200"/>
                      <a:pt x="3283920" y="509430"/>
                      <a:pt x="3681454" y="596872"/>
                    </a:cubicBezTo>
                  </a:path>
                </a:pathLst>
              </a:cu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65" name="Freeform 64"/>
              <p:cNvSpPr/>
              <p:nvPr/>
            </p:nvSpPr>
            <p:spPr>
              <a:xfrm>
                <a:off x="993913" y="962042"/>
                <a:ext cx="3689405" cy="540755"/>
              </a:xfrm>
              <a:custGeom>
                <a:avLst/>
                <a:gdLst>
                  <a:gd name="connsiteX0" fmla="*/ 0 w 3689405"/>
                  <a:gd name="connsiteY0" fmla="*/ 540691 h 540691"/>
                  <a:gd name="connsiteX1" fmla="*/ 1431235 w 3689405"/>
                  <a:gd name="connsiteY1" fmla="*/ 2 h 540691"/>
                  <a:gd name="connsiteX2" fmla="*/ 3689405 w 3689405"/>
                  <a:gd name="connsiteY2" fmla="*/ 532739 h 540691"/>
                  <a:gd name="connsiteX3" fmla="*/ 3689405 w 3689405"/>
                  <a:gd name="connsiteY3" fmla="*/ 532739 h 540691"/>
                  <a:gd name="connsiteX0" fmla="*/ 0 w 3689405"/>
                  <a:gd name="connsiteY0" fmla="*/ 540693 h 540693"/>
                  <a:gd name="connsiteX1" fmla="*/ 1701677 w 3689405"/>
                  <a:gd name="connsiteY1" fmla="*/ 2 h 540693"/>
                  <a:gd name="connsiteX2" fmla="*/ 3689405 w 3689405"/>
                  <a:gd name="connsiteY2" fmla="*/ 532741 h 540693"/>
                  <a:gd name="connsiteX3" fmla="*/ 3689405 w 3689405"/>
                  <a:gd name="connsiteY3" fmla="*/ 532741 h 540693"/>
                  <a:gd name="connsiteX0" fmla="*/ 0 w 3689405"/>
                  <a:gd name="connsiteY0" fmla="*/ 546286 h 546286"/>
                  <a:gd name="connsiteX1" fmla="*/ 771378 w 3689405"/>
                  <a:gd name="connsiteY1" fmla="*/ 276013 h 546286"/>
                  <a:gd name="connsiteX2" fmla="*/ 1701677 w 3689405"/>
                  <a:gd name="connsiteY2" fmla="*/ 5595 h 546286"/>
                  <a:gd name="connsiteX3" fmla="*/ 3689405 w 3689405"/>
                  <a:gd name="connsiteY3" fmla="*/ 538334 h 546286"/>
                  <a:gd name="connsiteX4" fmla="*/ 3689405 w 3689405"/>
                  <a:gd name="connsiteY4" fmla="*/ 538334 h 546286"/>
                  <a:gd name="connsiteX0" fmla="*/ 0 w 3689405"/>
                  <a:gd name="connsiteY0" fmla="*/ 540755 h 540755"/>
                  <a:gd name="connsiteX1" fmla="*/ 771378 w 3689405"/>
                  <a:gd name="connsiteY1" fmla="*/ 270482 h 540755"/>
                  <a:gd name="connsiteX2" fmla="*/ 1701677 w 3689405"/>
                  <a:gd name="connsiteY2" fmla="*/ 64 h 540755"/>
                  <a:gd name="connsiteX3" fmla="*/ 2711608 w 3689405"/>
                  <a:gd name="connsiteY3" fmla="*/ 294338 h 540755"/>
                  <a:gd name="connsiteX4" fmla="*/ 3689405 w 3689405"/>
                  <a:gd name="connsiteY4" fmla="*/ 532803 h 540755"/>
                  <a:gd name="connsiteX5" fmla="*/ 3689405 w 3689405"/>
                  <a:gd name="connsiteY5" fmla="*/ 532803 h 54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89405" h="540755">
                    <a:moveTo>
                      <a:pt x="0" y="540755"/>
                    </a:moveTo>
                    <a:cubicBezTo>
                      <a:pt x="113985" y="485107"/>
                      <a:pt x="487765" y="360597"/>
                      <a:pt x="771378" y="270482"/>
                    </a:cubicBezTo>
                    <a:cubicBezTo>
                      <a:pt x="1054991" y="180367"/>
                      <a:pt x="1378305" y="-3912"/>
                      <a:pt x="1701677" y="64"/>
                    </a:cubicBezTo>
                    <a:cubicBezTo>
                      <a:pt x="2025049" y="4040"/>
                      <a:pt x="2380320" y="205548"/>
                      <a:pt x="2711608" y="294338"/>
                    </a:cubicBezTo>
                    <a:cubicBezTo>
                      <a:pt x="3042896" y="383128"/>
                      <a:pt x="3526439" y="493059"/>
                      <a:pt x="3689405" y="532803"/>
                    </a:cubicBezTo>
                    <a:lnTo>
                      <a:pt x="3689405" y="532803"/>
                    </a:lnTo>
                  </a:path>
                </a:pathLst>
              </a:cu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66" name="Freeform 65"/>
              <p:cNvSpPr/>
              <p:nvPr/>
            </p:nvSpPr>
            <p:spPr>
              <a:xfrm>
                <a:off x="3824577" y="357809"/>
                <a:ext cx="842839" cy="492981"/>
              </a:xfrm>
              <a:custGeom>
                <a:avLst/>
                <a:gdLst>
                  <a:gd name="connsiteX0" fmla="*/ 0 w 842839"/>
                  <a:gd name="connsiteY0" fmla="*/ 492981 h 492981"/>
                  <a:gd name="connsiteX1" fmla="*/ 381663 w 842839"/>
                  <a:gd name="connsiteY1" fmla="*/ 0 h 492981"/>
                  <a:gd name="connsiteX2" fmla="*/ 842839 w 842839"/>
                  <a:gd name="connsiteY2" fmla="*/ 492981 h 492981"/>
                </a:gdLst>
                <a:ahLst/>
                <a:cxnLst>
                  <a:cxn ang="0">
                    <a:pos x="connsiteX0" y="connsiteY0"/>
                  </a:cxn>
                  <a:cxn ang="0">
                    <a:pos x="connsiteX1" y="connsiteY1"/>
                  </a:cxn>
                  <a:cxn ang="0">
                    <a:pos x="connsiteX2" y="connsiteY2"/>
                  </a:cxn>
                </a:cxnLst>
                <a:rect l="l" t="t" r="r" b="b"/>
                <a:pathLst>
                  <a:path w="842839" h="492981">
                    <a:moveTo>
                      <a:pt x="0" y="492981"/>
                    </a:moveTo>
                    <a:cubicBezTo>
                      <a:pt x="120595" y="246490"/>
                      <a:pt x="241190" y="0"/>
                      <a:pt x="381663" y="0"/>
                    </a:cubicBezTo>
                    <a:cubicBezTo>
                      <a:pt x="522136" y="0"/>
                      <a:pt x="682487" y="246490"/>
                      <a:pt x="842839" y="492981"/>
                    </a:cubicBezTo>
                  </a:path>
                </a:pathLst>
              </a:cu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67" name="Freeform 66"/>
              <p:cNvSpPr/>
              <p:nvPr/>
            </p:nvSpPr>
            <p:spPr>
              <a:xfrm>
                <a:off x="1001864" y="2957752"/>
                <a:ext cx="3697357" cy="493114"/>
              </a:xfrm>
              <a:custGeom>
                <a:avLst/>
                <a:gdLst>
                  <a:gd name="connsiteX0" fmla="*/ 0 w 3697357"/>
                  <a:gd name="connsiteY0" fmla="*/ 493114 h 493114"/>
                  <a:gd name="connsiteX1" fmla="*/ 429371 w 3697357"/>
                  <a:gd name="connsiteY1" fmla="*/ 16036 h 493114"/>
                  <a:gd name="connsiteX2" fmla="*/ 882595 w 3697357"/>
                  <a:gd name="connsiteY2" fmla="*/ 278429 h 493114"/>
                  <a:gd name="connsiteX3" fmla="*/ 1304014 w 3697357"/>
                  <a:gd name="connsiteY3" fmla="*/ 133 h 493114"/>
                  <a:gd name="connsiteX4" fmla="*/ 1685677 w 3697357"/>
                  <a:gd name="connsiteY4" fmla="*/ 238672 h 493114"/>
                  <a:gd name="connsiteX5" fmla="*/ 2035534 w 3697357"/>
                  <a:gd name="connsiteY5" fmla="*/ 16036 h 493114"/>
                  <a:gd name="connsiteX6" fmla="*/ 2393343 w 3697357"/>
                  <a:gd name="connsiteY6" fmla="*/ 238672 h 493114"/>
                  <a:gd name="connsiteX7" fmla="*/ 2727298 w 3697357"/>
                  <a:gd name="connsiteY7" fmla="*/ 8085 h 493114"/>
                  <a:gd name="connsiteX8" fmla="*/ 3069204 w 3697357"/>
                  <a:gd name="connsiteY8" fmla="*/ 230721 h 493114"/>
                  <a:gd name="connsiteX9" fmla="*/ 3442915 w 3697357"/>
                  <a:gd name="connsiteY9" fmla="*/ 16036 h 493114"/>
                  <a:gd name="connsiteX10" fmla="*/ 3697357 w 3697357"/>
                  <a:gd name="connsiteY10" fmla="*/ 485163 h 49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97357" h="493114">
                    <a:moveTo>
                      <a:pt x="0" y="493114"/>
                    </a:moveTo>
                    <a:cubicBezTo>
                      <a:pt x="141136" y="272465"/>
                      <a:pt x="282272" y="51817"/>
                      <a:pt x="429371" y="16036"/>
                    </a:cubicBezTo>
                    <a:cubicBezTo>
                      <a:pt x="576470" y="-19745"/>
                      <a:pt x="736821" y="281079"/>
                      <a:pt x="882595" y="278429"/>
                    </a:cubicBezTo>
                    <a:cubicBezTo>
                      <a:pt x="1028369" y="275779"/>
                      <a:pt x="1170167" y="6759"/>
                      <a:pt x="1304014" y="133"/>
                    </a:cubicBezTo>
                    <a:cubicBezTo>
                      <a:pt x="1437861" y="-6493"/>
                      <a:pt x="1563757" y="236021"/>
                      <a:pt x="1685677" y="238672"/>
                    </a:cubicBezTo>
                    <a:cubicBezTo>
                      <a:pt x="1807597" y="241322"/>
                      <a:pt x="1917590" y="16036"/>
                      <a:pt x="2035534" y="16036"/>
                    </a:cubicBezTo>
                    <a:cubicBezTo>
                      <a:pt x="2153478" y="16036"/>
                      <a:pt x="2278049" y="239997"/>
                      <a:pt x="2393343" y="238672"/>
                    </a:cubicBezTo>
                    <a:cubicBezTo>
                      <a:pt x="2508637" y="237347"/>
                      <a:pt x="2614655" y="9410"/>
                      <a:pt x="2727298" y="8085"/>
                    </a:cubicBezTo>
                    <a:cubicBezTo>
                      <a:pt x="2839942" y="6760"/>
                      <a:pt x="2949935" y="229396"/>
                      <a:pt x="3069204" y="230721"/>
                    </a:cubicBezTo>
                    <a:cubicBezTo>
                      <a:pt x="3188473" y="232046"/>
                      <a:pt x="3338223" y="-26371"/>
                      <a:pt x="3442915" y="16036"/>
                    </a:cubicBezTo>
                    <a:cubicBezTo>
                      <a:pt x="3547607" y="58443"/>
                      <a:pt x="3622482" y="271803"/>
                      <a:pt x="3697357" y="485163"/>
                    </a:cubicBezTo>
                  </a:path>
                </a:pathLst>
              </a:custGeom>
              <a:noFill/>
              <a:ln w="38100">
                <a:solidFill>
                  <a:schemeClr val="accent4">
                    <a:lumMod val="75000"/>
                  </a:schemeClr>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grpSp>
        <p:sp>
          <p:nvSpPr>
            <p:cNvPr id="49" name="Oval 48"/>
            <p:cNvSpPr>
              <a:spLocks noChangeArrowheads="1"/>
            </p:cNvSpPr>
            <p:nvPr/>
          </p:nvSpPr>
          <p:spPr bwMode="auto">
            <a:xfrm>
              <a:off x="108438" y="3013220"/>
              <a:ext cx="468000" cy="468000"/>
            </a:xfrm>
            <a:prstGeom prst="ellipse">
              <a:avLst/>
            </a:prstGeom>
            <a:solidFill>
              <a:schemeClr val="accent4">
                <a:lumMod val="75000"/>
              </a:schemeClr>
            </a:solidFill>
            <a:ln>
              <a:noFill/>
            </a:ln>
          </p:spPr>
          <p:txBody>
            <a:bodyPr vert="horz" wrap="square" lIns="0" tIns="36000" rIns="0" bIns="36000" numCol="1" anchor="t" anchorCtr="0" compatLnSpc="1">
              <a:prstTxWarp prst="textNoShape">
                <a:avLst/>
              </a:prstTxWarp>
            </a:bodyPr>
            <a:lstStyle/>
            <a:p>
              <a:pPr algn="ctr">
                <a:spcAft>
                  <a:spcPts val="0"/>
                </a:spcAft>
              </a:pPr>
              <a:r>
                <a:rPr lang="en-AU" sz="1100" b="1" kern="1200">
                  <a:solidFill>
                    <a:srgbClr val="FFFFFF"/>
                  </a:solidFill>
                  <a:effectLst/>
                  <a:latin typeface="Cambria"/>
                  <a:ea typeface="Times New Roman"/>
                </a:rPr>
                <a:t>HUB</a:t>
              </a:r>
              <a:endParaRPr lang="en-CA" sz="1200">
                <a:effectLst/>
                <a:latin typeface="Times New Roman"/>
                <a:ea typeface="Times New Roman"/>
              </a:endParaRPr>
            </a:p>
          </p:txBody>
        </p:sp>
        <p:grpSp>
          <p:nvGrpSpPr>
            <p:cNvPr id="50" name="Group 49"/>
            <p:cNvGrpSpPr/>
            <p:nvPr/>
          </p:nvGrpSpPr>
          <p:grpSpPr>
            <a:xfrm>
              <a:off x="122290" y="1699628"/>
              <a:ext cx="468000" cy="468000"/>
              <a:chOff x="0" y="0"/>
              <a:chExt cx="858410" cy="893859"/>
            </a:xfrm>
          </p:grpSpPr>
          <p:sp>
            <p:nvSpPr>
              <p:cNvPr id="60" name="Oval 59"/>
              <p:cNvSpPr>
                <a:spLocks noChangeAspect="1"/>
              </p:cNvSpPr>
              <p:nvPr/>
            </p:nvSpPr>
            <p:spPr>
              <a:xfrm flipH="1">
                <a:off x="0" y="0"/>
                <a:ext cx="858410" cy="893859"/>
              </a:xfrm>
              <a:prstGeom prst="ellipse">
                <a:avLst/>
              </a:prstGeom>
              <a:solidFill>
                <a:srgbClr val="F79646">
                  <a:lumMod val="7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1100" kern="1200">
                    <a:solidFill>
                      <a:srgbClr val="FFFFFF"/>
                    </a:solidFill>
                    <a:effectLst/>
                    <a:ea typeface="Times New Roman"/>
                    <a:cs typeface="Times New Roman"/>
                  </a:rPr>
                  <a:t> </a:t>
                </a:r>
                <a:endParaRPr lang="en-CA" sz="1200">
                  <a:effectLst/>
                  <a:latin typeface="Times New Roman"/>
                  <a:ea typeface="Times New Roman"/>
                </a:endParaRPr>
              </a:p>
            </p:txBody>
          </p:sp>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7298" y="180002"/>
                <a:ext cx="568798" cy="592287"/>
              </a:xfrm>
              <a:prstGeom prst="rect">
                <a:avLst/>
              </a:prstGeom>
            </p:spPr>
          </p:pic>
        </p:grpSp>
        <p:grpSp>
          <p:nvGrpSpPr>
            <p:cNvPr id="51" name="Group 50"/>
            <p:cNvGrpSpPr>
              <a:grpSpLocks noChangeAspect="1"/>
            </p:cNvGrpSpPr>
            <p:nvPr/>
          </p:nvGrpSpPr>
          <p:grpSpPr>
            <a:xfrm>
              <a:off x="108517" y="1044561"/>
              <a:ext cx="467929" cy="468000"/>
              <a:chOff x="0" y="0"/>
              <a:chExt cx="936000" cy="897229"/>
            </a:xfrm>
            <a:solidFill>
              <a:srgbClr val="1D4279"/>
            </a:solidFill>
          </p:grpSpPr>
          <p:sp>
            <p:nvSpPr>
              <p:cNvPr id="58" name="Oval 57"/>
              <p:cNvSpPr>
                <a:spLocks noChangeAspect="1"/>
              </p:cNvSpPr>
              <p:nvPr/>
            </p:nvSpPr>
            <p:spPr>
              <a:xfrm flipH="1">
                <a:off x="0" y="0"/>
                <a:ext cx="936000" cy="89722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1100">
                    <a:effectLst/>
                    <a:ea typeface="Times New Roman"/>
                    <a:cs typeface="Times New Roman"/>
                  </a:rPr>
                  <a:t> </a:t>
                </a:r>
                <a:endParaRPr lang="en-CA" sz="1100">
                  <a:effectLst/>
                  <a:ea typeface="Calibri"/>
                  <a:cs typeface="Times New Roman"/>
                </a:endParaRPr>
              </a:p>
            </p:txBody>
          </p:sp>
          <p:sp>
            <p:nvSpPr>
              <p:cNvPr id="59" name="TextBox 8"/>
              <p:cNvSpPr txBox="1"/>
              <p:nvPr/>
            </p:nvSpPr>
            <p:spPr>
              <a:xfrm>
                <a:off x="70737" y="84332"/>
                <a:ext cx="794523" cy="708067"/>
              </a:xfrm>
              <a:prstGeom prst="rect">
                <a:avLst/>
              </a:prstGeom>
              <a:noFill/>
            </p:spPr>
            <p:txBody>
              <a:bodyPr wrap="square" rtlCol="0" anchor="ctr" anchorCtr="0">
                <a:spAutoFit/>
              </a:bodyPr>
              <a:lstStyle/>
              <a:p>
                <a:pPr algn="ctr">
                  <a:spcAft>
                    <a:spcPts val="0"/>
                  </a:spcAft>
                </a:pPr>
                <a:r>
                  <a:rPr lang="en-CA" sz="1800" b="1" kern="1200" dirty="0">
                    <a:solidFill>
                      <a:srgbClr val="FFFFFF"/>
                    </a:solidFill>
                    <a:effectLst/>
                    <a:latin typeface="Calibri"/>
                    <a:ea typeface="Times New Roman"/>
                    <a:cs typeface="Times New Roman"/>
                  </a:rPr>
                  <a:t>$</a:t>
                </a:r>
                <a:endParaRPr lang="en-CA" sz="1200" dirty="0">
                  <a:effectLst/>
                  <a:latin typeface="Times New Roman"/>
                  <a:ea typeface="Times New Roman"/>
                </a:endParaRPr>
              </a:p>
            </p:txBody>
          </p:sp>
        </p:grpSp>
        <p:grpSp>
          <p:nvGrpSpPr>
            <p:cNvPr id="52" name="Group 51"/>
            <p:cNvGrpSpPr/>
            <p:nvPr/>
          </p:nvGrpSpPr>
          <p:grpSpPr>
            <a:xfrm>
              <a:off x="125093" y="405504"/>
              <a:ext cx="468000" cy="468000"/>
              <a:chOff x="0" y="0"/>
              <a:chExt cx="1482223" cy="1118591"/>
            </a:xfrm>
          </p:grpSpPr>
          <p:sp>
            <p:nvSpPr>
              <p:cNvPr id="56" name="Oval 55"/>
              <p:cNvSpPr>
                <a:spLocks noChangeAspect="1"/>
              </p:cNvSpPr>
              <p:nvPr/>
            </p:nvSpPr>
            <p:spPr>
              <a:xfrm>
                <a:off x="0" y="0"/>
                <a:ext cx="1482223" cy="111859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1100">
                    <a:effectLst/>
                    <a:ea typeface="Times New Roman"/>
                    <a:cs typeface="Times New Roman"/>
                  </a:rPr>
                  <a:t> </a:t>
                </a:r>
                <a:endParaRPr lang="en-CA" sz="1100">
                  <a:effectLst/>
                  <a:ea typeface="Calibri"/>
                  <a:cs typeface="Times New Roman"/>
                </a:endParaRPr>
              </a:p>
            </p:txBody>
          </p:sp>
          <p:sp>
            <p:nvSpPr>
              <p:cNvPr id="57" name="TextBox 12"/>
              <p:cNvSpPr txBox="1"/>
              <p:nvPr/>
            </p:nvSpPr>
            <p:spPr>
              <a:xfrm>
                <a:off x="103746" y="110021"/>
                <a:ext cx="1254949" cy="884846"/>
              </a:xfrm>
              <a:prstGeom prst="rect">
                <a:avLst/>
              </a:prstGeom>
              <a:noFill/>
            </p:spPr>
            <p:txBody>
              <a:bodyPr wrap="square" rtlCol="0" anchor="ctr" anchorCtr="0">
                <a:spAutoFit/>
              </a:bodyPr>
              <a:lstStyle/>
              <a:p>
                <a:pPr algn="ctr">
                  <a:spcAft>
                    <a:spcPts val="0"/>
                  </a:spcAft>
                </a:pPr>
                <a:r>
                  <a:rPr lang="en-CA" sz="1800" b="1" kern="1200">
                    <a:solidFill>
                      <a:srgbClr val="FFFFFF"/>
                    </a:solidFill>
                    <a:effectLst/>
                    <a:latin typeface="Calibri"/>
                    <a:ea typeface="Times New Roman"/>
                    <a:cs typeface="Times New Roman"/>
                  </a:rPr>
                  <a:t>BI</a:t>
                </a:r>
                <a:endParaRPr lang="en-CA" sz="1200">
                  <a:effectLst/>
                  <a:latin typeface="Times New Roman"/>
                  <a:ea typeface="Times New Roman"/>
                </a:endParaRPr>
              </a:p>
            </p:txBody>
          </p:sp>
        </p:grpSp>
        <p:grpSp>
          <p:nvGrpSpPr>
            <p:cNvPr id="53" name="Group 52"/>
            <p:cNvGrpSpPr/>
            <p:nvPr/>
          </p:nvGrpSpPr>
          <p:grpSpPr>
            <a:xfrm>
              <a:off x="86736" y="2342755"/>
              <a:ext cx="503555" cy="503555"/>
              <a:chOff x="0" y="0"/>
              <a:chExt cx="858410" cy="893859"/>
            </a:xfrm>
          </p:grpSpPr>
          <p:sp>
            <p:nvSpPr>
              <p:cNvPr id="54" name="Oval 53"/>
              <p:cNvSpPr>
                <a:spLocks noChangeAspect="1"/>
              </p:cNvSpPr>
              <p:nvPr/>
            </p:nvSpPr>
            <p:spPr>
              <a:xfrm>
                <a:off x="0" y="0"/>
                <a:ext cx="858410" cy="893859"/>
              </a:xfrm>
              <a:prstGeom prst="ellipse">
                <a:avLst/>
              </a:prstGeom>
              <a:solidFill>
                <a:srgbClr val="4BACC6"/>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CA" sz="1100">
                    <a:effectLst/>
                    <a:latin typeface="Times New Roman"/>
                    <a:ea typeface="Times New Roman"/>
                  </a:rPr>
                  <a:t> </a:t>
                </a:r>
                <a:endParaRPr lang="en-CA" sz="1200">
                  <a:effectLst/>
                  <a:latin typeface="Times New Roman"/>
                  <a:ea typeface="Times New Roman"/>
                </a:endParaRPr>
              </a:p>
            </p:txBody>
          </p:sp>
          <p:pic>
            <p:nvPicPr>
              <p:cNvPr id="55" name="Picture 54"/>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098" y="94433"/>
                <a:ext cx="719678" cy="749398"/>
              </a:xfrm>
              <a:prstGeom prst="rect">
                <a:avLst/>
              </a:prstGeom>
            </p:spPr>
          </p:pic>
        </p:grpSp>
      </p:grpSp>
      <p:cxnSp>
        <p:nvCxnSpPr>
          <p:cNvPr id="41" name="Straight Connector 40"/>
          <p:cNvCxnSpPr/>
          <p:nvPr/>
        </p:nvCxnSpPr>
        <p:spPr>
          <a:xfrm>
            <a:off x="6022214" y="5690173"/>
            <a:ext cx="0" cy="430863"/>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1051074" y="5895854"/>
            <a:ext cx="497114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08985" y="5227661"/>
            <a:ext cx="1673000" cy="338554"/>
          </a:xfrm>
          <a:prstGeom prst="rect">
            <a:avLst/>
          </a:prstGeom>
          <a:noFill/>
        </p:spPr>
        <p:txBody>
          <a:bodyPr wrap="square" rtlCol="0">
            <a:spAutoFit/>
          </a:bodyPr>
          <a:lstStyle/>
          <a:p>
            <a:r>
              <a:rPr lang="en-CA" sz="1600" b="1" dirty="0" smtClean="0">
                <a:solidFill>
                  <a:srgbClr val="FF0000"/>
                </a:solidFill>
              </a:rPr>
              <a:t>Oct,2015</a:t>
            </a:r>
            <a:endParaRPr lang="en-CA" sz="1600" b="1" dirty="0">
              <a:solidFill>
                <a:srgbClr val="FF0000"/>
              </a:solidFill>
            </a:endParaRPr>
          </a:p>
        </p:txBody>
      </p:sp>
      <p:cxnSp>
        <p:nvCxnSpPr>
          <p:cNvPr id="44" name="Straight Connector 43"/>
          <p:cNvCxnSpPr/>
          <p:nvPr/>
        </p:nvCxnSpPr>
        <p:spPr>
          <a:xfrm>
            <a:off x="1053949" y="5690173"/>
            <a:ext cx="0" cy="43086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966760" y="5223125"/>
            <a:ext cx="2055454" cy="338554"/>
          </a:xfrm>
          <a:prstGeom prst="rect">
            <a:avLst/>
          </a:prstGeom>
          <a:noFill/>
        </p:spPr>
        <p:txBody>
          <a:bodyPr wrap="square" rtlCol="0">
            <a:spAutoFit/>
          </a:bodyPr>
          <a:lstStyle/>
          <a:p>
            <a:pPr algn="r"/>
            <a:r>
              <a:rPr lang="en-CA" sz="1600" b="1" dirty="0" smtClean="0">
                <a:solidFill>
                  <a:srgbClr val="FF0000"/>
                </a:solidFill>
              </a:rPr>
              <a:t>                Mar,2017</a:t>
            </a:r>
            <a:endParaRPr lang="en-CA" sz="1600" b="1" dirty="0">
              <a:solidFill>
                <a:srgbClr val="FF0000"/>
              </a:solidFill>
            </a:endParaRPr>
          </a:p>
        </p:txBody>
      </p:sp>
      <p:sp>
        <p:nvSpPr>
          <p:cNvPr id="46" name="TextBox 45"/>
          <p:cNvSpPr txBox="1"/>
          <p:nvPr/>
        </p:nvSpPr>
        <p:spPr>
          <a:xfrm>
            <a:off x="5729810" y="507813"/>
            <a:ext cx="882425" cy="307777"/>
          </a:xfrm>
          <a:prstGeom prst="rect">
            <a:avLst/>
          </a:prstGeom>
          <a:noFill/>
        </p:spPr>
        <p:txBody>
          <a:bodyPr wrap="square" rtlCol="0">
            <a:spAutoFit/>
          </a:bodyPr>
          <a:lstStyle/>
          <a:p>
            <a:r>
              <a:rPr lang="en-CA" sz="1400" dirty="0" smtClean="0">
                <a:solidFill>
                  <a:srgbClr val="FF0000"/>
                </a:solidFill>
              </a:rPr>
              <a:t>Apr,2017        </a:t>
            </a:r>
            <a:endParaRPr lang="en-CA" sz="1400" dirty="0">
              <a:solidFill>
                <a:srgbClr val="FF0000"/>
              </a:solidFill>
            </a:endParaRPr>
          </a:p>
        </p:txBody>
      </p:sp>
      <p:sp>
        <p:nvSpPr>
          <p:cNvPr id="75" name="TextBox 74"/>
          <p:cNvSpPr txBox="1"/>
          <p:nvPr/>
        </p:nvSpPr>
        <p:spPr>
          <a:xfrm>
            <a:off x="6612235" y="507814"/>
            <a:ext cx="836500" cy="307777"/>
          </a:xfrm>
          <a:prstGeom prst="rect">
            <a:avLst/>
          </a:prstGeom>
          <a:noFill/>
        </p:spPr>
        <p:txBody>
          <a:bodyPr wrap="square" rtlCol="0">
            <a:spAutoFit/>
          </a:bodyPr>
          <a:lstStyle/>
          <a:p>
            <a:r>
              <a:rPr lang="en-CA" sz="1400" dirty="0" smtClean="0">
                <a:solidFill>
                  <a:srgbClr val="FF0000"/>
                </a:solidFill>
              </a:rPr>
              <a:t>June,17        </a:t>
            </a:r>
            <a:endParaRPr lang="en-CA" sz="1400" dirty="0">
              <a:solidFill>
                <a:srgbClr val="FF0000"/>
              </a:solidFill>
            </a:endParaRPr>
          </a:p>
        </p:txBody>
      </p:sp>
      <p:sp>
        <p:nvSpPr>
          <p:cNvPr id="76" name="TextBox 75"/>
          <p:cNvSpPr txBox="1"/>
          <p:nvPr/>
        </p:nvSpPr>
        <p:spPr>
          <a:xfrm>
            <a:off x="7621698" y="1023739"/>
            <a:ext cx="900752" cy="369332"/>
          </a:xfrm>
          <a:prstGeom prst="rect">
            <a:avLst/>
          </a:prstGeom>
          <a:noFill/>
        </p:spPr>
        <p:txBody>
          <a:bodyPr wrap="square" rtlCol="0">
            <a:spAutoFit/>
          </a:bodyPr>
          <a:lstStyle/>
          <a:p>
            <a:r>
              <a:rPr lang="en-CA" dirty="0" smtClean="0"/>
              <a:t>PILOT 2</a:t>
            </a:r>
            <a:endParaRPr lang="en-CA" dirty="0"/>
          </a:p>
        </p:txBody>
      </p:sp>
      <p:sp>
        <p:nvSpPr>
          <p:cNvPr id="77" name="TextBox 76"/>
          <p:cNvSpPr txBox="1"/>
          <p:nvPr/>
        </p:nvSpPr>
        <p:spPr>
          <a:xfrm>
            <a:off x="7438299" y="507814"/>
            <a:ext cx="836500" cy="307777"/>
          </a:xfrm>
          <a:prstGeom prst="rect">
            <a:avLst/>
          </a:prstGeom>
          <a:noFill/>
        </p:spPr>
        <p:txBody>
          <a:bodyPr wrap="square" rtlCol="0">
            <a:spAutoFit/>
          </a:bodyPr>
          <a:lstStyle/>
          <a:p>
            <a:r>
              <a:rPr lang="en-CA" sz="1400" dirty="0" smtClean="0">
                <a:solidFill>
                  <a:srgbClr val="FF0000"/>
                </a:solidFill>
              </a:rPr>
              <a:t>July,17        </a:t>
            </a:r>
            <a:endParaRPr lang="en-CA" sz="1400" dirty="0">
              <a:solidFill>
                <a:srgbClr val="FF0000"/>
              </a:solidFill>
            </a:endParaRPr>
          </a:p>
        </p:txBody>
      </p:sp>
      <p:sp>
        <p:nvSpPr>
          <p:cNvPr id="78" name="TextBox 77"/>
          <p:cNvSpPr txBox="1"/>
          <p:nvPr/>
        </p:nvSpPr>
        <p:spPr>
          <a:xfrm>
            <a:off x="8011517" y="499999"/>
            <a:ext cx="836500" cy="307777"/>
          </a:xfrm>
          <a:prstGeom prst="rect">
            <a:avLst/>
          </a:prstGeom>
          <a:noFill/>
        </p:spPr>
        <p:txBody>
          <a:bodyPr wrap="square" rtlCol="0">
            <a:spAutoFit/>
          </a:bodyPr>
          <a:lstStyle/>
          <a:p>
            <a:pPr algn="r"/>
            <a:r>
              <a:rPr lang="en-CA" sz="1400" dirty="0" smtClean="0">
                <a:solidFill>
                  <a:srgbClr val="FF0000"/>
                </a:solidFill>
              </a:rPr>
              <a:t>Oct,17        </a:t>
            </a:r>
            <a:endParaRPr lang="en-CA" sz="1400" dirty="0">
              <a:solidFill>
                <a:srgbClr val="FF0000"/>
              </a:solidFill>
            </a:endParaRPr>
          </a:p>
        </p:txBody>
      </p:sp>
      <p:sp>
        <p:nvSpPr>
          <p:cNvPr id="79" name="TextBox 78"/>
          <p:cNvSpPr txBox="1"/>
          <p:nvPr/>
        </p:nvSpPr>
        <p:spPr>
          <a:xfrm>
            <a:off x="9163050" y="3416460"/>
            <a:ext cx="2483894" cy="369332"/>
          </a:xfrm>
          <a:prstGeom prst="rect">
            <a:avLst/>
          </a:prstGeom>
          <a:noFill/>
        </p:spPr>
        <p:txBody>
          <a:bodyPr wrap="square" rtlCol="0">
            <a:spAutoFit/>
          </a:bodyPr>
          <a:lstStyle/>
          <a:p>
            <a:r>
              <a:rPr lang="en-CA" dirty="0" smtClean="0"/>
              <a:t>PILOT 1 : </a:t>
            </a:r>
            <a:endParaRPr lang="en-CA" dirty="0"/>
          </a:p>
        </p:txBody>
      </p:sp>
      <p:sp>
        <p:nvSpPr>
          <p:cNvPr id="80" name="TextBox 79"/>
          <p:cNvSpPr txBox="1"/>
          <p:nvPr/>
        </p:nvSpPr>
        <p:spPr>
          <a:xfrm>
            <a:off x="9142293" y="3915891"/>
            <a:ext cx="2347416" cy="1754326"/>
          </a:xfrm>
          <a:prstGeom prst="rect">
            <a:avLst/>
          </a:prstGeom>
          <a:noFill/>
        </p:spPr>
        <p:txBody>
          <a:bodyPr wrap="square" rtlCol="0">
            <a:spAutoFit/>
          </a:bodyPr>
          <a:lstStyle/>
          <a:p>
            <a:r>
              <a:rPr lang="en-CA" dirty="0" smtClean="0"/>
              <a:t>PILOT  2: Remaining agencies will have e-ticketing implemented and pilot programs will run across the agencies</a:t>
            </a:r>
            <a:endParaRPr lang="en-CA" dirty="0"/>
          </a:p>
        </p:txBody>
      </p:sp>
    </p:spTree>
    <p:extLst>
      <p:ext uri="{BB962C8B-B14F-4D97-AF65-F5344CB8AC3E}">
        <p14:creationId xmlns:p14="http://schemas.microsoft.com/office/powerpoint/2010/main" val="1506370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37354" y="4952067"/>
            <a:ext cx="3726378" cy="2344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2055722" y="4224870"/>
            <a:ext cx="3726378" cy="961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itle 5"/>
          <p:cNvSpPr>
            <a:spLocks noGrp="1"/>
          </p:cNvSpPr>
          <p:nvPr>
            <p:ph type="title"/>
          </p:nvPr>
        </p:nvSpPr>
        <p:spPr/>
        <p:txBody>
          <a:bodyPr/>
          <a:lstStyle/>
          <a:p>
            <a:r>
              <a:rPr lang="en-US" dirty="0"/>
              <a:t>RSI Hub Overview (Phase 1)</a:t>
            </a:r>
            <a:endParaRPr lang="en-CA" dirty="0"/>
          </a:p>
        </p:txBody>
      </p:sp>
      <p:sp>
        <p:nvSpPr>
          <p:cNvPr id="7" name="Rectangle 6"/>
          <p:cNvSpPr/>
          <p:nvPr/>
        </p:nvSpPr>
        <p:spPr>
          <a:xfrm>
            <a:off x="2074704" y="4140539"/>
            <a:ext cx="1808582" cy="584775"/>
          </a:xfrm>
          <a:prstGeom prst="rect">
            <a:avLst/>
          </a:prstGeom>
          <a:solidFill>
            <a:schemeClr val="bg1">
              <a:alpha val="80000"/>
            </a:schemeClr>
          </a:solidFill>
        </p:spPr>
        <p:txBody>
          <a:bodyPr wrap="square">
            <a:spAutoFit/>
          </a:bodyPr>
          <a:lstStyle/>
          <a:p>
            <a:pPr algn="ctr"/>
            <a:r>
              <a:rPr lang="en-AU" sz="1600" b="1" dirty="0" smtClean="0">
                <a:solidFill>
                  <a:schemeClr val="tx1">
                    <a:lumMod val="85000"/>
                    <a:lumOff val="15000"/>
                  </a:schemeClr>
                </a:solidFill>
                <a:latin typeface="Calibri" panose="020F0502020204030204" pitchFamily="34" charset="0"/>
              </a:rPr>
              <a:t>Creation of </a:t>
            </a:r>
            <a:r>
              <a:rPr lang="en-AU" sz="1600" b="1" dirty="0">
                <a:solidFill>
                  <a:schemeClr val="tx1">
                    <a:lumMod val="85000"/>
                    <a:lumOff val="15000"/>
                  </a:schemeClr>
                </a:solidFill>
                <a:latin typeface="Calibri" panose="020F0502020204030204" pitchFamily="34" charset="0"/>
              </a:rPr>
              <a:t>Electronic Tickets</a:t>
            </a:r>
            <a:endParaRPr lang="en-US" sz="1600" b="1" dirty="0">
              <a:solidFill>
                <a:schemeClr val="tx1">
                  <a:lumMod val="85000"/>
                  <a:lumOff val="15000"/>
                </a:schemeClr>
              </a:solidFill>
              <a:latin typeface="Calibri" panose="020F0502020204030204" pitchFamily="34" charset="0"/>
            </a:endParaRPr>
          </a:p>
        </p:txBody>
      </p:sp>
      <p:sp>
        <p:nvSpPr>
          <p:cNvPr id="8" name="Rectangle 7"/>
          <p:cNvSpPr/>
          <p:nvPr/>
        </p:nvSpPr>
        <p:spPr>
          <a:xfrm>
            <a:off x="7962047" y="4857067"/>
            <a:ext cx="2121382" cy="830997"/>
          </a:xfrm>
          <a:prstGeom prst="rect">
            <a:avLst/>
          </a:prstGeom>
          <a:solidFill>
            <a:schemeClr val="bg1">
              <a:alpha val="80000"/>
            </a:schemeClr>
          </a:solidFill>
        </p:spPr>
        <p:txBody>
          <a:bodyPr wrap="square">
            <a:spAutoFit/>
          </a:bodyPr>
          <a:lstStyle/>
          <a:p>
            <a:pPr algn="ctr"/>
            <a:r>
              <a:rPr lang="en-AU" sz="1600" b="1" dirty="0">
                <a:solidFill>
                  <a:schemeClr val="tx1">
                    <a:lumMod val="85000"/>
                    <a:lumOff val="15000"/>
                  </a:schemeClr>
                </a:solidFill>
                <a:latin typeface="Calibri" panose="020F0502020204030204" pitchFamily="34" charset="0"/>
              </a:rPr>
              <a:t>Receipt of electronic ticket information for payment collection</a:t>
            </a:r>
            <a:endParaRPr lang="en-US" sz="1600" b="1" dirty="0">
              <a:solidFill>
                <a:schemeClr val="tx1">
                  <a:lumMod val="85000"/>
                  <a:lumOff val="15000"/>
                </a:schemeClr>
              </a:solidFill>
              <a:latin typeface="Calibri" panose="020F0502020204030204" pitchFamily="34" charset="0"/>
            </a:endParaRPr>
          </a:p>
        </p:txBody>
      </p:sp>
      <p:sp>
        <p:nvSpPr>
          <p:cNvPr id="9" name="Rectangle 8"/>
          <p:cNvSpPr/>
          <p:nvPr/>
        </p:nvSpPr>
        <p:spPr>
          <a:xfrm>
            <a:off x="4682926" y="5757417"/>
            <a:ext cx="2810400" cy="584775"/>
          </a:xfrm>
          <a:prstGeom prst="rect">
            <a:avLst/>
          </a:prstGeom>
        </p:spPr>
        <p:txBody>
          <a:bodyPr wrap="square">
            <a:spAutoFit/>
          </a:bodyPr>
          <a:lstStyle/>
          <a:p>
            <a:pPr algn="ctr"/>
            <a:r>
              <a:rPr lang="en-AU" sz="1600" b="1" dirty="0">
                <a:solidFill>
                  <a:schemeClr val="tx1">
                    <a:lumMod val="85000"/>
                    <a:lumOff val="15000"/>
                  </a:schemeClr>
                </a:solidFill>
                <a:latin typeface="Calibri" panose="020F0502020204030204" pitchFamily="34" charset="0"/>
              </a:rPr>
              <a:t>Reconciliation and </a:t>
            </a:r>
            <a:r>
              <a:rPr lang="en-AU" sz="1600" b="1" dirty="0" smtClean="0">
                <a:solidFill>
                  <a:schemeClr val="tx1">
                    <a:lumMod val="85000"/>
                    <a:lumOff val="15000"/>
                  </a:schemeClr>
                </a:solidFill>
                <a:latin typeface="Calibri" panose="020F0502020204030204" pitchFamily="34" charset="0"/>
              </a:rPr>
              <a:t>Reporting of documents</a:t>
            </a:r>
            <a:endParaRPr lang="en-US" sz="1600" b="1" dirty="0">
              <a:solidFill>
                <a:schemeClr val="tx1">
                  <a:lumMod val="85000"/>
                  <a:lumOff val="15000"/>
                </a:schemeClr>
              </a:solidFill>
              <a:latin typeface="Calibri" panose="020F0502020204030204" pitchFamily="34" charset="0"/>
            </a:endParaRPr>
          </a:p>
        </p:txBody>
      </p:sp>
      <p:sp>
        <p:nvSpPr>
          <p:cNvPr id="10" name="Rectangle 9"/>
          <p:cNvSpPr/>
          <p:nvPr/>
        </p:nvSpPr>
        <p:spPr>
          <a:xfrm>
            <a:off x="10288851" y="4560318"/>
            <a:ext cx="1772524" cy="830997"/>
          </a:xfrm>
          <a:prstGeom prst="rect">
            <a:avLst/>
          </a:prstGeom>
        </p:spPr>
        <p:txBody>
          <a:bodyPr wrap="square">
            <a:spAutoFit/>
          </a:bodyPr>
          <a:lstStyle/>
          <a:p>
            <a:pPr algn="ctr"/>
            <a:r>
              <a:rPr lang="en-AU" sz="1600" b="1" dirty="0">
                <a:solidFill>
                  <a:schemeClr val="tx1">
                    <a:lumMod val="85000"/>
                    <a:lumOff val="15000"/>
                  </a:schemeClr>
                </a:solidFill>
                <a:latin typeface="Calibri" panose="020F0502020204030204" pitchFamily="34" charset="0"/>
              </a:rPr>
              <a:t>Online payment of moneys owed to  the Province</a:t>
            </a:r>
            <a:endParaRPr lang="en-US" sz="1600" b="1" dirty="0">
              <a:solidFill>
                <a:schemeClr val="tx1">
                  <a:lumMod val="85000"/>
                  <a:lumOff val="15000"/>
                </a:schemeClr>
              </a:solidFill>
              <a:latin typeface="Calibri" panose="020F0502020204030204" pitchFamily="34" charset="0"/>
            </a:endParaRPr>
          </a:p>
        </p:txBody>
      </p:sp>
    </p:spTree>
    <p:extLst>
      <p:ext uri="{BB962C8B-B14F-4D97-AF65-F5344CB8AC3E}">
        <p14:creationId xmlns:p14="http://schemas.microsoft.com/office/powerpoint/2010/main" val="1482640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Implications for Enforcement (phase 1)</a:t>
            </a:r>
            <a:endParaRPr lang="en-CA" dirty="0"/>
          </a:p>
        </p:txBody>
      </p:sp>
      <p:sp>
        <p:nvSpPr>
          <p:cNvPr id="6" name="Rectangle 5"/>
          <p:cNvSpPr/>
          <p:nvPr/>
        </p:nvSpPr>
        <p:spPr>
          <a:xfrm>
            <a:off x="6578929" y="2695699"/>
            <a:ext cx="5437651" cy="241069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1873709" y="1285453"/>
            <a:ext cx="3544043" cy="1477328"/>
          </a:xfrm>
          <a:prstGeom prst="rect">
            <a:avLst/>
          </a:prstGeom>
        </p:spPr>
        <p:txBody>
          <a:bodyPr wrap="square">
            <a:spAutoFit/>
          </a:bodyPr>
          <a:lstStyle/>
          <a:p>
            <a:r>
              <a:rPr lang="en-CA" b="1" dirty="0" err="1" smtClean="0"/>
              <a:t>PrimeCorp</a:t>
            </a:r>
            <a:r>
              <a:rPr lang="en-CA" b="1" dirty="0" smtClean="0"/>
              <a:t>:  the Enforcement solution </a:t>
            </a:r>
            <a:r>
              <a:rPr lang="en-CA" b="1" dirty="0"/>
              <a:t>subsystem  </a:t>
            </a:r>
            <a:r>
              <a:rPr lang="en-CA" b="1" dirty="0" smtClean="0"/>
              <a:t>will implement an </a:t>
            </a:r>
            <a:r>
              <a:rPr lang="en-CA" b="1" dirty="0"/>
              <a:t>interface </a:t>
            </a:r>
            <a:r>
              <a:rPr lang="en-CA" b="1" dirty="0" smtClean="0"/>
              <a:t>to the Hub that will publish </a:t>
            </a:r>
            <a:r>
              <a:rPr lang="en-CA" b="1" dirty="0" err="1" smtClean="0"/>
              <a:t>eDocs</a:t>
            </a:r>
            <a:r>
              <a:rPr lang="en-CA" b="1" dirty="0" smtClean="0"/>
              <a:t> </a:t>
            </a:r>
            <a:r>
              <a:rPr lang="en-CA" b="1" dirty="0"/>
              <a:t>representing Enforcement </a:t>
            </a:r>
            <a:r>
              <a:rPr lang="en-CA" b="1" dirty="0" smtClean="0"/>
              <a:t>activities.</a:t>
            </a:r>
            <a:endParaRPr lang="en-CA" b="1" dirty="0"/>
          </a:p>
        </p:txBody>
      </p:sp>
      <p:sp>
        <p:nvSpPr>
          <p:cNvPr id="5" name="Rectangle 4"/>
          <p:cNvSpPr/>
          <p:nvPr/>
        </p:nvSpPr>
        <p:spPr>
          <a:xfrm>
            <a:off x="6341423" y="4916384"/>
            <a:ext cx="237506" cy="19000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79102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Implications for ESR (phase 1)</a:t>
            </a:r>
            <a:endParaRPr lang="en-CA" dirty="0"/>
          </a:p>
        </p:txBody>
      </p:sp>
      <p:sp>
        <p:nvSpPr>
          <p:cNvPr id="5" name="Rectangle 4"/>
          <p:cNvSpPr/>
          <p:nvPr/>
        </p:nvSpPr>
        <p:spPr>
          <a:xfrm>
            <a:off x="10319658" y="2693323"/>
            <a:ext cx="1685048" cy="198608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2028414" y="2693323"/>
            <a:ext cx="3526467" cy="163082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p:cNvSpPr/>
          <p:nvPr/>
        </p:nvSpPr>
        <p:spPr>
          <a:xfrm>
            <a:off x="6668163" y="1148619"/>
            <a:ext cx="3853375" cy="1477328"/>
          </a:xfrm>
          <a:prstGeom prst="rect">
            <a:avLst/>
          </a:prstGeom>
        </p:spPr>
        <p:txBody>
          <a:bodyPr wrap="square">
            <a:spAutoFit/>
          </a:bodyPr>
          <a:lstStyle/>
          <a:p>
            <a:r>
              <a:rPr lang="en-CA" b="1" dirty="0" smtClean="0"/>
              <a:t>ICBC: ESR subdomain will implement an </a:t>
            </a:r>
            <a:r>
              <a:rPr lang="en-CA" b="1" dirty="0"/>
              <a:t>interface  </a:t>
            </a:r>
            <a:r>
              <a:rPr lang="en-CA" b="1" dirty="0" smtClean="0"/>
              <a:t>to Hub to consume </a:t>
            </a:r>
            <a:r>
              <a:rPr lang="en-CA" b="1" dirty="0" err="1"/>
              <a:t>eDocs</a:t>
            </a:r>
            <a:r>
              <a:rPr lang="en-CA" b="1" dirty="0"/>
              <a:t> representing enforcement activities, which </a:t>
            </a:r>
            <a:r>
              <a:rPr lang="en-CA" b="1" dirty="0" smtClean="0"/>
              <a:t>are then routed </a:t>
            </a:r>
            <a:r>
              <a:rPr lang="en-CA" b="1" dirty="0"/>
              <a:t>and </a:t>
            </a:r>
            <a:r>
              <a:rPr lang="en-CA" b="1" dirty="0" smtClean="0"/>
              <a:t>applied </a:t>
            </a:r>
            <a:r>
              <a:rPr lang="en-CA" b="1" dirty="0"/>
              <a:t>to </a:t>
            </a:r>
            <a:r>
              <a:rPr lang="en-CA" b="1" dirty="0" smtClean="0"/>
              <a:t>existing ESRs.</a:t>
            </a:r>
            <a:endParaRPr lang="en-CA" b="1" dirty="0"/>
          </a:p>
        </p:txBody>
      </p:sp>
      <p:sp>
        <p:nvSpPr>
          <p:cNvPr id="7" name="Rectangle 6"/>
          <p:cNvSpPr/>
          <p:nvPr/>
        </p:nvSpPr>
        <p:spPr>
          <a:xfrm>
            <a:off x="2252064" y="4324144"/>
            <a:ext cx="3526467" cy="71052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477134" y="3169974"/>
            <a:ext cx="842524" cy="4337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83786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Implications for Online Payment (phase 1)</a:t>
            </a:r>
            <a:endParaRPr lang="en-CA" dirty="0"/>
          </a:p>
        </p:txBody>
      </p:sp>
      <p:sp>
        <p:nvSpPr>
          <p:cNvPr id="6" name="Rectangle 5"/>
          <p:cNvSpPr/>
          <p:nvPr/>
        </p:nvSpPr>
        <p:spPr>
          <a:xfrm>
            <a:off x="2553194" y="4904507"/>
            <a:ext cx="6721435" cy="85502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7006872" y="1821730"/>
            <a:ext cx="1116401" cy="54934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p:cNvSpPr/>
          <p:nvPr/>
        </p:nvSpPr>
        <p:spPr>
          <a:xfrm>
            <a:off x="8372102" y="631816"/>
            <a:ext cx="3754637" cy="2031325"/>
          </a:xfrm>
          <a:prstGeom prst="rect">
            <a:avLst/>
          </a:prstGeom>
        </p:spPr>
        <p:txBody>
          <a:bodyPr wrap="square">
            <a:spAutoFit/>
          </a:bodyPr>
          <a:lstStyle/>
          <a:p>
            <a:r>
              <a:rPr lang="en-CA" b="1" dirty="0"/>
              <a:t>PayBC and ICBC: </a:t>
            </a:r>
            <a:r>
              <a:rPr lang="en-CA" b="1" dirty="0" smtClean="0"/>
              <a:t> </a:t>
            </a:r>
            <a:r>
              <a:rPr lang="en-CA" b="1" dirty="0"/>
              <a:t>the </a:t>
            </a:r>
            <a:r>
              <a:rPr lang="en-CA" b="1" dirty="0" smtClean="0"/>
              <a:t>Online Payments </a:t>
            </a:r>
            <a:r>
              <a:rPr lang="en-CA" b="1" dirty="0"/>
              <a:t>subdomain to be encapsulated within ICBC's current payment solution </a:t>
            </a:r>
            <a:r>
              <a:rPr lang="en-CA" b="1" dirty="0" smtClean="0"/>
              <a:t>space; </a:t>
            </a:r>
            <a:r>
              <a:rPr lang="en-CA" b="1" dirty="0"/>
              <a:t>no new payment interactions with other subdomains; reusing existing solution interactions; </a:t>
            </a:r>
          </a:p>
        </p:txBody>
      </p:sp>
      <p:sp>
        <p:nvSpPr>
          <p:cNvPr id="8" name="Rectangle 7"/>
          <p:cNvSpPr/>
          <p:nvPr/>
        </p:nvSpPr>
        <p:spPr>
          <a:xfrm>
            <a:off x="7006872" y="3233093"/>
            <a:ext cx="1626489" cy="27650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339718" y="2913975"/>
            <a:ext cx="5667154" cy="199053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7969110" y="2683823"/>
            <a:ext cx="4031695" cy="2528590"/>
          </a:xfrm>
          <a:prstGeom prst="rect">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0682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Implications for Hub</a:t>
            </a:r>
            <a:endParaRPr lang="en-CA" dirty="0"/>
          </a:p>
        </p:txBody>
      </p:sp>
      <p:sp>
        <p:nvSpPr>
          <p:cNvPr id="4" name="Rectangle 3"/>
          <p:cNvSpPr/>
          <p:nvPr/>
        </p:nvSpPr>
        <p:spPr>
          <a:xfrm>
            <a:off x="4144513" y="5761886"/>
            <a:ext cx="3871356" cy="646331"/>
          </a:xfrm>
          <a:prstGeom prst="rect">
            <a:avLst/>
          </a:prstGeom>
        </p:spPr>
        <p:txBody>
          <a:bodyPr wrap="square">
            <a:spAutoFit/>
          </a:bodyPr>
          <a:lstStyle/>
          <a:p>
            <a:pPr algn="ctr"/>
            <a:r>
              <a:rPr lang="en-AU" b="1" dirty="0" smtClean="0">
                <a:solidFill>
                  <a:schemeClr val="tx1">
                    <a:lumMod val="85000"/>
                    <a:lumOff val="15000"/>
                  </a:schemeClr>
                </a:solidFill>
                <a:latin typeface="Calibri" panose="020F0502020204030204" pitchFamily="34" charset="0"/>
              </a:rPr>
              <a:t> receive </a:t>
            </a:r>
            <a:r>
              <a:rPr lang="en-AU" b="1" dirty="0">
                <a:solidFill>
                  <a:schemeClr val="tx1">
                    <a:lumMod val="85000"/>
                    <a:lumOff val="15000"/>
                  </a:schemeClr>
                </a:solidFill>
                <a:latin typeface="Calibri" panose="020F0502020204030204" pitchFamily="34" charset="0"/>
              </a:rPr>
              <a:t>of batch document state </a:t>
            </a:r>
            <a:r>
              <a:rPr lang="en-AU" b="1" dirty="0" smtClean="0">
                <a:solidFill>
                  <a:schemeClr val="tx1">
                    <a:lumMod val="85000"/>
                    <a:lumOff val="15000"/>
                  </a:schemeClr>
                </a:solidFill>
                <a:latin typeface="Calibri" panose="020F0502020204030204" pitchFamily="34" charset="0"/>
              </a:rPr>
              <a:t>information from all </a:t>
            </a:r>
            <a:r>
              <a:rPr lang="en-AU" b="1" dirty="0">
                <a:solidFill>
                  <a:schemeClr val="tx1">
                    <a:lumMod val="85000"/>
                    <a:lumOff val="15000"/>
                  </a:schemeClr>
                </a:solidFill>
                <a:latin typeface="Calibri" panose="020F0502020204030204" pitchFamily="34" charset="0"/>
              </a:rPr>
              <a:t>parties</a:t>
            </a:r>
            <a:endParaRPr lang="en-US" b="1" dirty="0">
              <a:solidFill>
                <a:schemeClr val="tx1">
                  <a:lumMod val="85000"/>
                  <a:lumOff val="15000"/>
                </a:schemeClr>
              </a:solidFill>
              <a:latin typeface="Calibri" panose="020F0502020204030204" pitchFamily="34" charset="0"/>
            </a:endParaRPr>
          </a:p>
        </p:txBody>
      </p:sp>
      <p:sp>
        <p:nvSpPr>
          <p:cNvPr id="5" name="Rectangle 4"/>
          <p:cNvSpPr/>
          <p:nvPr/>
        </p:nvSpPr>
        <p:spPr>
          <a:xfrm>
            <a:off x="10319658" y="2693323"/>
            <a:ext cx="1685048" cy="198608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9477134" y="3169974"/>
            <a:ext cx="842524" cy="43375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3954528" y="2046992"/>
            <a:ext cx="4239466" cy="646331"/>
          </a:xfrm>
          <a:prstGeom prst="rect">
            <a:avLst/>
          </a:prstGeom>
        </p:spPr>
        <p:txBody>
          <a:bodyPr wrap="square">
            <a:spAutoFit/>
          </a:bodyPr>
          <a:lstStyle/>
          <a:p>
            <a:pPr algn="ctr"/>
            <a:r>
              <a:rPr lang="en-AU" b="1" dirty="0" smtClean="0">
                <a:solidFill>
                  <a:schemeClr val="tx1">
                    <a:lumMod val="85000"/>
                    <a:lumOff val="15000"/>
                  </a:schemeClr>
                </a:solidFill>
                <a:latin typeface="Calibri" panose="020F0502020204030204" pitchFamily="34" charset="0"/>
              </a:rPr>
              <a:t>Implement interfaces and route documents between Enforcement and ESR</a:t>
            </a:r>
            <a:endParaRPr lang="en-US" b="1" dirty="0">
              <a:solidFill>
                <a:schemeClr val="tx1">
                  <a:lumMod val="85000"/>
                  <a:lumOff val="15000"/>
                </a:schemeClr>
              </a:solidFill>
              <a:latin typeface="Calibri" panose="020F0502020204030204" pitchFamily="34" charset="0"/>
            </a:endParaRPr>
          </a:p>
        </p:txBody>
      </p:sp>
    </p:spTree>
    <p:extLst>
      <p:ext uri="{BB962C8B-B14F-4D97-AF65-F5344CB8AC3E}">
        <p14:creationId xmlns:p14="http://schemas.microsoft.com/office/powerpoint/2010/main" val="3484170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RSI Solution – </a:t>
            </a:r>
            <a:r>
              <a:rPr lang="en-CA" dirty="0"/>
              <a:t>future </a:t>
            </a:r>
            <a:r>
              <a:rPr lang="en-CA" dirty="0" smtClean="0"/>
              <a:t>phases enabled</a:t>
            </a:r>
            <a:endParaRPr lang="en-CA" dirty="0"/>
          </a:p>
        </p:txBody>
      </p:sp>
    </p:spTree>
    <p:extLst>
      <p:ext uri="{BB962C8B-B14F-4D97-AF65-F5344CB8AC3E}">
        <p14:creationId xmlns:p14="http://schemas.microsoft.com/office/powerpoint/2010/main" val="374848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val 33"/>
          <p:cNvSpPr>
            <a:spLocks noChangeAspect="1"/>
          </p:cNvSpPr>
          <p:nvPr/>
        </p:nvSpPr>
        <p:spPr>
          <a:xfrm>
            <a:off x="994615" y="1902690"/>
            <a:ext cx="2261064" cy="2261064"/>
          </a:xfrm>
          <a:prstGeom prst="ellipse">
            <a:avLst/>
          </a:prstGeom>
          <a:solidFill>
            <a:schemeClr val="accent5"/>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solidFill>
                <a:schemeClr val="bg1"/>
              </a:solidFill>
              <a:latin typeface="FontAwesome" pitchFamily="2" charset="0"/>
            </a:endParaRPr>
          </a:p>
        </p:txBody>
      </p:sp>
      <p:sp>
        <p:nvSpPr>
          <p:cNvPr id="35" name="Oval 34"/>
          <p:cNvSpPr>
            <a:spLocks noChangeAspect="1"/>
          </p:cNvSpPr>
          <p:nvPr/>
        </p:nvSpPr>
        <p:spPr>
          <a:xfrm>
            <a:off x="2985592" y="1902690"/>
            <a:ext cx="2261064" cy="2261064"/>
          </a:xfrm>
          <a:prstGeom prst="ellipse">
            <a:avLst/>
          </a:prstGeom>
          <a:solidFill>
            <a:schemeClr val="accent6">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solidFill>
                <a:schemeClr val="bg1"/>
              </a:solidFill>
              <a:latin typeface="FontAwesome" pitchFamily="2" charset="0"/>
            </a:endParaRPr>
          </a:p>
        </p:txBody>
      </p:sp>
      <p:sp>
        <p:nvSpPr>
          <p:cNvPr id="36" name="Oval 35"/>
          <p:cNvSpPr>
            <a:spLocks noChangeAspect="1"/>
          </p:cNvSpPr>
          <p:nvPr/>
        </p:nvSpPr>
        <p:spPr>
          <a:xfrm>
            <a:off x="4956120" y="1902690"/>
            <a:ext cx="2261064" cy="2261064"/>
          </a:xfrm>
          <a:prstGeom prst="ellipse">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solidFill>
                <a:schemeClr val="bg1"/>
              </a:solidFill>
              <a:latin typeface="FontAwesome" pitchFamily="2" charset="0"/>
            </a:endParaRPr>
          </a:p>
        </p:txBody>
      </p:sp>
      <p:sp>
        <p:nvSpPr>
          <p:cNvPr id="37" name="Oval 36"/>
          <p:cNvSpPr>
            <a:spLocks noChangeAspect="1"/>
          </p:cNvSpPr>
          <p:nvPr/>
        </p:nvSpPr>
        <p:spPr>
          <a:xfrm>
            <a:off x="6947096" y="1902690"/>
            <a:ext cx="2261064" cy="2261064"/>
          </a:xfrm>
          <a:prstGeom prst="ellipse">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solidFill>
                <a:schemeClr val="bg1"/>
              </a:solidFill>
              <a:latin typeface="FontAwesome" pitchFamily="2" charset="0"/>
            </a:endParaRPr>
          </a:p>
        </p:txBody>
      </p:sp>
      <p:sp>
        <p:nvSpPr>
          <p:cNvPr id="40" name="Oval 39"/>
          <p:cNvSpPr>
            <a:spLocks noChangeAspect="1"/>
          </p:cNvSpPr>
          <p:nvPr/>
        </p:nvSpPr>
        <p:spPr>
          <a:xfrm>
            <a:off x="8936323" y="1902690"/>
            <a:ext cx="2261064" cy="2261064"/>
          </a:xfrm>
          <a:prstGeom prst="ellipse">
            <a:avLst/>
          </a:prstGeom>
          <a:solidFill>
            <a:schemeClr val="accent4">
              <a:lumMod val="7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5400" dirty="0">
              <a:solidFill>
                <a:schemeClr val="bg1"/>
              </a:solidFill>
              <a:latin typeface="FontAwesome" pitchFamily="2" charset="0"/>
            </a:endParaRPr>
          </a:p>
        </p:txBody>
      </p:sp>
      <p:sp>
        <p:nvSpPr>
          <p:cNvPr id="2" name="Title 1"/>
          <p:cNvSpPr>
            <a:spLocks noGrp="1"/>
          </p:cNvSpPr>
          <p:nvPr>
            <p:ph type="title"/>
          </p:nvPr>
        </p:nvSpPr>
        <p:spPr/>
        <p:txBody>
          <a:bodyPr/>
          <a:lstStyle/>
          <a:p>
            <a:r>
              <a:rPr lang="en-US" dirty="0" smtClean="0"/>
              <a:t>RSI Hub Capabilities (phase 1)</a:t>
            </a:r>
            <a:endParaRPr lang="en-US" dirty="0"/>
          </a:p>
        </p:txBody>
      </p:sp>
      <p:sp>
        <p:nvSpPr>
          <p:cNvPr id="18" name="Rectangle 17"/>
          <p:cNvSpPr/>
          <p:nvPr/>
        </p:nvSpPr>
        <p:spPr>
          <a:xfrm>
            <a:off x="3318356" y="4239093"/>
            <a:ext cx="1595536" cy="707886"/>
          </a:xfrm>
          <a:prstGeom prst="rect">
            <a:avLst/>
          </a:prstGeom>
        </p:spPr>
        <p:txBody>
          <a:bodyPr wrap="square">
            <a:spAutoFit/>
          </a:bodyPr>
          <a:lstStyle/>
          <a:p>
            <a:pPr algn="ctr"/>
            <a:r>
              <a:rPr lang="en-AU" sz="2000" b="1" dirty="0" smtClean="0">
                <a:solidFill>
                  <a:schemeClr val="accent6">
                    <a:lumMod val="75000"/>
                  </a:schemeClr>
                </a:solidFill>
                <a:latin typeface="Calibri" panose="020F0502020204030204" pitchFamily="34" charset="0"/>
              </a:rPr>
              <a:t>ESR System Adapter</a:t>
            </a:r>
            <a:endParaRPr lang="en-AU" b="1" dirty="0">
              <a:solidFill>
                <a:schemeClr val="accent6">
                  <a:lumMod val="75000"/>
                </a:schemeClr>
              </a:solidFill>
              <a:latin typeface="Calibri" panose="020F0502020204030204" pitchFamily="34" charset="0"/>
            </a:endParaRPr>
          </a:p>
        </p:txBody>
      </p:sp>
      <p:sp>
        <p:nvSpPr>
          <p:cNvPr id="19" name="Rectangle 18"/>
          <p:cNvSpPr/>
          <p:nvPr/>
        </p:nvSpPr>
        <p:spPr>
          <a:xfrm>
            <a:off x="1292435" y="4239093"/>
            <a:ext cx="1595536" cy="1015663"/>
          </a:xfrm>
          <a:prstGeom prst="rect">
            <a:avLst/>
          </a:prstGeom>
        </p:spPr>
        <p:txBody>
          <a:bodyPr wrap="square">
            <a:spAutoFit/>
          </a:bodyPr>
          <a:lstStyle/>
          <a:p>
            <a:pPr algn="ctr"/>
            <a:r>
              <a:rPr lang="en-AU" sz="2000" b="1" dirty="0" smtClean="0">
                <a:solidFill>
                  <a:schemeClr val="accent5"/>
                </a:solidFill>
                <a:latin typeface="Calibri" panose="020F0502020204030204" pitchFamily="34" charset="0"/>
              </a:rPr>
              <a:t>Enforcement System</a:t>
            </a:r>
          </a:p>
          <a:p>
            <a:pPr algn="ctr"/>
            <a:r>
              <a:rPr lang="en-AU" sz="2000" b="1" dirty="0" smtClean="0">
                <a:solidFill>
                  <a:schemeClr val="accent5"/>
                </a:solidFill>
                <a:latin typeface="Calibri" panose="020F0502020204030204" pitchFamily="34" charset="0"/>
              </a:rPr>
              <a:t>Adapter</a:t>
            </a:r>
            <a:endParaRPr lang="en-AU" b="1" dirty="0">
              <a:solidFill>
                <a:schemeClr val="accent5"/>
              </a:solidFill>
              <a:latin typeface="Calibri" panose="020F0502020204030204" pitchFamily="34" charset="0"/>
            </a:endParaRPr>
          </a:p>
        </p:txBody>
      </p:sp>
      <p:sp>
        <p:nvSpPr>
          <p:cNvPr id="20" name="Rectangle 19"/>
          <p:cNvSpPr/>
          <p:nvPr/>
        </p:nvSpPr>
        <p:spPr>
          <a:xfrm>
            <a:off x="7340787" y="4239093"/>
            <a:ext cx="1595536" cy="1015663"/>
          </a:xfrm>
          <a:prstGeom prst="rect">
            <a:avLst/>
          </a:prstGeom>
        </p:spPr>
        <p:txBody>
          <a:bodyPr wrap="square">
            <a:spAutoFit/>
          </a:bodyPr>
          <a:lstStyle/>
          <a:p>
            <a:pPr algn="ctr"/>
            <a:r>
              <a:rPr lang="en-AU" sz="2000" b="1" dirty="0" smtClean="0">
                <a:solidFill>
                  <a:schemeClr val="accent4">
                    <a:lumMod val="75000"/>
                  </a:schemeClr>
                </a:solidFill>
                <a:latin typeface="Calibri" panose="020F0502020204030204" pitchFamily="34" charset="0"/>
              </a:rPr>
              <a:t>Document</a:t>
            </a:r>
          </a:p>
          <a:p>
            <a:pPr algn="ctr"/>
            <a:r>
              <a:rPr lang="en-AU" sz="2000" b="1" dirty="0" smtClean="0">
                <a:solidFill>
                  <a:schemeClr val="accent4">
                    <a:lumMod val="75000"/>
                  </a:schemeClr>
                </a:solidFill>
                <a:latin typeface="Calibri" panose="020F0502020204030204" pitchFamily="34" charset="0"/>
              </a:rPr>
              <a:t>(</a:t>
            </a:r>
            <a:r>
              <a:rPr lang="en-AU" sz="2000" b="1" dirty="0" err="1" smtClean="0">
                <a:solidFill>
                  <a:schemeClr val="accent4">
                    <a:lumMod val="75000"/>
                  </a:schemeClr>
                </a:solidFill>
                <a:latin typeface="Calibri" panose="020F0502020204030204" pitchFamily="34" charset="0"/>
              </a:rPr>
              <a:t>eTicket</a:t>
            </a:r>
            <a:r>
              <a:rPr lang="en-AU" sz="2000" b="1" dirty="0" smtClean="0">
                <a:solidFill>
                  <a:schemeClr val="accent4">
                    <a:lumMod val="75000"/>
                  </a:schemeClr>
                </a:solidFill>
                <a:latin typeface="Calibri" panose="020F0502020204030204" pitchFamily="34" charset="0"/>
              </a:rPr>
              <a:t>)</a:t>
            </a:r>
          </a:p>
          <a:p>
            <a:pPr algn="ctr"/>
            <a:r>
              <a:rPr lang="en-AU" sz="2000" b="1" dirty="0" smtClean="0">
                <a:solidFill>
                  <a:schemeClr val="accent4">
                    <a:lumMod val="75000"/>
                  </a:schemeClr>
                </a:solidFill>
                <a:latin typeface="Calibri" panose="020F0502020204030204" pitchFamily="34" charset="0"/>
              </a:rPr>
              <a:t>Routing</a:t>
            </a:r>
            <a:endParaRPr lang="en-AU" b="1" dirty="0">
              <a:solidFill>
                <a:schemeClr val="accent4">
                  <a:lumMod val="75000"/>
                </a:schemeClr>
              </a:solidFill>
              <a:latin typeface="Calibri" panose="020F0502020204030204" pitchFamily="34" charset="0"/>
            </a:endParaRPr>
          </a:p>
        </p:txBody>
      </p:sp>
      <p:sp>
        <p:nvSpPr>
          <p:cNvPr id="21" name="Rectangle 20"/>
          <p:cNvSpPr/>
          <p:nvPr/>
        </p:nvSpPr>
        <p:spPr>
          <a:xfrm>
            <a:off x="5351560" y="4239093"/>
            <a:ext cx="1595536" cy="1015663"/>
          </a:xfrm>
          <a:prstGeom prst="rect">
            <a:avLst/>
          </a:prstGeom>
        </p:spPr>
        <p:txBody>
          <a:bodyPr wrap="square">
            <a:spAutoFit/>
          </a:bodyPr>
          <a:lstStyle/>
          <a:p>
            <a:pPr algn="ctr"/>
            <a:r>
              <a:rPr lang="en-AU" sz="2000" b="1" dirty="0" smtClean="0">
                <a:solidFill>
                  <a:schemeClr val="accent4"/>
                </a:solidFill>
                <a:latin typeface="Calibri" panose="020F0502020204030204" pitchFamily="34" charset="0"/>
              </a:rPr>
              <a:t>Document</a:t>
            </a:r>
          </a:p>
          <a:p>
            <a:pPr algn="ctr"/>
            <a:r>
              <a:rPr lang="en-AU" sz="2000" b="1" dirty="0" smtClean="0">
                <a:solidFill>
                  <a:schemeClr val="accent4"/>
                </a:solidFill>
                <a:latin typeface="Calibri" panose="020F0502020204030204" pitchFamily="34" charset="0"/>
              </a:rPr>
              <a:t>(</a:t>
            </a:r>
            <a:r>
              <a:rPr lang="en-AU" sz="2000" b="1" dirty="0" err="1" smtClean="0">
                <a:solidFill>
                  <a:schemeClr val="accent4"/>
                </a:solidFill>
                <a:latin typeface="Calibri" panose="020F0502020204030204" pitchFamily="34" charset="0"/>
              </a:rPr>
              <a:t>eTicket</a:t>
            </a:r>
            <a:r>
              <a:rPr lang="en-AU" sz="2000" b="1" dirty="0" smtClean="0">
                <a:solidFill>
                  <a:schemeClr val="accent4"/>
                </a:solidFill>
                <a:latin typeface="Calibri" panose="020F0502020204030204" pitchFamily="34" charset="0"/>
              </a:rPr>
              <a:t>)</a:t>
            </a:r>
          </a:p>
          <a:p>
            <a:pPr algn="ctr"/>
            <a:r>
              <a:rPr lang="en-AU" sz="2000" b="1" dirty="0" smtClean="0">
                <a:solidFill>
                  <a:schemeClr val="accent4"/>
                </a:solidFill>
                <a:latin typeface="Calibri" panose="020F0502020204030204" pitchFamily="34" charset="0"/>
              </a:rPr>
              <a:t>Validation</a:t>
            </a:r>
            <a:endParaRPr lang="en-AU" b="1" dirty="0">
              <a:solidFill>
                <a:schemeClr val="accent4"/>
              </a:solidFill>
              <a:latin typeface="Calibri" panose="020F0502020204030204" pitchFamily="34" charset="0"/>
            </a:endParaRPr>
          </a:p>
        </p:txBody>
      </p:sp>
      <p:sp>
        <p:nvSpPr>
          <p:cNvPr id="22" name="Rectangle 21"/>
          <p:cNvSpPr/>
          <p:nvPr/>
        </p:nvSpPr>
        <p:spPr>
          <a:xfrm>
            <a:off x="9269087" y="4239093"/>
            <a:ext cx="1595536" cy="1015663"/>
          </a:xfrm>
          <a:prstGeom prst="rect">
            <a:avLst/>
          </a:prstGeom>
        </p:spPr>
        <p:txBody>
          <a:bodyPr wrap="square">
            <a:spAutoFit/>
          </a:bodyPr>
          <a:lstStyle/>
          <a:p>
            <a:pPr algn="ctr"/>
            <a:r>
              <a:rPr lang="en-AU" sz="2000" b="1" dirty="0" smtClean="0">
                <a:solidFill>
                  <a:schemeClr val="accent4">
                    <a:lumMod val="75000"/>
                  </a:schemeClr>
                </a:solidFill>
                <a:latin typeface="Calibri" panose="020F0502020204030204" pitchFamily="34" charset="0"/>
              </a:rPr>
              <a:t>Document</a:t>
            </a:r>
          </a:p>
          <a:p>
            <a:pPr algn="ctr"/>
            <a:r>
              <a:rPr lang="en-AU" sz="2000" b="1" dirty="0" smtClean="0">
                <a:solidFill>
                  <a:schemeClr val="accent4">
                    <a:lumMod val="75000"/>
                  </a:schemeClr>
                </a:solidFill>
                <a:latin typeface="Calibri" panose="020F0502020204030204" pitchFamily="34" charset="0"/>
              </a:rPr>
              <a:t>(</a:t>
            </a:r>
            <a:r>
              <a:rPr lang="en-AU" sz="2000" b="1" dirty="0" err="1" smtClean="0">
                <a:solidFill>
                  <a:schemeClr val="accent4">
                    <a:lumMod val="75000"/>
                  </a:schemeClr>
                </a:solidFill>
                <a:latin typeface="Calibri" panose="020F0502020204030204" pitchFamily="34" charset="0"/>
              </a:rPr>
              <a:t>eTicket</a:t>
            </a:r>
            <a:r>
              <a:rPr lang="en-AU" sz="2000" b="1" dirty="0" smtClean="0">
                <a:solidFill>
                  <a:schemeClr val="accent4">
                    <a:lumMod val="75000"/>
                  </a:schemeClr>
                </a:solidFill>
                <a:latin typeface="Calibri" panose="020F0502020204030204" pitchFamily="34" charset="0"/>
              </a:rPr>
              <a:t>)</a:t>
            </a:r>
          </a:p>
          <a:p>
            <a:pPr algn="ctr"/>
            <a:r>
              <a:rPr lang="en-AU" sz="2000" b="1" dirty="0" smtClean="0">
                <a:solidFill>
                  <a:schemeClr val="accent4">
                    <a:lumMod val="75000"/>
                  </a:schemeClr>
                </a:solidFill>
                <a:latin typeface="Calibri" panose="020F0502020204030204" pitchFamily="34" charset="0"/>
              </a:rPr>
              <a:t>Repository</a:t>
            </a:r>
            <a:endParaRPr lang="en-AU" b="1" dirty="0">
              <a:solidFill>
                <a:schemeClr val="accent4">
                  <a:lumMod val="75000"/>
                </a:schemeClr>
              </a:solidFill>
              <a:latin typeface="Calibri" panose="020F050202020403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53765" y="2609359"/>
            <a:ext cx="847725" cy="8477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62789" y="2609359"/>
            <a:ext cx="847725" cy="847725"/>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398764" y="2207496"/>
            <a:ext cx="1542629" cy="1542629"/>
          </a:xfrm>
          <a:prstGeom prst="rect">
            <a:avLst/>
          </a:prstGeom>
        </p:spPr>
      </p:pic>
      <p:pic>
        <p:nvPicPr>
          <p:cNvPr id="24" name="Picture 2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503021" y="2420119"/>
            <a:ext cx="1226205" cy="1226205"/>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9616897" y="2453258"/>
            <a:ext cx="1051103" cy="1051103"/>
          </a:xfrm>
          <a:prstGeom prst="rect">
            <a:avLst/>
          </a:prstGeom>
        </p:spPr>
      </p:pic>
      <p:sp>
        <p:nvSpPr>
          <p:cNvPr id="3" name="Rectangle 2"/>
          <p:cNvSpPr/>
          <p:nvPr/>
        </p:nvSpPr>
        <p:spPr>
          <a:xfrm>
            <a:off x="5168518" y="5236505"/>
            <a:ext cx="1961620" cy="738664"/>
          </a:xfrm>
          <a:prstGeom prst="rect">
            <a:avLst/>
          </a:prstGeom>
        </p:spPr>
        <p:txBody>
          <a:bodyPr wrap="square">
            <a:spAutoFit/>
          </a:bodyPr>
          <a:lstStyle/>
          <a:p>
            <a:pPr algn="ctr"/>
            <a:r>
              <a:rPr lang="en-AU" sz="1400" dirty="0">
                <a:solidFill>
                  <a:schemeClr val="tx2"/>
                </a:solidFill>
                <a:latin typeface="Calibri" panose="020F0502020204030204" pitchFamily="34" charset="0"/>
              </a:rPr>
              <a:t>Ability for the Hub to validate information submitted by </a:t>
            </a:r>
            <a:r>
              <a:rPr lang="en-AU" sz="1400" dirty="0" err="1">
                <a:solidFill>
                  <a:schemeClr val="tx2"/>
                </a:solidFill>
                <a:latin typeface="Calibri" panose="020F0502020204030204" pitchFamily="34" charset="0"/>
              </a:rPr>
              <a:t>Versaterm</a:t>
            </a:r>
            <a:endParaRPr lang="en-US" sz="1400" dirty="0">
              <a:solidFill>
                <a:schemeClr val="tx2"/>
              </a:solidFill>
              <a:latin typeface="Calibri" panose="020F0502020204030204" pitchFamily="34" charset="0"/>
            </a:endParaRPr>
          </a:p>
        </p:txBody>
      </p:sp>
      <p:sp>
        <p:nvSpPr>
          <p:cNvPr id="4" name="Rectangle 3"/>
          <p:cNvSpPr/>
          <p:nvPr/>
        </p:nvSpPr>
        <p:spPr>
          <a:xfrm>
            <a:off x="7132429" y="5236505"/>
            <a:ext cx="1890397" cy="954107"/>
          </a:xfrm>
          <a:prstGeom prst="rect">
            <a:avLst/>
          </a:prstGeom>
        </p:spPr>
        <p:txBody>
          <a:bodyPr wrap="square">
            <a:spAutoFit/>
          </a:bodyPr>
          <a:lstStyle/>
          <a:p>
            <a:pPr algn="ctr"/>
            <a:r>
              <a:rPr lang="en-AU" sz="1400" dirty="0">
                <a:solidFill>
                  <a:schemeClr val="tx2"/>
                </a:solidFill>
                <a:latin typeface="Calibri" panose="020F0502020204030204" pitchFamily="34" charset="0"/>
              </a:rPr>
              <a:t>Ability for the Hub to decide what to do with information it has been given.  </a:t>
            </a:r>
            <a:endParaRPr lang="en-US" sz="1400" dirty="0">
              <a:solidFill>
                <a:schemeClr val="tx2"/>
              </a:solidFill>
              <a:latin typeface="Calibri" panose="020F0502020204030204" pitchFamily="34" charset="0"/>
            </a:endParaRPr>
          </a:p>
        </p:txBody>
      </p:sp>
      <p:sp>
        <p:nvSpPr>
          <p:cNvPr id="7" name="Rectangle 6"/>
          <p:cNvSpPr/>
          <p:nvPr/>
        </p:nvSpPr>
        <p:spPr>
          <a:xfrm>
            <a:off x="8949861" y="5236505"/>
            <a:ext cx="2385174" cy="954107"/>
          </a:xfrm>
          <a:prstGeom prst="rect">
            <a:avLst/>
          </a:prstGeom>
        </p:spPr>
        <p:txBody>
          <a:bodyPr wrap="square">
            <a:spAutoFit/>
          </a:bodyPr>
          <a:lstStyle/>
          <a:p>
            <a:pPr algn="ctr"/>
            <a:r>
              <a:rPr lang="en-AU" sz="1400" dirty="0">
                <a:solidFill>
                  <a:schemeClr val="tx2"/>
                </a:solidFill>
                <a:latin typeface="Calibri" panose="020F0502020204030204" pitchFamily="34" charset="0"/>
              </a:rPr>
              <a:t>Ability for the Hub to store  information it  is sent and to expose a way for stakeholders to gain insight into it</a:t>
            </a:r>
            <a:endParaRPr lang="en-US" sz="1400" dirty="0">
              <a:solidFill>
                <a:schemeClr val="tx2"/>
              </a:solidFill>
              <a:latin typeface="Calibri" panose="020F0502020204030204" pitchFamily="34" charset="0"/>
            </a:endParaRPr>
          </a:p>
        </p:txBody>
      </p:sp>
      <p:sp>
        <p:nvSpPr>
          <p:cNvPr id="8" name="Rectangle 7"/>
          <p:cNvSpPr/>
          <p:nvPr/>
        </p:nvSpPr>
        <p:spPr>
          <a:xfrm>
            <a:off x="3135214" y="5236505"/>
            <a:ext cx="1961819" cy="1169551"/>
          </a:xfrm>
          <a:prstGeom prst="rect">
            <a:avLst/>
          </a:prstGeom>
        </p:spPr>
        <p:txBody>
          <a:bodyPr wrap="square">
            <a:spAutoFit/>
          </a:bodyPr>
          <a:lstStyle/>
          <a:p>
            <a:pPr algn="ctr"/>
            <a:r>
              <a:rPr lang="en-AU" sz="1400" dirty="0">
                <a:solidFill>
                  <a:schemeClr val="tx2"/>
                </a:solidFill>
                <a:latin typeface="Calibri" panose="020F0502020204030204" pitchFamily="34" charset="0"/>
              </a:rPr>
              <a:t>Ability for the Hub to send Enforcement System of Records violation ticket information</a:t>
            </a:r>
            <a:endParaRPr lang="en-US" sz="1400" dirty="0">
              <a:solidFill>
                <a:schemeClr val="tx2"/>
              </a:solidFill>
              <a:latin typeface="Calibri" panose="020F0502020204030204" pitchFamily="34" charset="0"/>
            </a:endParaRPr>
          </a:p>
        </p:txBody>
      </p:sp>
      <p:sp>
        <p:nvSpPr>
          <p:cNvPr id="9" name="Rectangle 8"/>
          <p:cNvSpPr/>
          <p:nvPr/>
        </p:nvSpPr>
        <p:spPr>
          <a:xfrm>
            <a:off x="1189988" y="5236505"/>
            <a:ext cx="1870317" cy="738664"/>
          </a:xfrm>
          <a:prstGeom prst="rect">
            <a:avLst/>
          </a:prstGeom>
        </p:spPr>
        <p:txBody>
          <a:bodyPr wrap="square">
            <a:spAutoFit/>
          </a:bodyPr>
          <a:lstStyle/>
          <a:p>
            <a:pPr algn="ctr"/>
            <a:r>
              <a:rPr lang="en-AU" sz="1400" dirty="0">
                <a:solidFill>
                  <a:schemeClr val="tx2"/>
                </a:solidFill>
                <a:latin typeface="Calibri" panose="020F0502020204030204" pitchFamily="34" charset="0"/>
              </a:rPr>
              <a:t>Ability for </a:t>
            </a:r>
            <a:r>
              <a:rPr lang="en-AU" sz="1400" dirty="0" err="1">
                <a:solidFill>
                  <a:schemeClr val="tx2"/>
                </a:solidFill>
                <a:latin typeface="Calibri" panose="020F0502020204030204" pitchFamily="34" charset="0"/>
              </a:rPr>
              <a:t>Versaterm</a:t>
            </a:r>
            <a:r>
              <a:rPr lang="en-AU" sz="1400" dirty="0">
                <a:solidFill>
                  <a:schemeClr val="tx2"/>
                </a:solidFill>
                <a:latin typeface="Calibri" panose="020F0502020204030204" pitchFamily="34" charset="0"/>
              </a:rPr>
              <a:t> to send violation ticket information to the Hub</a:t>
            </a:r>
            <a:endParaRPr lang="en-US" sz="1400" dirty="0">
              <a:solidFill>
                <a:schemeClr val="tx2"/>
              </a:solidFill>
              <a:latin typeface="Calibri" panose="020F0502020204030204" pitchFamily="34" charset="0"/>
            </a:endParaRPr>
          </a:p>
        </p:txBody>
      </p:sp>
    </p:spTree>
    <p:extLst>
      <p:ext uri="{BB962C8B-B14F-4D97-AF65-F5344CB8AC3E}">
        <p14:creationId xmlns:p14="http://schemas.microsoft.com/office/powerpoint/2010/main" val="119331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Sierra Systems Presentation Template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Summary xmlns="d2fe33d4-5a6e-4a9f-b6f3-0452b37d215b">overview of solution subdomains, including the Hub and future phases</Summary>
    <Viewpoint xmlns="d2fe33d4-5a6e-4a9f-b6f3-0452b37d215b">
      <Value>RSI-team</Value>
      <Value>BCGov</Value>
      <Value>PayBC</Value>
      <Value>CSB</Value>
      <Value>PRIME</Value>
      <Value>ICBC</Value>
      <Value>RCMP</Value>
    </Viewpoint>
    <Source_x0020_Date xmlns="d2fe33d4-5a6e-4a9f-b6f3-0452b37d215b">2015-05-26T07:00:00+00:00</Source_x0020_Date>
    <Deliverable_x0020_Type xmlns="d2fe33d4-5a6e-4a9f-b6f3-0452b37d215b">Artifact</Deliverable_x0020_Type>
    <Editor0 xmlns="d2fe33d4-5a6e-4a9f-b6f3-0452b37d215b">
      <UserInfo>
        <DisplayName/>
        <AccountId xsi:nil="true"/>
        <AccountType/>
      </UserInfo>
    </Editor0>
    <Source_x0020_Org xmlns="d2fe33d4-5a6e-4a9f-b6f3-0452b37d215b">RSI</Source_x0020_Org>
    <Notes0 xmlns="d2fe33d4-5a6e-4a9f-b6f3-0452b37d215b">Presented to stakeholders at meeting on May 26, 2015; meeting title "Road Safety Initiative and PayBC IT Architecture and Costing Review"</Notes0>
    <ADM_x0020_Phase xmlns="d2fe33d4-5a6e-4a9f-b6f3-0452b37d215b">Preliminary</ADM_x0020_Phase>
    <Artifact_x0020_Type xmlns="d2fe33d4-5a6e-4a9f-b6f3-0452b37d215b">Solution Concept Diagram</Artifact_x0020_Type>
    <Maturity xmlns="d2fe33d4-5a6e-4a9f-b6f3-0452b37d215b">Edit/Proof-Reading</Maturity>
    <Security_x0020_Level xmlns="d2fe33d4-5a6e-4a9f-b6f3-0452b37d215b">Low</Security_x0020_Level>
    <Source xmlns="d2fe33d4-5a6e-4a9f-b6f3-0452b37d215b">
      <Url xsi:nil="true"/>
      <Description xsi:nil="true"/>
    </Source>
    <_dlc_DocId xmlns="76130db8-18c8-48da-8f80-0ad2d94f9a71">7MFDNZTEWXJN-2371-38</_dlc_DocId>
    <_dlc_DocIdUrl xmlns="76130db8-18c8-48da-8f80-0ad2d94f9a71">
      <Url>https://collab-pssg.gov.bc.ca/rsi/_layouts/DocIdRedir.aspx?ID=7MFDNZTEWXJN-2371-38</Url>
      <Description>7MFDNZTEWXJN-2371-38</Description>
    </_dlc_DocIdUrl>
    <work_x002d_task xmlns="d2fe33d4-5a6e-4a9f-b6f3-0452b37d215b">
      <Url xsi:nil="true"/>
      <Description xsi:nil="true"/>
    </work_x002d_task>
    <Target_x0020_Segment_x0020_Architecture xmlns="d2fe33d4-5a6e-4a9f-b6f3-0452b37d215b"/>
    <flag1 xmlns="d2fe33d4-5a6e-4a9f-b6f3-0452b37d215b" xsi:nil="true"/>
    <flag2 xmlns="d2fe33d4-5a6e-4a9f-b6f3-0452b37d215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61C8FC06F914C940B7799B253D029D17" ma:contentTypeVersion="17" ma:contentTypeDescription="Create a new document." ma:contentTypeScope="" ma:versionID="b84a8d9a51ac74989a66d7d5786b6d2c">
  <xsd:schema xmlns:xsd="http://www.w3.org/2001/XMLSchema" xmlns:xs="http://www.w3.org/2001/XMLSchema" xmlns:p="http://schemas.microsoft.com/office/2006/metadata/properties" xmlns:ns2="d2fe33d4-5a6e-4a9f-b6f3-0452b37d215b" xmlns:ns3="76130db8-18c8-48da-8f80-0ad2d94f9a71" targetNamespace="http://schemas.microsoft.com/office/2006/metadata/properties" ma:root="true" ma:fieldsID="891c4e38ad15b74e068f8149c55535c7" ns2:_="" ns3:_="">
    <xsd:import namespace="d2fe33d4-5a6e-4a9f-b6f3-0452b37d215b"/>
    <xsd:import namespace="76130db8-18c8-48da-8f80-0ad2d94f9a71"/>
    <xsd:element name="properties">
      <xsd:complexType>
        <xsd:sequence>
          <xsd:element name="documentManagement">
            <xsd:complexType>
              <xsd:all>
                <xsd:element ref="ns2:Summary" minOccurs="0"/>
                <xsd:element ref="ns2:Target_x0020_Segment_x0020_Architecture" minOccurs="0"/>
                <xsd:element ref="ns2:Maturity"/>
                <xsd:element ref="ns2:Notes0" minOccurs="0"/>
                <xsd:element ref="ns2:Artifact_x0020_Type"/>
                <xsd:element ref="ns2:Deliverable_x0020_Type" minOccurs="0"/>
                <xsd:element ref="ns2:Source_x0020_Org"/>
                <xsd:element ref="ns2:Source_x0020_Date" minOccurs="0"/>
                <xsd:element ref="ns2:Source" minOccurs="0"/>
                <xsd:element ref="ns2:Editor0" minOccurs="0"/>
                <xsd:element ref="ns2:Security_x0020_Level"/>
                <xsd:element ref="ns2:Viewpoint" minOccurs="0"/>
                <xsd:element ref="ns2:ADM_x0020_Phase" minOccurs="0"/>
                <xsd:element ref="ns2:work_x002d_task" minOccurs="0"/>
                <xsd:element ref="ns3:_dlc_DocId" minOccurs="0"/>
                <xsd:element ref="ns3:_dlc_DocIdUrl" minOccurs="0"/>
                <xsd:element ref="ns3:_dlc_DocIdPersistId" minOccurs="0"/>
                <xsd:element ref="ns2:flag1" minOccurs="0"/>
                <xsd:element ref="ns2:flag2"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fe33d4-5a6e-4a9f-b6f3-0452b37d215b" elementFormDefault="qualified">
    <xsd:import namespace="http://schemas.microsoft.com/office/2006/documentManagement/types"/>
    <xsd:import namespace="http://schemas.microsoft.com/office/infopath/2007/PartnerControls"/>
    <xsd:element name="Summary" ma:index="2" nillable="true" ma:displayName="Summary" ma:description="summary description of the artifact" ma:internalName="Summary">
      <xsd:simpleType>
        <xsd:restriction base="dms:Note">
          <xsd:maxLength value="255"/>
        </xsd:restriction>
      </xsd:simpleType>
    </xsd:element>
    <xsd:element name="Target_x0020_Segment_x0020_Architecture" ma:index="3" nillable="true" ma:displayName="Target Segment" ma:description="to which segment architecture(s) does the content relate to; this will likely be the same/similar to the workstream within which new solution elements are being developed" ma:internalName="Target_x0020_Segment_x0020_Architecture">
      <xsd:complexType>
        <xsd:complexContent>
          <xsd:extension base="dms:MultiChoice">
            <xsd:sequence>
              <xsd:element name="Value" maxOccurs="unbounded" minOccurs="0" nillable="true">
                <xsd:simpleType>
                  <xsd:restriction base="dms:Choice">
                    <xsd:enumeration value="Create (PRIMECorp)"/>
                    <xsd:enumeration value="Payment (ICBC,PayBC)"/>
                    <xsd:enumeration value="Processing (ICBC,HUB)"/>
                    <xsd:enumeration value="Dispute (COURTS)"/>
                    <xsd:enumeration value="Analytics (tbd)"/>
                    <xsd:enumeration value="Policy (RoadSafetyBC)"/>
                  </xsd:restriction>
                </xsd:simpleType>
              </xsd:element>
            </xsd:sequence>
          </xsd:extension>
        </xsd:complexContent>
      </xsd:complexType>
    </xsd:element>
    <xsd:element name="Maturity" ma:index="4" ma:displayName="Maturity" ma:default="Analysis" ma:description="the current matruity level of the artifact" ma:format="Dropdown" ma:internalName="Maturity">
      <xsd:simpleType>
        <xsd:restriction base="dms:Choice">
          <xsd:enumeration value="Analysis"/>
          <xsd:enumeration value="Design"/>
          <xsd:enumeration value="Development"/>
          <xsd:enumeration value="Edit/Proof-Reading"/>
          <xsd:enumeration value="Published"/>
          <xsd:enumeration value="Maintenance"/>
        </xsd:restriction>
      </xsd:simpleType>
    </xsd:element>
    <xsd:element name="Notes0" ma:index="5" nillable="true" ma:displayName="Notes" ma:description="collaboration notes; e.g. informal status information to be shared between people access this doc on this site" ma:internalName="Notes0">
      <xsd:simpleType>
        <xsd:restriction base="dms:Note">
          <xsd:maxLength value="255"/>
        </xsd:restriction>
      </xsd:simpleType>
    </xsd:element>
    <xsd:element name="Artifact_x0020_Type" ma:index="6" ma:displayName="Artifact Type" ma:default="Deliverable" ma:description="Type of artifact; initially based on TOGAF (will need to add some more)" ma:format="Dropdown" ma:internalName="Artifact_x0020_Type">
      <xsd:simpleType>
        <xsd:restriction base="dms:Choice">
          <xsd:enumeration value="-unknown-"/>
          <xsd:enumeration value="Deliverable"/>
          <xsd:enumeration value="Catalog"/>
          <xsd:enumeration value="Principles Catalog"/>
          <xsd:enumeration value="Stakeholder Map Matrix"/>
          <xsd:enumeration value="Value Chain Diagram"/>
          <xsd:enumeration value="Solution Concept Diagram"/>
          <xsd:enumeration value="Organization/Actor Catalog"/>
          <xsd:enumeration value="Role Catalog"/>
          <xsd:enumeration value="Business Service/Function Catalog"/>
          <xsd:enumeration value="Business Interaction Matrix"/>
          <xsd:enumeration value="Actor/Role Matrix"/>
          <xsd:enumeration value="Business Footprint Diagram"/>
          <xsd:enumeration value="Business Service/Infor mation Diagram"/>
          <xsd:enumeration value="Functional Decomposition Diagram"/>
          <xsd:enumeration value="Product Lifecycle Diagram"/>
          <xsd:enumeration value="Data Entity/Data Component Catalog"/>
          <xsd:enumeration value="Data Entity/Business Function Matrix"/>
          <xsd:enumeration value="Application/Data Matrix"/>
          <xsd:enumeration value="Conceptual Data Diagram"/>
          <xsd:enumeration value="Logical Data Diagram"/>
          <xsd:enumeration value="Data Dissemination Diagram"/>
          <xsd:enumeration value="Application Portfolio Catalog"/>
          <xsd:enumeration value="Interface Catalog"/>
          <xsd:enumeration value="Application/Organization Matrix"/>
          <xsd:enumeration value="Role/Application Matrix"/>
          <xsd:enumeration value="Application/Function Matrix"/>
          <xsd:enumeration value="Application Interaction Matrix"/>
          <xsd:enumeration value="Application Communication Diagram"/>
          <xsd:enumeration value="Application and User Location Diagram"/>
          <xsd:enumeration value="Application Use-Case Diagram"/>
          <xsd:enumeration value="Technology Standards Catalog"/>
          <xsd:enumeration value="Technology Portfolio Catalog"/>
          <xsd:enumeration value="Application/Technology Matrix"/>
          <xsd:enumeration value="Environments and Locations Diagram"/>
          <xsd:enumeration value="Platform Decomposition Diagram"/>
          <xsd:enumeration value="Project Context Diagram"/>
          <xsd:enumeration value="Benefits Diagram"/>
          <xsd:enumeration value="Requirements Catalog"/>
        </xsd:restriction>
      </xsd:simpleType>
    </xsd:element>
    <xsd:element name="Deliverable_x0020_Type" ma:index="7" nillable="true" ma:displayName="Deliverable Type" ma:default="External Reference" ma:description="TOGAF deliverable type" ma:format="Dropdown" ma:internalName="Deliverable_x0020_Type">
      <xsd:simpleType>
        <xsd:restriction base="dms:Choice">
          <xsd:enumeration value="External Reference"/>
          <xsd:enumeration value="Architecture Building Blocks"/>
          <xsd:enumeration value="Architecture Contract"/>
          <xsd:enumeration value="Architecture Definition Document"/>
          <xsd:enumeration value="Architecture Principles"/>
          <xsd:enumeration value="Architecture Repository"/>
          <xsd:enumeration value="Architecture Requirements Specification"/>
          <xsd:enumeration value="Architecture Roadmap"/>
          <xsd:enumeration value="Architecture Vision"/>
          <xsd:enumeration value="Business Principles, Business Goals, and Business Drivers"/>
          <xsd:enumeration value="Capability Assessment"/>
          <xsd:enumeration value="Change Request"/>
          <xsd:enumeration value="Communications Plan"/>
          <xsd:enumeration value="Compliance Assessment"/>
          <xsd:enumeration value="Implementation and Migration Plan"/>
          <xsd:enumeration value="Implementation Governance Model"/>
          <xsd:enumeration value="Organizational Model for Enterprise"/>
          <xsd:enumeration value="Request for Architecture Work"/>
          <xsd:enumeration value="Requirements Impact Assessment"/>
          <xsd:enumeration value="Solution Building Blocks"/>
          <xsd:enumeration value="Statement of Architecture Work"/>
          <xsd:enumeration value="Tailored Architecture Framework"/>
          <xsd:enumeration value="Artifact"/>
        </xsd:restriction>
      </xsd:simpleType>
    </xsd:element>
    <xsd:element name="Source_x0020_Org" ma:index="8" ma:displayName="Source Org" ma:default="RSI" ma:description="the organization at authored or produced the artifact" ma:format="Dropdown" ma:internalName="Source_x0020_Org">
      <xsd:simpleType>
        <xsd:union memberTypes="dms:Text">
          <xsd:simpleType>
            <xsd:restriction base="dms:Choice">
              <xsd:enumeration value="RSI"/>
              <xsd:enumeration value="RSS-2013"/>
              <xsd:enumeration value="ICBC"/>
              <xsd:enumeration value="ISB"/>
              <xsd:enumeration value="OCIO"/>
              <xsd:enumeration value="PayBC"/>
              <xsd:enumeration value="PRIME"/>
              <xsd:enumeration value="other"/>
            </xsd:restriction>
          </xsd:simpleType>
        </xsd:union>
      </xsd:simpleType>
    </xsd:element>
    <xsd:element name="Source_x0020_Date" ma:index="9" nillable="true" ma:displayName="Source Date" ma:description="date published by source org" ma:format="DateOnly" ma:internalName="Source_x0020_Date">
      <xsd:simpleType>
        <xsd:restriction base="dms:DateTime"/>
      </xsd:simpleType>
    </xsd:element>
    <xsd:element name="Source" ma:index="10" nillable="true" ma:displayName="Source" ma:description="Source of document" ma:format="Hyperlink" ma:internalName="Source">
      <xsd:complexType>
        <xsd:complexContent>
          <xsd:extension base="dms:URL">
            <xsd:sequence>
              <xsd:element name="Url" type="dms:ValidUrl" minOccurs="0" nillable="true"/>
              <xsd:element name="Description" type="xsd:string" nillable="true"/>
            </xsd:sequence>
          </xsd:extension>
        </xsd:complexContent>
      </xsd:complexType>
    </xsd:element>
    <xsd:element name="Editor0" ma:index="11" nillable="true" ma:displayName="Editor" ma:description="The primary persom responsible for producing a published version of this artifact." ma:list="UserInfo" ma:SharePointGroup="0" ma:internalName="Editor0"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ecurity_x0020_Level" ma:index="12" ma:displayName="Security Level" ma:default="Low" ma:description="Security level classification, per the BCGov Information Security Classification Framework -- http://www.cio.gov.bc.ca/local/cio/informationsecurity/policy/ISCFramework.pdf" ma:format="Dropdown" ma:internalName="Security_x0020_Level">
      <xsd:simpleType>
        <xsd:restriction base="dms:Choice">
          <xsd:enumeration value="High"/>
          <xsd:enumeration value="Medium"/>
          <xsd:enumeration value="Low"/>
        </xsd:restriction>
      </xsd:simpleType>
    </xsd:element>
    <xsd:element name="Viewpoint" ma:index="13" nillable="true" ma:displayName="Viewpoint" ma:default="RSI-team" ma:description="logical stakeholder for whom this item is relevant.  See also TOGAF defn http://pubs.opengroup.org/architecture/togaf9-doc/arch/chap03.html#tag_03_76" ma:internalName="Viewpoint" ma:requiredMultiChoice="true">
      <xsd:complexType>
        <xsd:complexContent>
          <xsd:extension base="dms:MultiChoice">
            <xsd:sequence>
              <xsd:element name="Value" maxOccurs="unbounded" minOccurs="0" nillable="true">
                <xsd:simpleType>
                  <xsd:restriction base="dms:Choice">
                    <xsd:enumeration value="RSI-team"/>
                    <xsd:enumeration value="BCGov"/>
                    <xsd:enumeration value="PayBC"/>
                    <xsd:enumeration value="CSB"/>
                    <xsd:enumeration value="PRIME"/>
                    <xsd:enumeration value="ICBC"/>
                    <xsd:enumeration value="RCMP"/>
                  </xsd:restriction>
                </xsd:simpleType>
              </xsd:element>
            </xsd:sequence>
          </xsd:extension>
        </xsd:complexContent>
      </xsd:complexType>
    </xsd:element>
    <xsd:element name="ADM_x0020_Phase" ma:index="14" nillable="true" ma:displayName="ADM Phase" ma:description="Phase within the TOGAF Architecture Development Cycle" ma:format="Dropdown" ma:internalName="ADM_x0020_Phase">
      <xsd:simpleType>
        <xsd:restriction base="dms:Choice">
          <xsd:enumeration value="Preliminary"/>
          <xsd:enumeration value="Architecture Vision (A)"/>
          <xsd:enumeration value="Business Architecture (B)"/>
          <xsd:enumeration value="Information Systems Architectures (C)"/>
          <xsd:enumeration value="Technology Architecture (D)"/>
          <xsd:enumeration value="Opportunities and Solutions (E)"/>
          <xsd:enumeration value="Migration Planning (F)"/>
          <xsd:enumeration value="Implementation Governance (G)"/>
          <xsd:enumeration value="Architecture Change Management (H)"/>
          <xsd:enumeration value="Requirements Management"/>
        </xsd:restriction>
      </xsd:simpleType>
    </xsd:element>
    <xsd:element name="work_x002d_task" ma:index="15" nillable="true" ma:displayName="work-task" ma:description="Pointer to the work task that produced this artifact.&#10;" ma:format="Hyperlink" ma:internalName="work_x002d_task">
      <xsd:complexType>
        <xsd:complexContent>
          <xsd:extension base="dms:URL">
            <xsd:sequence>
              <xsd:element name="Url" type="dms:ValidUrl" minOccurs="0" nillable="true"/>
              <xsd:element name="Description" type="xsd:string" nillable="true"/>
            </xsd:sequence>
          </xsd:extension>
        </xsd:complexContent>
      </xsd:complexType>
    </xsd:element>
    <xsd:element name="flag1" ma:index="25" nillable="true" ma:displayName="flag1" ma:description="special or temporary processing flag; e.g. useful for identifying a set of items for some work task (user story)" ma:internalName="flag1">
      <xsd:simpleType>
        <xsd:restriction base="dms:Text">
          <xsd:maxLength value="255"/>
        </xsd:restriction>
      </xsd:simpleType>
    </xsd:element>
    <xsd:element name="flag2" ma:index="26" nillable="true" ma:displayName="flag2" ma:description="flag indicating special or temporary processing of this item; e.g. subject of some user story;" ma:internalName="flag2">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130db8-18c8-48da-8f80-0ad2d94f9a71" elementFormDefault="qualified">
    <xsd:import namespace="http://schemas.microsoft.com/office/2006/documentManagement/types"/>
    <xsd:import namespace="http://schemas.microsoft.com/office/infopath/2007/PartnerControls"/>
    <xsd:element name="_dlc_DocId" ma:index="18" nillable="true" ma:displayName="Document ID Value" ma:description="The value of the document ID assigned to this item." ma:internalName="_dlc_DocId" ma:readOnly="true">
      <xsd:simpleType>
        <xsd:restriction base="dms:Text"/>
      </xsd:simpleType>
    </xsd:element>
    <xsd:element name="_dlc_DocIdUrl" ma:index="1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F3494E-EF9C-47B3-B90B-FF0CC13D826A}"/>
</file>

<file path=customXml/itemProps2.xml><?xml version="1.0" encoding="utf-8"?>
<ds:datastoreItem xmlns:ds="http://schemas.openxmlformats.org/officeDocument/2006/customXml" ds:itemID="{781C80FF-0258-4CFD-BC6E-D436E11FC154}"/>
</file>

<file path=customXml/itemProps3.xml><?xml version="1.0" encoding="utf-8"?>
<ds:datastoreItem xmlns:ds="http://schemas.openxmlformats.org/officeDocument/2006/customXml" ds:itemID="{A8156D05-85C8-4249-ADFE-5194753A2B56}"/>
</file>

<file path=customXml/itemProps4.xml><?xml version="1.0" encoding="utf-8"?>
<ds:datastoreItem xmlns:ds="http://schemas.openxmlformats.org/officeDocument/2006/customXml" ds:itemID="{0E2A722D-EBCE-41B5-A3EC-02A97FB5A482}"/>
</file>

<file path=docProps/app.xml><?xml version="1.0" encoding="utf-8"?>
<Properties xmlns="http://schemas.openxmlformats.org/officeDocument/2006/extended-properties" xmlns:vt="http://schemas.openxmlformats.org/officeDocument/2006/docPropsVTypes">
  <Template/>
  <TotalTime>21730</TotalTime>
  <Words>1823</Words>
  <Application>Microsoft Office PowerPoint</Application>
  <PresentationFormat>Custom</PresentationFormat>
  <Paragraphs>179</Paragraphs>
  <Slides>24</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Sierra Systems Presentation Template 2015</vt:lpstr>
      <vt:lpstr>Visio</vt:lpstr>
      <vt:lpstr>PowerPoint Presentation</vt:lpstr>
      <vt:lpstr>RSI Solution Principles</vt:lpstr>
      <vt:lpstr>RSI Hub Overview (Phase 1)</vt:lpstr>
      <vt:lpstr>Implications for Enforcement (phase 1)</vt:lpstr>
      <vt:lpstr>Implications for ESR (phase 1)</vt:lpstr>
      <vt:lpstr>Implications for Online Payment (phase 1)</vt:lpstr>
      <vt:lpstr>Implications for Hub</vt:lpstr>
      <vt:lpstr>RSI Solution – future phases enabled</vt:lpstr>
      <vt:lpstr>RSI Hub Capabilities (phase 1)</vt:lpstr>
      <vt:lpstr>Assumptions Requiring Validation</vt:lpstr>
      <vt:lpstr>PowerPoint Presentation</vt:lpstr>
      <vt:lpstr>Solution alternative – Phase 1 - No Hub</vt:lpstr>
      <vt:lpstr>Solution Alternative – No Hub – Implication for Future Phases</vt:lpstr>
      <vt:lpstr>Conclusion: Hub-based architecture best, both for phase 1 and future</vt:lpstr>
      <vt:lpstr>RSI Architecture Principles - working</vt:lpstr>
      <vt:lpstr>Target State: full interoperability between partner domains</vt:lpstr>
      <vt:lpstr>Target Solution: HUB to enable interoperation between stakeholder domains</vt:lpstr>
      <vt:lpstr>Target Phase 1 Solution: eTicketing and Online Ticket Payment</vt:lpstr>
      <vt:lpstr>Point-to-point, No-Hub approach is not a solution</vt:lpstr>
      <vt:lpstr>Conceptual Solution – eTicket generation</vt:lpstr>
      <vt:lpstr>Conceptual Solution – eTicket backend processing</vt:lpstr>
      <vt:lpstr>Conceptual Solution – Online Ticket Payment</vt:lpstr>
      <vt:lpstr>Future Concept: separate Financial Services from Road Safety program area activities</vt:lpstr>
      <vt:lpstr>Conceptual View of Phase 1 Development Activities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RSI Concept Overview</dc:title>
  <dc:creator>Corporate Marketing</dc:creator>
  <cp:lastModifiedBy>Mahoney, Glenn JAG:EX</cp:lastModifiedBy>
  <cp:revision>2725</cp:revision>
  <dcterms:created xsi:type="dcterms:W3CDTF">2014-10-04T04:19:21Z</dcterms:created>
  <dcterms:modified xsi:type="dcterms:W3CDTF">2015-05-28T22:38:04Z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0x01010061C8FC06F914C940B7799B253D029D17</vt:lpwstr>
  </property>
  <property fmtid="{D5CDD505-2E9C-101B-9397-08002B2CF9AE}" pid="3" name="_dlc_DocIdItemGuid">
    <vt:lpwstr>d7bf912a-68ad-4669-bdaa-c80967ef2d7a</vt:lpwstr>
  </property>
</Properties>
</file>