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0" r:id="rId4"/>
    <p:sldId id="259" r:id="rId5"/>
    <p:sldId id="25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0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5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B7B77-42ED-7404-E427-AEA878997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1953FD-1A9F-BAA5-1767-0B5D1F7BBA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9CAF0-A081-CC04-8116-C37720678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321E-4723-41EE-AC55-52C8A98474E8}" type="datetimeFigureOut">
              <a:rPr lang="en-CA" smtClean="0"/>
              <a:t>2024-03-04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F36E8-7E0B-0F88-2416-979A964FB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87F52-A42A-2AE3-6D38-3E4BA2E7D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D867-C1F7-40B1-A42E-2CEA54DDD5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035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A9EDA-AE55-F285-BAFE-A0ACED068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99A73-8FB9-F39C-5C30-167F80FF4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ADD09-8F18-62BA-FD8A-655E00DE1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321E-4723-41EE-AC55-52C8A98474E8}" type="datetimeFigureOut">
              <a:rPr lang="en-CA" smtClean="0"/>
              <a:t>2024-03-04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F96EC-0289-C8AD-ACD4-8956B83CB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0F6DA-1C0A-9CED-7B93-93D13D72B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D867-C1F7-40B1-A42E-2CEA54DDD5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654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7C65F6-C87A-F9AB-DF53-B962DCA6D3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A5DA2E-B6FF-DA28-96AA-C2F246714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C833D-5D4D-C256-9D95-642353F35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321E-4723-41EE-AC55-52C8A98474E8}" type="datetimeFigureOut">
              <a:rPr lang="en-CA" smtClean="0"/>
              <a:t>2024-03-04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D3DBC-A459-5381-9CC0-D7A7F361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7C673-91B8-921A-1F88-68C15CAA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D867-C1F7-40B1-A42E-2CEA54DDD5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6638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2F4DD-33C8-A535-1F08-B579B3248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A438A-7420-1BD6-CA26-2CFD509CF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5ABF5-35FA-851C-34C9-90C18CE72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321E-4723-41EE-AC55-52C8A98474E8}" type="datetimeFigureOut">
              <a:rPr lang="en-CA" smtClean="0"/>
              <a:t>2024-03-04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183FF-7D08-CEDD-069D-62FD00245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96373-C370-7180-28B5-D930102F8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D867-C1F7-40B1-A42E-2CEA54DDD5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704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C8BCC-2E1A-B8FC-D72B-1262E422B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83584-65B4-B763-4A59-910456FFB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4652B-DDDB-2120-E297-B8DE668A4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321E-4723-41EE-AC55-52C8A98474E8}" type="datetimeFigureOut">
              <a:rPr lang="en-CA" smtClean="0"/>
              <a:t>2024-03-04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E8C0E-CE30-7E5C-C89F-9C094D93E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DD4A6-282E-3D16-6445-149F17E55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D867-C1F7-40B1-A42E-2CEA54DDD5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724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6253-2FCB-0AC4-1635-BA575C59D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5BF29-D15D-9778-AC3E-13EB72BCC9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7761A-AC01-E8B7-066F-B45808F11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D6D319-B75B-DB39-247A-4321D031C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321E-4723-41EE-AC55-52C8A98474E8}" type="datetimeFigureOut">
              <a:rPr lang="en-CA" smtClean="0"/>
              <a:t>2024-03-04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EC97C-F053-1116-B8C6-7D9DABDAF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2A19C-0B5F-16FB-173C-7821D8D1E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D867-C1F7-40B1-A42E-2CEA54DDD5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746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F7FF8-8962-8940-E42D-5D96234B6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D7EB3-27F2-5980-45A9-E9452CB22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10004-A800-5654-00BE-678B9B283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A4F46C-4CA0-EAF0-7E63-0B0ECB391D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BC069A-CC6E-D3EF-7FD1-995186E89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88A70A-3045-3D6E-46CD-3AEF99FE9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321E-4723-41EE-AC55-52C8A98474E8}" type="datetimeFigureOut">
              <a:rPr lang="en-CA" smtClean="0"/>
              <a:t>2024-03-04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B80403-A545-7575-FB8D-F56F36DD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63A0E3-F6D6-E7B9-455D-F40AEC2B4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D867-C1F7-40B1-A42E-2CEA54DDD5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1340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7D518-01B2-2FD7-9DD9-5520FB06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11651C-94BE-6CD5-81FD-F37A30759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321E-4723-41EE-AC55-52C8A98474E8}" type="datetimeFigureOut">
              <a:rPr lang="en-CA" smtClean="0"/>
              <a:t>2024-03-04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26DCB7-C91A-7DD8-9C20-7F793CFFB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7E8719-6489-6418-A97D-C037B06E2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D867-C1F7-40B1-A42E-2CEA54DDD5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171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57822E-83F0-CCFB-9659-BD3A82151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321E-4723-41EE-AC55-52C8A98474E8}" type="datetimeFigureOut">
              <a:rPr lang="en-CA" smtClean="0"/>
              <a:t>2024-03-04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C133F0-8A2A-4014-296B-B0FF97464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F9AC2-005D-1BB4-0EBB-0B2EFA9D3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D867-C1F7-40B1-A42E-2CEA54DDD5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9860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9A549-E233-4721-8A06-6E6706A1B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4373E-4D05-9FC4-6F04-38176C069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66EBCD-2EB0-8676-E7DB-31E430D66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F1197-EA66-9B2E-73CE-BA8F177E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321E-4723-41EE-AC55-52C8A98474E8}" type="datetimeFigureOut">
              <a:rPr lang="en-CA" smtClean="0"/>
              <a:t>2024-03-04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04FB5-1B0B-309B-AECD-86EACE353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335EC-A700-A8A2-E12D-B2261BF62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D867-C1F7-40B1-A42E-2CEA54DDD5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2017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F5ACF-1C37-04D0-C2C0-830F441CA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309261-283B-A64E-75CA-B93797E808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605023-669C-2E5D-A0F3-83C58F51E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9B1A0-BCC1-E102-E0CD-9DA3F4B44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321E-4723-41EE-AC55-52C8A98474E8}" type="datetimeFigureOut">
              <a:rPr lang="en-CA" smtClean="0"/>
              <a:t>2024-03-04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B1DA3-AD57-954F-FFA4-ED00CC277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179ED-3AE4-29E8-5F5B-EF695D462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D867-C1F7-40B1-A42E-2CEA54DDD5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575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CE1970-3A58-052D-3911-F46E91587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5F73B-7764-DEE6-E967-D434345C1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1EF12-B644-7428-18E9-50622337A0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D321E-4723-41EE-AC55-52C8A98474E8}" type="datetimeFigureOut">
              <a:rPr lang="en-CA" smtClean="0"/>
              <a:t>2024-03-04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F06EF-6C02-317F-67F3-3A78B9DA7F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65657-928B-D177-5C30-DADCB863BD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2D867-C1F7-40B1-A42E-2CEA54DDD5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5777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70AD-12FE-A50D-C54E-C287666460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Test Automation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B220F0-8611-457D-9836-05091C3DE0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For Pathfinder SSO</a:t>
            </a:r>
          </a:p>
        </p:txBody>
      </p:sp>
    </p:spTree>
    <p:extLst>
      <p:ext uri="{BB962C8B-B14F-4D97-AF65-F5344CB8AC3E}">
        <p14:creationId xmlns:p14="http://schemas.microsoft.com/office/powerpoint/2010/main" val="4198737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6FCE7F-2B28-8E29-7BD8-96A077F6B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895C-7C68-7CBF-8C32-E415282F7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Test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69FB4-76A7-C0F1-AABD-834C38FBB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 "</a:t>
            </a:r>
            <a:r>
              <a:rPr lang="en-CA" dirty="0" err="1"/>
              <a:t>smoketest</a:t>
            </a:r>
            <a:r>
              <a:rPr lang="en-CA" dirty="0"/>
              <a:t>": true,</a:t>
            </a:r>
          </a:p>
          <a:p>
            <a:r>
              <a:rPr lang="en-CA" dirty="0"/>
              <a:t> "</a:t>
            </a:r>
            <a:r>
              <a:rPr lang="en-CA" dirty="0" err="1"/>
              <a:t>localtest</a:t>
            </a:r>
            <a:r>
              <a:rPr lang="en-CA" dirty="0"/>
              <a:t>": false</a:t>
            </a:r>
          </a:p>
          <a:p>
            <a:r>
              <a:rPr lang="en-CA" dirty="0"/>
              <a:t>Show Utility class with the </a:t>
            </a:r>
            <a:r>
              <a:rPr lang="en-CA" dirty="0" err="1"/>
              <a:t>runOK</a:t>
            </a:r>
            <a:r>
              <a:rPr lang="en-CA" dirty="0"/>
              <a:t> function</a:t>
            </a:r>
          </a:p>
          <a:p>
            <a:r>
              <a:rPr lang="en-CA" dirty="0"/>
              <a:t>While reading the test data, each row is evaluated and the decision is made to run the test or not. Show in code.</a:t>
            </a:r>
          </a:p>
        </p:txBody>
      </p:sp>
    </p:spTree>
    <p:extLst>
      <p:ext uri="{BB962C8B-B14F-4D97-AF65-F5344CB8AC3E}">
        <p14:creationId xmlns:p14="http://schemas.microsoft.com/office/powerpoint/2010/main" val="2928543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397F5-B6A4-123D-C4E2-6724E26BA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Where to use Smoke- and Local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49137-CE59-06DF-901B-759AF9E73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Smoke Test:</a:t>
            </a:r>
          </a:p>
          <a:p>
            <a:pPr lvl="1"/>
            <a:r>
              <a:rPr lang="en-CA" dirty="0"/>
              <a:t>A horizontal slice through the test data to limit the amount of items</a:t>
            </a:r>
          </a:p>
          <a:p>
            <a:pPr lvl="1"/>
            <a:r>
              <a:rPr lang="en-CA" dirty="0"/>
              <a:t>Typically you would choose a data item that represents a large portion of your cases. So for instance for Integrations, you choose a public integration with IDIR and IDIR MFA.</a:t>
            </a:r>
          </a:p>
          <a:p>
            <a:r>
              <a:rPr lang="en-CA" dirty="0"/>
              <a:t>Local Test:</a:t>
            </a:r>
          </a:p>
          <a:p>
            <a:pPr lvl="1"/>
            <a:r>
              <a:rPr lang="en-CA" dirty="0"/>
              <a:t>To stop the local test from running certain tests that cannot be executed locally</a:t>
            </a:r>
          </a:p>
        </p:txBody>
      </p:sp>
    </p:spTree>
    <p:extLst>
      <p:ext uri="{BB962C8B-B14F-4D97-AF65-F5344CB8AC3E}">
        <p14:creationId xmlns:p14="http://schemas.microsoft.com/office/powerpoint/2010/main" val="1474920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0E19C-EB5F-283C-0249-841773BB9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Security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BA167-20AA-C5A2-0DBD-6FD91F94A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All passwords, and key </a:t>
            </a:r>
            <a:r>
              <a:rPr lang="en-CA" dirty="0" err="1"/>
              <a:t>urls</a:t>
            </a:r>
            <a:r>
              <a:rPr lang="en-CA" dirty="0"/>
              <a:t> are kept in environment variables</a:t>
            </a:r>
          </a:p>
          <a:p>
            <a:r>
              <a:rPr lang="en-CA" dirty="0"/>
              <a:t>In </a:t>
            </a:r>
            <a:r>
              <a:rPr lang="en-CA" dirty="0" err="1"/>
              <a:t>Github</a:t>
            </a:r>
            <a:r>
              <a:rPr lang="en-CA" dirty="0"/>
              <a:t> Actions, these env. Vars are put in secrets</a:t>
            </a:r>
          </a:p>
          <a:p>
            <a:endParaRPr lang="en-CA" dirty="0"/>
          </a:p>
          <a:p>
            <a:r>
              <a:rPr lang="en-CA" dirty="0"/>
              <a:t>Show the local Cypress env. File</a:t>
            </a:r>
          </a:p>
          <a:p>
            <a:r>
              <a:rPr lang="en-CA" dirty="0"/>
              <a:t>Show the GitHub Secrets</a:t>
            </a:r>
          </a:p>
          <a:p>
            <a:r>
              <a:rPr lang="en-CA" dirty="0"/>
              <a:t>Explain about users</a:t>
            </a:r>
          </a:p>
          <a:p>
            <a:r>
              <a:rPr lang="en-CA" dirty="0"/>
              <a:t>Wiki Page: Secrets and Environment Variables</a:t>
            </a:r>
          </a:p>
        </p:txBody>
      </p:sp>
    </p:spTree>
    <p:extLst>
      <p:ext uri="{BB962C8B-B14F-4D97-AF65-F5344CB8AC3E}">
        <p14:creationId xmlns:p14="http://schemas.microsoft.com/office/powerpoint/2010/main" val="2576186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E8449-F09A-B413-B816-758A8BD10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Test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D536D-7EB4-8E10-9EB8-A3824AD96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Wiki Page: Structure</a:t>
            </a:r>
          </a:p>
          <a:p>
            <a:r>
              <a:rPr lang="en-CA" dirty="0"/>
              <a:t>Typical Test File:</a:t>
            </a:r>
          </a:p>
          <a:p>
            <a:pPr lvl="1"/>
            <a:r>
              <a:rPr lang="en-CA" dirty="0"/>
              <a:t>Imports: Data, </a:t>
            </a:r>
            <a:r>
              <a:rPr lang="en-CA" dirty="0" err="1"/>
              <a:t>appActions</a:t>
            </a:r>
            <a:r>
              <a:rPr lang="en-CA" dirty="0"/>
              <a:t> Classes</a:t>
            </a:r>
          </a:p>
          <a:p>
            <a:pPr lvl="1"/>
            <a:r>
              <a:rPr lang="en-CA" dirty="0"/>
              <a:t>Initialization</a:t>
            </a:r>
          </a:p>
          <a:p>
            <a:pPr lvl="1"/>
            <a:r>
              <a:rPr lang="en-CA" dirty="0"/>
              <a:t>“Describe”</a:t>
            </a:r>
          </a:p>
          <a:p>
            <a:pPr lvl="2"/>
            <a:r>
              <a:rPr lang="en-CA" dirty="0" err="1"/>
              <a:t>BeforeEach</a:t>
            </a:r>
            <a:r>
              <a:rPr lang="en-CA" dirty="0"/>
              <a:t>/</a:t>
            </a:r>
            <a:r>
              <a:rPr lang="en-CA" dirty="0" err="1"/>
              <a:t>AfterEach</a:t>
            </a:r>
            <a:r>
              <a:rPr lang="en-CA" dirty="0"/>
              <a:t> – Or Login/Logout</a:t>
            </a:r>
          </a:p>
          <a:p>
            <a:pPr lvl="2"/>
            <a:r>
              <a:rPr lang="en-CA" dirty="0"/>
              <a:t>Data Iteration</a:t>
            </a:r>
          </a:p>
          <a:p>
            <a:pPr lvl="3"/>
            <a:r>
              <a:rPr lang="en-CA" dirty="0" err="1"/>
              <a:t>runOK</a:t>
            </a:r>
            <a:r>
              <a:rPr lang="en-CA" dirty="0"/>
              <a:t> Check</a:t>
            </a:r>
          </a:p>
          <a:p>
            <a:pPr lvl="4"/>
            <a:r>
              <a:rPr lang="en-CA" dirty="0"/>
              <a:t>“It” – the actual test</a:t>
            </a:r>
          </a:p>
          <a:p>
            <a:pPr lvl="5"/>
            <a:r>
              <a:rPr lang="en-CA" dirty="0"/>
              <a:t>Populate class vars with data from file</a:t>
            </a:r>
          </a:p>
          <a:p>
            <a:pPr lvl="5"/>
            <a:r>
              <a:rPr lang="en-CA" dirty="0"/>
              <a:t>Call the class function (create, update validate etc.)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4794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1EA37-DC21-535F-B083-D6017A0F0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Reporting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D417C-CADF-22A5-4D38-5547B6546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Local</a:t>
            </a:r>
          </a:p>
          <a:p>
            <a:pPr lvl="1"/>
            <a:r>
              <a:rPr lang="en-CA" dirty="0"/>
              <a:t>Command line results</a:t>
            </a:r>
          </a:p>
          <a:p>
            <a:pPr lvl="1"/>
            <a:r>
              <a:rPr lang="en-CA" dirty="0"/>
              <a:t>Cypress Interactive</a:t>
            </a:r>
          </a:p>
          <a:p>
            <a:r>
              <a:rPr lang="en-CA" dirty="0"/>
              <a:t>GitHub</a:t>
            </a:r>
          </a:p>
          <a:p>
            <a:pPr lvl="1"/>
            <a:r>
              <a:rPr lang="en-CA" dirty="0" err="1"/>
              <a:t>Github</a:t>
            </a:r>
            <a:r>
              <a:rPr lang="en-CA" dirty="0"/>
              <a:t> Log</a:t>
            </a:r>
          </a:p>
          <a:p>
            <a:pPr lvl="1"/>
            <a:r>
              <a:rPr lang="en-CA" dirty="0"/>
              <a:t>GitHub Summary</a:t>
            </a:r>
          </a:p>
          <a:p>
            <a:pPr lvl="1"/>
            <a:r>
              <a:rPr lang="en-CA" dirty="0"/>
              <a:t>Cypress Cloud</a:t>
            </a:r>
          </a:p>
          <a:p>
            <a:r>
              <a:rPr lang="en-CA" dirty="0"/>
              <a:t>Cypress Cloud Demo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77944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E30C4-257B-C413-6585-4F5B01BFA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Test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CD5E8-E3DD-3090-1FDE-FE14FDA04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Wiki Page: Home</a:t>
            </a:r>
          </a:p>
          <a:p>
            <a:r>
              <a:rPr lang="en-CA" dirty="0"/>
              <a:t>Running Tests</a:t>
            </a:r>
          </a:p>
          <a:p>
            <a:pPr lvl="1"/>
            <a:r>
              <a:rPr lang="en-CA" dirty="0"/>
              <a:t>Command Line</a:t>
            </a:r>
          </a:p>
          <a:p>
            <a:pPr lvl="1"/>
            <a:r>
              <a:rPr lang="en-CA" dirty="0"/>
              <a:t>Interactive</a:t>
            </a:r>
          </a:p>
          <a:p>
            <a:pPr lvl="1"/>
            <a:r>
              <a:rPr lang="en-CA" dirty="0"/>
              <a:t>GitHub</a:t>
            </a:r>
          </a:p>
          <a:p>
            <a:pPr lvl="2"/>
            <a:r>
              <a:rPr lang="en-CA" dirty="0"/>
              <a:t>One test</a:t>
            </a:r>
          </a:p>
          <a:p>
            <a:pPr lvl="2"/>
            <a:r>
              <a:rPr lang="en-CA" dirty="0"/>
              <a:t>Full suite</a:t>
            </a:r>
          </a:p>
          <a:p>
            <a:pPr lvl="3"/>
            <a:r>
              <a:rPr lang="en-CA" dirty="0"/>
              <a:t>Manual Start</a:t>
            </a:r>
          </a:p>
          <a:p>
            <a:pPr lvl="3"/>
            <a:r>
              <a:rPr lang="en-CA" dirty="0"/>
              <a:t>Automated</a:t>
            </a:r>
          </a:p>
          <a:p>
            <a:pPr lvl="3"/>
            <a:endParaRPr lang="en-CA" dirty="0"/>
          </a:p>
          <a:p>
            <a:r>
              <a:rPr lang="en-CA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01655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EAAE0-DFD1-E43A-E0E0-00D9F1575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6C873-32A2-F27C-5084-BE94CD246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Overview of the framework:</a:t>
            </a:r>
          </a:p>
          <a:p>
            <a:pPr lvl="1"/>
            <a:r>
              <a:rPr lang="en-CA" dirty="0"/>
              <a:t>Background</a:t>
            </a:r>
          </a:p>
          <a:p>
            <a:pPr lvl="1"/>
            <a:r>
              <a:rPr lang="en-CA" dirty="0"/>
              <a:t>Choices</a:t>
            </a:r>
          </a:p>
          <a:p>
            <a:r>
              <a:rPr lang="en-CA" dirty="0"/>
              <a:t>Structure</a:t>
            </a:r>
          </a:p>
          <a:p>
            <a:r>
              <a:rPr lang="en-CA" dirty="0"/>
              <a:t>Implementation</a:t>
            </a:r>
          </a:p>
          <a:p>
            <a:r>
              <a:rPr lang="en-CA" dirty="0"/>
              <a:t>Operating</a:t>
            </a:r>
          </a:p>
          <a:p>
            <a:r>
              <a:rPr lang="en-CA" dirty="0"/>
              <a:t>Integration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sz="4400" dirty="0">
                <a:solidFill>
                  <a:srgbClr val="FF0000"/>
                </a:solidFill>
              </a:rPr>
              <a:t>Ask questions any time!</a:t>
            </a:r>
          </a:p>
        </p:txBody>
      </p:sp>
    </p:spTree>
    <p:extLst>
      <p:ext uri="{BB962C8B-B14F-4D97-AF65-F5344CB8AC3E}">
        <p14:creationId xmlns:p14="http://schemas.microsoft.com/office/powerpoint/2010/main" val="3732029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E9D627-DF96-0470-04AD-59B10E1F4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960E4-3CF2-6F03-67DC-C4C16153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Automation Framework?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79E67-34C7-D3D5-503F-9B67A6149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Wiki: Structure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What is different with this one?</a:t>
            </a:r>
          </a:p>
          <a:p>
            <a:pPr lvl="1"/>
            <a:r>
              <a:rPr lang="en-CA" dirty="0"/>
              <a:t>Custom (of course)</a:t>
            </a:r>
          </a:p>
          <a:p>
            <a:pPr lvl="1"/>
            <a:r>
              <a:rPr lang="en-CA" dirty="0"/>
              <a:t>Switch controlled</a:t>
            </a:r>
          </a:p>
          <a:p>
            <a:pPr lvl="1"/>
            <a:r>
              <a:rPr lang="en-CA" dirty="0"/>
              <a:t>Data driven</a:t>
            </a:r>
          </a:p>
          <a:p>
            <a:pPr lvl="1"/>
            <a:r>
              <a:rPr lang="en-CA" dirty="0"/>
              <a:t>Multiple use: Smoke, Full, Local, GitHub Actions</a:t>
            </a:r>
          </a:p>
          <a:p>
            <a:pPr lvl="1"/>
            <a:r>
              <a:rPr lang="en-CA" dirty="0"/>
              <a:t>Reporting in Cypress Cloud</a:t>
            </a:r>
          </a:p>
        </p:txBody>
      </p:sp>
    </p:spTree>
    <p:extLst>
      <p:ext uri="{BB962C8B-B14F-4D97-AF65-F5344CB8AC3E}">
        <p14:creationId xmlns:p14="http://schemas.microsoft.com/office/powerpoint/2010/main" val="428583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E5551-1497-8A1B-5AD7-5DD9A1AE4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Self-Sufficient Data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44E92-F5EB-447F-228C-A2A2D8DD4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Wiki Page: Test Data Usage</a:t>
            </a:r>
          </a:p>
          <a:p>
            <a:r>
              <a:rPr lang="en-CA" dirty="0"/>
              <a:t>Highlight Benefits</a:t>
            </a:r>
          </a:p>
          <a:p>
            <a:r>
              <a:rPr lang="en-CA" dirty="0"/>
              <a:t>Typical Pattern (next Slide)</a:t>
            </a:r>
          </a:p>
        </p:txBody>
      </p:sp>
    </p:spTree>
    <p:extLst>
      <p:ext uri="{BB962C8B-B14F-4D97-AF65-F5344CB8AC3E}">
        <p14:creationId xmlns:p14="http://schemas.microsoft.com/office/powerpoint/2010/main" val="24756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4D6D4C-87ED-861E-4974-3EC5656D3B8A}"/>
              </a:ext>
            </a:extLst>
          </p:cNvPr>
          <p:cNvSpPr/>
          <p:nvPr/>
        </p:nvSpPr>
        <p:spPr>
          <a:xfrm>
            <a:off x="733872" y="2484144"/>
            <a:ext cx="2246400" cy="9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Data File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9C4E16-8D85-DA54-BAFB-788C18D67CF1}"/>
              </a:ext>
            </a:extLst>
          </p:cNvPr>
          <p:cNvSpPr/>
          <p:nvPr/>
        </p:nvSpPr>
        <p:spPr>
          <a:xfrm>
            <a:off x="6096000" y="1057392"/>
            <a:ext cx="2246400" cy="9288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Create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B67958-4224-CCBC-352E-28C2E0BEEF05}"/>
              </a:ext>
            </a:extLst>
          </p:cNvPr>
          <p:cNvSpPr/>
          <p:nvPr/>
        </p:nvSpPr>
        <p:spPr>
          <a:xfrm>
            <a:off x="6138672" y="3660672"/>
            <a:ext cx="2246400" cy="9288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Update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536B17-6697-98A6-3B55-696416D71728}"/>
              </a:ext>
            </a:extLst>
          </p:cNvPr>
          <p:cNvSpPr/>
          <p:nvPr/>
        </p:nvSpPr>
        <p:spPr>
          <a:xfrm>
            <a:off x="6138672" y="5085984"/>
            <a:ext cx="2246400" cy="9288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Delete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8F6FC0-2884-CA49-ED1D-AF3D90B23982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980272" y="1521792"/>
            <a:ext cx="3115728" cy="1426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76901BA-67DA-1B64-733E-303467D049A7}"/>
              </a:ext>
            </a:extLst>
          </p:cNvPr>
          <p:cNvCxnSpPr>
            <a:stCxn id="5" idx="2"/>
            <a:endCxn id="4" idx="3"/>
          </p:cNvCxnSpPr>
          <p:nvPr/>
        </p:nvCxnSpPr>
        <p:spPr>
          <a:xfrm flipH="1">
            <a:off x="2980272" y="1986192"/>
            <a:ext cx="4238928" cy="96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0D8FFF-EC48-CC76-E5A4-E53AE951DE50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980272" y="2948544"/>
            <a:ext cx="3158400" cy="117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E42EFD-64BB-AF69-067C-0357384EB951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2980272" y="2948544"/>
            <a:ext cx="3158400" cy="2601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1A66B73-0158-099D-A239-7A05B6A10521}"/>
              </a:ext>
            </a:extLst>
          </p:cNvPr>
          <p:cNvSpPr/>
          <p:nvPr/>
        </p:nvSpPr>
        <p:spPr>
          <a:xfrm>
            <a:off x="6096000" y="2375808"/>
            <a:ext cx="2246400" cy="928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Validate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1C0ED8C-78B5-6124-3DEB-BEA9EC52C733}"/>
              </a:ext>
            </a:extLst>
          </p:cNvPr>
          <p:cNvCxnSpPr>
            <a:stCxn id="4" idx="3"/>
            <a:endCxn id="18" idx="1"/>
          </p:cNvCxnSpPr>
          <p:nvPr/>
        </p:nvCxnSpPr>
        <p:spPr>
          <a:xfrm flipV="1">
            <a:off x="2980272" y="2840208"/>
            <a:ext cx="3115728" cy="108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308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4D885-A952-89D3-87F8-F89D5A64B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External Test Data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64AB0-4E15-9D3B-834F-DD6B08406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Wiki Page: Excel Parameter File</a:t>
            </a:r>
          </a:p>
          <a:p>
            <a:r>
              <a:rPr lang="en-CA" dirty="0"/>
              <a:t>Demo/Code Walkthrough</a:t>
            </a:r>
          </a:p>
          <a:p>
            <a:pPr lvl="1"/>
            <a:r>
              <a:rPr lang="en-CA" dirty="0"/>
              <a:t>Identifying key mechanisms</a:t>
            </a:r>
          </a:p>
          <a:p>
            <a:pPr lvl="1"/>
            <a:r>
              <a:rPr lang="en-CA" dirty="0"/>
              <a:t>Implementation pattern</a:t>
            </a:r>
          </a:p>
          <a:p>
            <a:r>
              <a:rPr lang="en-CA" dirty="0"/>
              <a:t>Code: Create Integration</a:t>
            </a:r>
          </a:p>
        </p:txBody>
      </p:sp>
    </p:spTree>
    <p:extLst>
      <p:ext uri="{BB962C8B-B14F-4D97-AF65-F5344CB8AC3E}">
        <p14:creationId xmlns:p14="http://schemas.microsoft.com/office/powerpoint/2010/main" val="3750344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248E3-39DF-4926-8BF0-892559CD6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Flexible Test Execution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64B76-36BD-F5A5-1783-F566E9525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Local</a:t>
            </a:r>
          </a:p>
          <a:p>
            <a:pPr lvl="1"/>
            <a:r>
              <a:rPr lang="en-CA" dirty="0"/>
              <a:t>Against Sandbox</a:t>
            </a:r>
          </a:p>
          <a:p>
            <a:pPr lvl="1"/>
            <a:r>
              <a:rPr lang="en-CA" dirty="0"/>
              <a:t>Against Local (Docker Compose)</a:t>
            </a:r>
          </a:p>
          <a:p>
            <a:r>
              <a:rPr lang="en-CA" dirty="0"/>
              <a:t>Smoke Testing Switch</a:t>
            </a:r>
          </a:p>
          <a:p>
            <a:r>
              <a:rPr lang="en-CA" dirty="0"/>
              <a:t>Local Testing Switch</a:t>
            </a:r>
          </a:p>
          <a:p>
            <a:r>
              <a:rPr lang="en-CA" dirty="0"/>
              <a:t>GitHub Actions</a:t>
            </a:r>
          </a:p>
          <a:p>
            <a:pPr lvl="1"/>
            <a:r>
              <a:rPr lang="en-CA" dirty="0"/>
              <a:t>Against Sandbox, but easily redirected if needed</a:t>
            </a:r>
          </a:p>
        </p:txBody>
      </p:sp>
    </p:spTree>
    <p:extLst>
      <p:ext uri="{BB962C8B-B14F-4D97-AF65-F5344CB8AC3E}">
        <p14:creationId xmlns:p14="http://schemas.microsoft.com/office/powerpoint/2010/main" val="279239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E6CD5-91C8-4DC2-0935-25BDED34B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Integration and Reporting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FB5CF-4B5F-8C76-D846-4FFD7F479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Notifications – </a:t>
            </a:r>
            <a:r>
              <a:rPr lang="en-CA" dirty="0" err="1"/>
              <a:t>RocketChat</a:t>
            </a:r>
            <a:r>
              <a:rPr lang="en-CA" dirty="0"/>
              <a:t>, GitHub, Cypress Cloud and Email</a:t>
            </a:r>
          </a:p>
          <a:p>
            <a:r>
              <a:rPr lang="en-CA" dirty="0"/>
              <a:t>CI/CD Integration</a:t>
            </a:r>
          </a:p>
          <a:p>
            <a:pPr lvl="1"/>
            <a:r>
              <a:rPr lang="en-CA" dirty="0"/>
              <a:t>Explain Mechanism</a:t>
            </a:r>
          </a:p>
          <a:p>
            <a:pPr lvl="1"/>
            <a:r>
              <a:rPr lang="en-CA" dirty="0"/>
              <a:t>Review structure/pattern of Workflow</a:t>
            </a:r>
          </a:p>
          <a:p>
            <a:r>
              <a:rPr lang="en-CA" dirty="0" err="1"/>
              <a:t>Github</a:t>
            </a:r>
            <a:r>
              <a:rPr lang="en-CA" dirty="0"/>
              <a:t> – Demo /Walkthrough</a:t>
            </a:r>
          </a:p>
          <a:p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19464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A997B-ED84-7E97-2398-B46DF3840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Test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139A5-DCBC-AFCA-2DA9-AFF3FF039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Smoke, Local, Full</a:t>
            </a:r>
          </a:p>
          <a:p>
            <a:r>
              <a:rPr lang="en-CA" dirty="0"/>
              <a:t>Smoke Test:</a:t>
            </a:r>
          </a:p>
          <a:p>
            <a:pPr lvl="1"/>
            <a:r>
              <a:rPr lang="en-CA" dirty="0"/>
              <a:t>Environment Var: </a:t>
            </a:r>
            <a:r>
              <a:rPr lang="en-CA" dirty="0" err="1"/>
              <a:t>smoketest</a:t>
            </a:r>
            <a:r>
              <a:rPr lang="en-CA" dirty="0"/>
              <a:t> = true</a:t>
            </a:r>
          </a:p>
          <a:p>
            <a:pPr lvl="1"/>
            <a:r>
              <a:rPr lang="en-CA" dirty="0"/>
              <a:t>Field in test data: “</a:t>
            </a:r>
            <a:r>
              <a:rPr lang="en-CA" dirty="0" err="1"/>
              <a:t>smoketest</a:t>
            </a:r>
            <a:r>
              <a:rPr lang="en-CA" dirty="0"/>
              <a:t>”: true</a:t>
            </a:r>
          </a:p>
          <a:p>
            <a:r>
              <a:rPr lang="en-CA" dirty="0"/>
              <a:t>The test will only run the data items marked as smoke test.</a:t>
            </a:r>
          </a:p>
          <a:p>
            <a:r>
              <a:rPr lang="en-CA" dirty="0"/>
              <a:t>Local Test:</a:t>
            </a:r>
          </a:p>
          <a:p>
            <a:pPr lvl="1"/>
            <a:r>
              <a:rPr lang="en-CA" dirty="0"/>
              <a:t>Environment Var: </a:t>
            </a:r>
            <a:r>
              <a:rPr lang="en-CA" dirty="0" err="1"/>
              <a:t>localtest</a:t>
            </a:r>
            <a:r>
              <a:rPr lang="en-CA" dirty="0"/>
              <a:t> = true</a:t>
            </a:r>
          </a:p>
          <a:p>
            <a:pPr lvl="1"/>
            <a:r>
              <a:rPr lang="en-CA" dirty="0"/>
              <a:t>Field in test data: “</a:t>
            </a:r>
            <a:r>
              <a:rPr lang="en-CA" dirty="0" err="1"/>
              <a:t>localtest</a:t>
            </a:r>
            <a:r>
              <a:rPr lang="en-CA" dirty="0"/>
              <a:t>”: true</a:t>
            </a:r>
          </a:p>
          <a:p>
            <a:r>
              <a:rPr lang="en-CA" dirty="0"/>
              <a:t>The test will only run the data items marked as local test.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0872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495</Words>
  <Application>Microsoft Office PowerPoint</Application>
  <PresentationFormat>Widescreen</PresentationFormat>
  <Paragraphs>112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Test Automation Framework</vt:lpstr>
      <vt:lpstr>Introduction</vt:lpstr>
      <vt:lpstr>Why Automation Framework?</vt:lpstr>
      <vt:lpstr>Self-Sufficient Data Generation</vt:lpstr>
      <vt:lpstr>PowerPoint Presentation</vt:lpstr>
      <vt:lpstr>External Test Data management</vt:lpstr>
      <vt:lpstr>Flexible Test Execution Environment</vt:lpstr>
      <vt:lpstr>Integration and Reporting</vt:lpstr>
      <vt:lpstr>Test Modes</vt:lpstr>
      <vt:lpstr>Test Modes</vt:lpstr>
      <vt:lpstr>Where to use Smoke- and Local Test</vt:lpstr>
      <vt:lpstr>Security Measures</vt:lpstr>
      <vt:lpstr>Common Test Structure</vt:lpstr>
      <vt:lpstr>Reporting</vt:lpstr>
      <vt:lpstr>Test Development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Driven testing</dc:title>
  <dc:creator>Roland Stens</dc:creator>
  <cp:lastModifiedBy>Roland Stens</cp:lastModifiedBy>
  <cp:revision>2</cp:revision>
  <dcterms:created xsi:type="dcterms:W3CDTF">2023-10-25T15:58:47Z</dcterms:created>
  <dcterms:modified xsi:type="dcterms:W3CDTF">2024-03-05T01:32:55Z</dcterms:modified>
</cp:coreProperties>
</file>