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73" r:id="rId9"/>
    <p:sldId id="265" r:id="rId10"/>
    <p:sldId id="266" r:id="rId11"/>
    <p:sldId id="267" r:id="rId12"/>
    <p:sldId id="274" r:id="rId13"/>
    <p:sldId id="269" r:id="rId14"/>
    <p:sldId id="270" r:id="rId15"/>
    <p:sldId id="271" r:id="rId16"/>
    <p:sldId id="275" r:id="rId17"/>
    <p:sldId id="268" r:id="rId18"/>
  </p:sldIdLst>
  <p:sldSz cx="9144000" cy="6858000" type="screen4x3"/>
  <p:notesSz cx="69469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9C8-5647-47A3-817D-2A44BB6D50E0}" type="datetimeFigureOut">
              <a:rPr lang="en-CA" smtClean="0"/>
              <a:t>2017-10-24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195F-F651-4728-B156-1CFC9DFFAB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55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9C8-5647-47A3-817D-2A44BB6D50E0}" type="datetimeFigureOut">
              <a:rPr lang="en-CA" smtClean="0"/>
              <a:t>2017-10-24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195F-F651-4728-B156-1CFC9DFFAB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89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9C8-5647-47A3-817D-2A44BB6D50E0}" type="datetimeFigureOut">
              <a:rPr lang="en-CA" smtClean="0"/>
              <a:t>2017-10-24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195F-F651-4728-B156-1CFC9DFFAB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27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9C8-5647-47A3-817D-2A44BB6D50E0}" type="datetimeFigureOut">
              <a:rPr lang="en-CA" smtClean="0"/>
              <a:t>2017-10-24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195F-F651-4728-B156-1CFC9DFFAB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15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9C8-5647-47A3-817D-2A44BB6D50E0}" type="datetimeFigureOut">
              <a:rPr lang="en-CA" smtClean="0"/>
              <a:t>2017-10-24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195F-F651-4728-B156-1CFC9DFFAB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62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9C8-5647-47A3-817D-2A44BB6D50E0}" type="datetimeFigureOut">
              <a:rPr lang="en-CA" smtClean="0"/>
              <a:t>2017-10-24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195F-F651-4728-B156-1CFC9DFFAB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085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9C8-5647-47A3-817D-2A44BB6D50E0}" type="datetimeFigureOut">
              <a:rPr lang="en-CA" smtClean="0"/>
              <a:t>2017-10-24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195F-F651-4728-B156-1CFC9DFFAB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76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9C8-5647-47A3-817D-2A44BB6D50E0}" type="datetimeFigureOut">
              <a:rPr lang="en-CA" smtClean="0"/>
              <a:t>2017-10-24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195F-F651-4728-B156-1CFC9DFFAB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54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9C8-5647-47A3-817D-2A44BB6D50E0}" type="datetimeFigureOut">
              <a:rPr lang="en-CA" smtClean="0"/>
              <a:t>2017-10-24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195F-F651-4728-B156-1CFC9DFFAB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091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9C8-5647-47A3-817D-2A44BB6D50E0}" type="datetimeFigureOut">
              <a:rPr lang="en-CA" smtClean="0"/>
              <a:t>2017-10-24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195F-F651-4728-B156-1CFC9DFFAB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29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9C8-5647-47A3-817D-2A44BB6D50E0}" type="datetimeFigureOut">
              <a:rPr lang="en-CA" smtClean="0"/>
              <a:t>2017-10-24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195F-F651-4728-B156-1CFC9DFFAB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232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D99C8-5647-47A3-817D-2A44BB6D50E0}" type="datetimeFigureOut">
              <a:rPr lang="en-CA" smtClean="0"/>
              <a:t>2017-10-24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195F-F651-4728-B156-1CFC9DFFAB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57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CA" dirty="0" smtClean="0"/>
              <a:t>Credit Transfer Flows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3023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/>
          <p:cNvSpPr txBox="1"/>
          <p:nvPr/>
        </p:nvSpPr>
        <p:spPr>
          <a:xfrm>
            <a:off x="467546" y="260649"/>
            <a:ext cx="615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B2B Credit Transfer – Offer to Sell from Initiator</a:t>
            </a:r>
            <a:endParaRPr lang="en-CA" sz="2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5498" y="1115452"/>
            <a:ext cx="932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Initiator</a:t>
            </a:r>
          </a:p>
          <a:p>
            <a:r>
              <a:rPr lang="en-CA" dirty="0" smtClean="0"/>
              <a:t>(Seller)</a:t>
            </a:r>
            <a:endParaRPr lang="en-CA" dirty="0"/>
          </a:p>
        </p:txBody>
      </p:sp>
      <p:sp>
        <p:nvSpPr>
          <p:cNvPr id="112" name="TextBox 111"/>
          <p:cNvSpPr txBox="1"/>
          <p:nvPr/>
        </p:nvSpPr>
        <p:spPr>
          <a:xfrm>
            <a:off x="35496" y="2996952"/>
            <a:ext cx="131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Respondent</a:t>
            </a:r>
          </a:p>
          <a:p>
            <a:r>
              <a:rPr lang="en-CA" dirty="0" smtClean="0"/>
              <a:t>(Buyer)</a:t>
            </a:r>
            <a:endParaRPr lang="en-CA" dirty="0"/>
          </a:p>
        </p:txBody>
      </p:sp>
      <p:sp>
        <p:nvSpPr>
          <p:cNvPr id="113" name="TextBox 112"/>
          <p:cNvSpPr txBox="1"/>
          <p:nvPr/>
        </p:nvSpPr>
        <p:spPr>
          <a:xfrm>
            <a:off x="35496" y="4155221"/>
            <a:ext cx="136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Government</a:t>
            </a:r>
            <a:endParaRPr lang="en-CA" dirty="0"/>
          </a:p>
        </p:txBody>
      </p:sp>
      <p:sp>
        <p:nvSpPr>
          <p:cNvPr id="114" name="TextBox 113"/>
          <p:cNvSpPr txBox="1"/>
          <p:nvPr/>
        </p:nvSpPr>
        <p:spPr>
          <a:xfrm>
            <a:off x="2400619" y="4159509"/>
            <a:ext cx="86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Analyst</a:t>
            </a:r>
            <a:endParaRPr lang="en-CA" dirty="0"/>
          </a:p>
        </p:txBody>
      </p:sp>
      <p:sp>
        <p:nvSpPr>
          <p:cNvPr id="115" name="TextBox 114"/>
          <p:cNvSpPr txBox="1"/>
          <p:nvPr/>
        </p:nvSpPr>
        <p:spPr>
          <a:xfrm>
            <a:off x="2400619" y="6160659"/>
            <a:ext cx="94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Director</a:t>
            </a:r>
            <a:endParaRPr lang="en-CA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263626" y="4963860"/>
            <a:ext cx="2229887" cy="746705"/>
            <a:chOff x="187018" y="5234827"/>
            <a:chExt cx="2229887" cy="746705"/>
          </a:xfrm>
        </p:grpSpPr>
        <p:sp>
          <p:nvSpPr>
            <p:cNvPr id="158" name="8-Point Star 157"/>
            <p:cNvSpPr/>
            <p:nvPr/>
          </p:nvSpPr>
          <p:spPr>
            <a:xfrm>
              <a:off x="307906" y="5327887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9" name="8-Point Star 158"/>
            <p:cNvSpPr/>
            <p:nvPr/>
          </p:nvSpPr>
          <p:spPr>
            <a:xfrm>
              <a:off x="300402" y="5531135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0" name="8-Point Star 159"/>
            <p:cNvSpPr/>
            <p:nvPr/>
          </p:nvSpPr>
          <p:spPr>
            <a:xfrm>
              <a:off x="307906" y="5759676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10586" y="5261370"/>
              <a:ext cx="18501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Initiator Notification Trigger</a:t>
              </a:r>
              <a:endParaRPr lang="en-CA" sz="11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06418" y="5461506"/>
              <a:ext cx="20104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Respondent Notification Trigger</a:t>
              </a:r>
              <a:endParaRPr lang="en-CA" sz="11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13046" y="5693418"/>
              <a:ext cx="16321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Gov’t Notification Trigger</a:t>
              </a:r>
              <a:endParaRPr lang="en-CA" sz="1100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87018" y="5234827"/>
              <a:ext cx="2148134" cy="74670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3" name="Diamond 82"/>
          <p:cNvSpPr/>
          <p:nvPr/>
        </p:nvSpPr>
        <p:spPr>
          <a:xfrm>
            <a:off x="2411760" y="849964"/>
            <a:ext cx="1224136" cy="9193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Zero Dollar</a:t>
            </a:r>
            <a:endParaRPr lang="en-CA" sz="12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395536" y="2636912"/>
            <a:ext cx="83529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95536" y="3645024"/>
            <a:ext cx="83529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83" idx="2"/>
            <a:endCxn id="102" idx="1"/>
          </p:cNvCxnSpPr>
          <p:nvPr/>
        </p:nvCxnSpPr>
        <p:spPr>
          <a:xfrm rot="16200000" flipH="1">
            <a:off x="3238121" y="1555059"/>
            <a:ext cx="399509" cy="828092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00" idx="3"/>
            <a:endCxn id="83" idx="1"/>
          </p:cNvCxnSpPr>
          <p:nvPr/>
        </p:nvCxnSpPr>
        <p:spPr>
          <a:xfrm>
            <a:off x="2123728" y="1304765"/>
            <a:ext cx="288032" cy="48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3" idx="3"/>
            <a:endCxn id="101" idx="1"/>
          </p:cNvCxnSpPr>
          <p:nvPr/>
        </p:nvCxnSpPr>
        <p:spPr>
          <a:xfrm>
            <a:off x="3635896" y="1309659"/>
            <a:ext cx="216024" cy="501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01" idx="3"/>
            <a:endCxn id="208" idx="1"/>
          </p:cNvCxnSpPr>
          <p:nvPr/>
        </p:nvCxnSpPr>
        <p:spPr>
          <a:xfrm>
            <a:off x="4932040" y="1314677"/>
            <a:ext cx="304511" cy="442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04" idx="3"/>
            <a:endCxn id="127" idx="1"/>
          </p:cNvCxnSpPr>
          <p:nvPr/>
        </p:nvCxnSpPr>
        <p:spPr>
          <a:xfrm>
            <a:off x="7650330" y="1314677"/>
            <a:ext cx="23403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Diamond 90"/>
          <p:cNvSpPr/>
          <p:nvPr/>
        </p:nvSpPr>
        <p:spPr>
          <a:xfrm>
            <a:off x="6501874" y="3933057"/>
            <a:ext cx="1224136" cy="9193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Zero Dollar</a:t>
            </a:r>
            <a:endParaRPr lang="en-CA" sz="1200" dirty="0"/>
          </a:p>
        </p:txBody>
      </p:sp>
      <p:cxnSp>
        <p:nvCxnSpPr>
          <p:cNvPr id="92" name="Elbow Connector 91"/>
          <p:cNvCxnSpPr>
            <a:stCxn id="141" idx="2"/>
            <a:endCxn id="91" idx="0"/>
          </p:cNvCxnSpPr>
          <p:nvPr/>
        </p:nvCxnSpPr>
        <p:spPr>
          <a:xfrm rot="16200000" flipH="1">
            <a:off x="6896879" y="3715993"/>
            <a:ext cx="432049" cy="2077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1" idx="2"/>
            <a:endCxn id="192" idx="0"/>
          </p:cNvCxnSpPr>
          <p:nvPr/>
        </p:nvCxnSpPr>
        <p:spPr>
          <a:xfrm flipH="1">
            <a:off x="7110060" y="4852444"/>
            <a:ext cx="3882" cy="21004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92" idx="2"/>
            <a:endCxn id="199" idx="1"/>
          </p:cNvCxnSpPr>
          <p:nvPr/>
        </p:nvCxnSpPr>
        <p:spPr>
          <a:xfrm rot="16200000" flipH="1">
            <a:off x="7179835" y="5640790"/>
            <a:ext cx="634759" cy="774308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580890" y="216886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Yes</a:t>
            </a:r>
            <a:endParaRPr lang="en-CA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5415615" y="455680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Yes</a:t>
            </a:r>
            <a:endParaRPr lang="en-CA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3455533" y="91226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No</a:t>
            </a:r>
            <a:endParaRPr lang="en-CA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7212176" y="480302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No</a:t>
            </a:r>
            <a:endParaRPr lang="en-CA" sz="1000" dirty="0"/>
          </a:p>
        </p:txBody>
      </p:sp>
      <p:sp>
        <p:nvSpPr>
          <p:cNvPr id="100" name="Rectangle 99"/>
          <p:cNvSpPr/>
          <p:nvPr/>
        </p:nvSpPr>
        <p:spPr>
          <a:xfrm>
            <a:off x="1043608" y="980728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Create Transfer</a:t>
            </a:r>
            <a:endParaRPr lang="en-CA" sz="1200" dirty="0"/>
          </a:p>
        </p:txBody>
      </p:sp>
      <p:sp>
        <p:nvSpPr>
          <p:cNvPr id="101" name="Rectangle 100"/>
          <p:cNvSpPr/>
          <p:nvPr/>
        </p:nvSpPr>
        <p:spPr>
          <a:xfrm>
            <a:off x="3851920" y="990641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Enter </a:t>
            </a:r>
            <a:r>
              <a:rPr lang="en-CA" sz="1200" dirty="0" err="1" smtClean="0"/>
              <a:t>Qty</a:t>
            </a:r>
            <a:r>
              <a:rPr lang="en-CA" sz="1200" dirty="0" smtClean="0"/>
              <a:t>, $ Co. &amp; Note</a:t>
            </a:r>
            <a:endParaRPr lang="en-CA" sz="1200" dirty="0"/>
          </a:p>
        </p:txBody>
      </p:sp>
      <p:sp>
        <p:nvSpPr>
          <p:cNvPr id="102" name="Rectangle 101"/>
          <p:cNvSpPr/>
          <p:nvPr/>
        </p:nvSpPr>
        <p:spPr>
          <a:xfrm>
            <a:off x="3851920" y="1844824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Enter </a:t>
            </a:r>
            <a:r>
              <a:rPr lang="en-CA" sz="1200" dirty="0" err="1" smtClean="0"/>
              <a:t>Qty</a:t>
            </a:r>
            <a:r>
              <a:rPr lang="en-CA" sz="1200" dirty="0" smtClean="0"/>
              <a:t>, Co. &amp; Note</a:t>
            </a:r>
            <a:endParaRPr lang="en-CA" sz="1200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6570210" y="990641"/>
            <a:ext cx="1080120" cy="648072"/>
            <a:chOff x="5220072" y="990641"/>
            <a:chExt cx="1080120" cy="648072"/>
          </a:xfrm>
        </p:grpSpPr>
        <p:sp>
          <p:nvSpPr>
            <p:cNvPr id="104" name="Rectangle 103"/>
            <p:cNvSpPr/>
            <p:nvPr/>
          </p:nvSpPr>
          <p:spPr>
            <a:xfrm>
              <a:off x="5220072" y="990641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Propose Transfer</a:t>
              </a:r>
              <a:endParaRPr lang="en-CA" sz="1200" dirty="0"/>
            </a:p>
          </p:txBody>
        </p:sp>
        <p:sp>
          <p:nvSpPr>
            <p:cNvPr id="105" name="8-Point Star 104"/>
            <p:cNvSpPr/>
            <p:nvPr/>
          </p:nvSpPr>
          <p:spPr>
            <a:xfrm>
              <a:off x="6142924" y="1007232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8-Point Star 105"/>
            <p:cNvSpPr/>
            <p:nvPr/>
          </p:nvSpPr>
          <p:spPr>
            <a:xfrm>
              <a:off x="5979908" y="1007232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7884368" y="990641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Terminate? Rescind </a:t>
            </a:r>
            <a:r>
              <a:rPr lang="en-CA" sz="1200" dirty="0" smtClean="0"/>
              <a:t>Transfer</a:t>
            </a:r>
            <a:endParaRPr lang="en-CA" sz="1200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6571805" y="2852936"/>
            <a:ext cx="1080120" cy="648072"/>
            <a:chOff x="5220072" y="2852936"/>
            <a:chExt cx="1080120" cy="648072"/>
          </a:xfrm>
        </p:grpSpPr>
        <p:sp>
          <p:nvSpPr>
            <p:cNvPr id="141" name="Rectangle 140"/>
            <p:cNvSpPr/>
            <p:nvPr/>
          </p:nvSpPr>
          <p:spPr>
            <a:xfrm>
              <a:off x="5220072" y="2852936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Accept Transfer</a:t>
              </a:r>
              <a:endParaRPr lang="en-CA" sz="1200" dirty="0"/>
            </a:p>
          </p:txBody>
        </p:sp>
        <p:sp>
          <p:nvSpPr>
            <p:cNvPr id="173" name="8-Point Star 172"/>
            <p:cNvSpPr/>
            <p:nvPr/>
          </p:nvSpPr>
          <p:spPr>
            <a:xfrm>
              <a:off x="6129672" y="2874426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4" name="8-Point Star 173"/>
            <p:cNvSpPr/>
            <p:nvPr/>
          </p:nvSpPr>
          <p:spPr>
            <a:xfrm>
              <a:off x="5979908" y="2871936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1" name="8-Point Star 190"/>
            <p:cNvSpPr/>
            <p:nvPr/>
          </p:nvSpPr>
          <p:spPr>
            <a:xfrm>
              <a:off x="5835892" y="2871936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92" name="Rectangle 191"/>
          <p:cNvSpPr/>
          <p:nvPr/>
        </p:nvSpPr>
        <p:spPr>
          <a:xfrm>
            <a:off x="6570000" y="5062493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Recommend Transfer</a:t>
            </a:r>
            <a:endParaRPr lang="en-CA" sz="1200" dirty="0"/>
          </a:p>
        </p:txBody>
      </p:sp>
      <p:sp>
        <p:nvSpPr>
          <p:cNvPr id="193" name="8-Point Star 192"/>
          <p:cNvSpPr/>
          <p:nvPr/>
        </p:nvSpPr>
        <p:spPr>
          <a:xfrm>
            <a:off x="7486228" y="5080472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4" name="Rectangle 193"/>
          <p:cNvSpPr/>
          <p:nvPr/>
        </p:nvSpPr>
        <p:spPr>
          <a:xfrm>
            <a:off x="7884368" y="506160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Approve Transfer</a:t>
            </a:r>
            <a:endParaRPr lang="en-CA" sz="1200" dirty="0"/>
          </a:p>
        </p:txBody>
      </p:sp>
      <p:sp>
        <p:nvSpPr>
          <p:cNvPr id="195" name="8-Point Star 194"/>
          <p:cNvSpPr/>
          <p:nvPr/>
        </p:nvSpPr>
        <p:spPr>
          <a:xfrm>
            <a:off x="8825276" y="5063231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6" name="8-Point Star 195"/>
          <p:cNvSpPr/>
          <p:nvPr/>
        </p:nvSpPr>
        <p:spPr>
          <a:xfrm>
            <a:off x="8675512" y="5068979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7" name="8-Point Star 196"/>
          <p:cNvSpPr/>
          <p:nvPr/>
        </p:nvSpPr>
        <p:spPr>
          <a:xfrm>
            <a:off x="8531496" y="5068979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98" name="Group 197"/>
          <p:cNvGrpSpPr/>
          <p:nvPr/>
        </p:nvGrpSpPr>
        <p:grpSpPr>
          <a:xfrm>
            <a:off x="7884368" y="6021288"/>
            <a:ext cx="1080120" cy="648072"/>
            <a:chOff x="7884368" y="6021288"/>
            <a:chExt cx="1080120" cy="648072"/>
          </a:xfrm>
        </p:grpSpPr>
        <p:sp>
          <p:nvSpPr>
            <p:cNvPr id="199" name="Rectangle 198"/>
            <p:cNvSpPr/>
            <p:nvPr/>
          </p:nvSpPr>
          <p:spPr>
            <a:xfrm>
              <a:off x="7884368" y="6021288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Decline Transfer</a:t>
              </a:r>
              <a:endParaRPr lang="en-CA" sz="1200" dirty="0"/>
            </a:p>
          </p:txBody>
        </p:sp>
        <p:sp>
          <p:nvSpPr>
            <p:cNvPr id="200" name="8-Point Star 199"/>
            <p:cNvSpPr/>
            <p:nvPr/>
          </p:nvSpPr>
          <p:spPr>
            <a:xfrm>
              <a:off x="8806580" y="6041903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1" name="8-Point Star 200"/>
            <p:cNvSpPr/>
            <p:nvPr/>
          </p:nvSpPr>
          <p:spPr>
            <a:xfrm>
              <a:off x="8656816" y="6047651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2" name="8-Point Star 201"/>
            <p:cNvSpPr/>
            <p:nvPr/>
          </p:nvSpPr>
          <p:spPr>
            <a:xfrm>
              <a:off x="8512800" y="6047651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03" name="Elbow Connector 202"/>
          <p:cNvCxnSpPr/>
          <p:nvPr/>
        </p:nvCxnSpPr>
        <p:spPr>
          <a:xfrm flipV="1">
            <a:off x="4932040" y="1314677"/>
            <a:ext cx="288032" cy="85418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7911913" y="2849945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Terminate? Rescind </a:t>
            </a:r>
            <a:r>
              <a:rPr lang="en-CA" sz="1200" dirty="0" smtClean="0"/>
              <a:t>Transfer</a:t>
            </a:r>
            <a:endParaRPr lang="en-CA" sz="1200" dirty="0"/>
          </a:p>
        </p:txBody>
      </p:sp>
      <p:sp>
        <p:nvSpPr>
          <p:cNvPr id="205" name="8-Point Star 204"/>
          <p:cNvSpPr/>
          <p:nvPr/>
        </p:nvSpPr>
        <p:spPr>
          <a:xfrm>
            <a:off x="8843109" y="2869412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6" name="8-Point Star 205"/>
          <p:cNvSpPr/>
          <p:nvPr/>
        </p:nvSpPr>
        <p:spPr>
          <a:xfrm>
            <a:off x="8699093" y="2869412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7" name="Elbow Connector 206"/>
          <p:cNvCxnSpPr>
            <a:stCxn id="104" idx="2"/>
            <a:endCxn id="141" idx="0"/>
          </p:cNvCxnSpPr>
          <p:nvPr/>
        </p:nvCxnSpPr>
        <p:spPr>
          <a:xfrm rot="16200000" flipH="1">
            <a:off x="6503956" y="2245026"/>
            <a:ext cx="1214223" cy="1595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5236551" y="99507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Save Draft Transfer</a:t>
            </a:r>
            <a:endParaRPr lang="en-CA" sz="1200" dirty="0"/>
          </a:p>
        </p:txBody>
      </p:sp>
      <p:sp>
        <p:nvSpPr>
          <p:cNvPr id="209" name="8-Point Star 208"/>
          <p:cNvSpPr/>
          <p:nvPr/>
        </p:nvSpPr>
        <p:spPr>
          <a:xfrm>
            <a:off x="6172655" y="1012980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6327189" y="1319106"/>
            <a:ext cx="23403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101" idx="0"/>
            <a:endCxn id="104" idx="0"/>
          </p:cNvCxnSpPr>
          <p:nvPr/>
        </p:nvCxnSpPr>
        <p:spPr>
          <a:xfrm rot="5400000" flipH="1" flipV="1">
            <a:off x="5751125" y="-368504"/>
            <a:ext cx="12700" cy="2718290"/>
          </a:xfrm>
          <a:prstGeom prst="bentConnector3">
            <a:avLst>
              <a:gd name="adj1" fmla="val 180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8-Point Star 211"/>
          <p:cNvSpPr/>
          <p:nvPr/>
        </p:nvSpPr>
        <p:spPr>
          <a:xfrm>
            <a:off x="8820472" y="1007786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3" name="8-Point Star 212"/>
          <p:cNvSpPr/>
          <p:nvPr/>
        </p:nvSpPr>
        <p:spPr>
          <a:xfrm>
            <a:off x="8676456" y="1007786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4" name="Elbow Connector 213"/>
          <p:cNvCxnSpPr>
            <a:stCxn id="104" idx="2"/>
            <a:endCxn id="204" idx="0"/>
          </p:cNvCxnSpPr>
          <p:nvPr/>
        </p:nvCxnSpPr>
        <p:spPr>
          <a:xfrm rot="16200000" flipH="1">
            <a:off x="7175505" y="1573477"/>
            <a:ext cx="1211232" cy="134170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>
            <a:stCxn id="141" idx="3"/>
            <a:endCxn id="204" idx="1"/>
          </p:cNvCxnSpPr>
          <p:nvPr/>
        </p:nvCxnSpPr>
        <p:spPr>
          <a:xfrm flipV="1">
            <a:off x="7651925" y="3173981"/>
            <a:ext cx="259988" cy="2991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192" idx="3"/>
            <a:endCxn id="194" idx="1"/>
          </p:cNvCxnSpPr>
          <p:nvPr/>
        </p:nvCxnSpPr>
        <p:spPr>
          <a:xfrm flipV="1">
            <a:off x="7650120" y="5385636"/>
            <a:ext cx="234248" cy="89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endCxn id="218" idx="0"/>
          </p:cNvCxnSpPr>
          <p:nvPr/>
        </p:nvCxnSpPr>
        <p:spPr>
          <a:xfrm rot="10800000" flipV="1">
            <a:off x="5787129" y="4379241"/>
            <a:ext cx="714744" cy="683252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5247069" y="5062493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Additional Review</a:t>
            </a:r>
            <a:endParaRPr lang="en-CA" sz="1200" dirty="0"/>
          </a:p>
        </p:txBody>
      </p:sp>
      <p:cxnSp>
        <p:nvCxnSpPr>
          <p:cNvPr id="219" name="Straight Arrow Connector 218"/>
          <p:cNvCxnSpPr>
            <a:stCxn id="218" idx="3"/>
            <a:endCxn id="192" idx="1"/>
          </p:cNvCxnSpPr>
          <p:nvPr/>
        </p:nvCxnSpPr>
        <p:spPr>
          <a:xfrm>
            <a:off x="6327189" y="5386529"/>
            <a:ext cx="242811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544010" y="1406947"/>
            <a:ext cx="2376261" cy="1461237"/>
            <a:chOff x="6544010" y="1406947"/>
            <a:chExt cx="2376261" cy="1461237"/>
          </a:xfrm>
        </p:grpSpPr>
        <p:sp>
          <p:nvSpPr>
            <p:cNvPr id="3" name="TextBox 2"/>
            <p:cNvSpPr txBox="1"/>
            <p:nvPr/>
          </p:nvSpPr>
          <p:spPr>
            <a:xfrm>
              <a:off x="6544010" y="1698633"/>
              <a:ext cx="2376261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000" dirty="0" smtClean="0"/>
                <a:t>If the Initiator does not want to go ahead with the proposed transfer, they can click </a:t>
              </a:r>
              <a:r>
                <a:rPr lang="en-CA" sz="1000" dirty="0" smtClean="0"/>
                <a:t>Rescind/Terminate. </a:t>
              </a:r>
              <a:r>
                <a:rPr lang="en-CA" sz="1000" dirty="0" smtClean="0"/>
                <a:t/>
              </a:r>
              <a:br>
                <a:rPr lang="en-CA" sz="1000" dirty="0" smtClean="0"/>
              </a:br>
              <a:r>
                <a:rPr lang="en-CA" sz="1000" dirty="0" smtClean="0"/>
                <a:t/>
              </a:r>
              <a:br>
                <a:rPr lang="en-CA" sz="1000" dirty="0" smtClean="0"/>
              </a:br>
              <a:r>
                <a:rPr lang="en-CA" sz="1000" dirty="0" smtClean="0"/>
                <a:t>Rescind </a:t>
              </a:r>
              <a:r>
                <a:rPr lang="en-CA" sz="1000" dirty="0" smtClean="0"/>
                <a:t>locks </a:t>
              </a:r>
              <a:r>
                <a:rPr lang="en-CA" sz="1000" dirty="0" smtClean="0"/>
                <a:t>the status of the transaction as </a:t>
              </a:r>
              <a:r>
                <a:rPr lang="en-CA" sz="1000" dirty="0" smtClean="0"/>
                <a:t>Rescinded/Terminated. </a:t>
              </a:r>
              <a:r>
                <a:rPr lang="en-CA" sz="1000" dirty="0" smtClean="0"/>
                <a:t>It cannot be changed anymore.</a:t>
              </a:r>
              <a:endParaRPr lang="en-CA" sz="1000" dirty="0"/>
            </a:p>
          </p:txBody>
        </p:sp>
        <p:sp>
          <p:nvSpPr>
            <p:cNvPr id="190" name="Heptagon 189"/>
            <p:cNvSpPr/>
            <p:nvPr/>
          </p:nvSpPr>
          <p:spPr>
            <a:xfrm>
              <a:off x="7723227" y="1406947"/>
              <a:ext cx="360040" cy="362404"/>
            </a:xfrm>
            <a:prstGeom prst="heptago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 smtClean="0">
                  <a:solidFill>
                    <a:schemeClr val="bg1">
                      <a:lumMod val="85000"/>
                    </a:schemeClr>
                  </a:solidFill>
                </a:rPr>
                <a:t>6</a:t>
              </a:r>
              <a:endParaRPr lang="en-CA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60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/>
          <p:cNvSpPr txBox="1"/>
          <p:nvPr/>
        </p:nvSpPr>
        <p:spPr>
          <a:xfrm>
            <a:off x="467546" y="260649"/>
            <a:ext cx="615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B2B Credit Transfer – Offer to Sell from Initiator</a:t>
            </a:r>
            <a:endParaRPr lang="en-CA" sz="2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5498" y="1115452"/>
            <a:ext cx="932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Initiator</a:t>
            </a:r>
          </a:p>
          <a:p>
            <a:r>
              <a:rPr lang="en-CA" dirty="0" smtClean="0"/>
              <a:t>(Seller)</a:t>
            </a:r>
            <a:endParaRPr lang="en-CA" dirty="0"/>
          </a:p>
        </p:txBody>
      </p:sp>
      <p:sp>
        <p:nvSpPr>
          <p:cNvPr id="112" name="TextBox 111"/>
          <p:cNvSpPr txBox="1"/>
          <p:nvPr/>
        </p:nvSpPr>
        <p:spPr>
          <a:xfrm>
            <a:off x="35496" y="2996952"/>
            <a:ext cx="131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Respondent</a:t>
            </a:r>
          </a:p>
          <a:p>
            <a:r>
              <a:rPr lang="en-CA" dirty="0" smtClean="0"/>
              <a:t>(Buyer)</a:t>
            </a:r>
            <a:endParaRPr lang="en-CA" dirty="0"/>
          </a:p>
        </p:txBody>
      </p:sp>
      <p:sp>
        <p:nvSpPr>
          <p:cNvPr id="113" name="TextBox 112"/>
          <p:cNvSpPr txBox="1"/>
          <p:nvPr/>
        </p:nvSpPr>
        <p:spPr>
          <a:xfrm>
            <a:off x="35496" y="4155221"/>
            <a:ext cx="136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Government</a:t>
            </a:r>
            <a:endParaRPr lang="en-CA" dirty="0"/>
          </a:p>
        </p:txBody>
      </p:sp>
      <p:sp>
        <p:nvSpPr>
          <p:cNvPr id="114" name="TextBox 113"/>
          <p:cNvSpPr txBox="1"/>
          <p:nvPr/>
        </p:nvSpPr>
        <p:spPr>
          <a:xfrm>
            <a:off x="2400619" y="4159509"/>
            <a:ext cx="86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Analyst</a:t>
            </a:r>
            <a:endParaRPr lang="en-CA" dirty="0"/>
          </a:p>
        </p:txBody>
      </p:sp>
      <p:sp>
        <p:nvSpPr>
          <p:cNvPr id="115" name="TextBox 114"/>
          <p:cNvSpPr txBox="1"/>
          <p:nvPr/>
        </p:nvSpPr>
        <p:spPr>
          <a:xfrm>
            <a:off x="2400619" y="6160659"/>
            <a:ext cx="94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Director</a:t>
            </a:r>
            <a:endParaRPr lang="en-CA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263626" y="4963860"/>
            <a:ext cx="2229887" cy="746705"/>
            <a:chOff x="187018" y="5234827"/>
            <a:chExt cx="2229887" cy="746705"/>
          </a:xfrm>
        </p:grpSpPr>
        <p:sp>
          <p:nvSpPr>
            <p:cNvPr id="158" name="8-Point Star 157"/>
            <p:cNvSpPr/>
            <p:nvPr/>
          </p:nvSpPr>
          <p:spPr>
            <a:xfrm>
              <a:off x="307906" y="5327887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9" name="8-Point Star 158"/>
            <p:cNvSpPr/>
            <p:nvPr/>
          </p:nvSpPr>
          <p:spPr>
            <a:xfrm>
              <a:off x="300402" y="5531135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0" name="8-Point Star 159"/>
            <p:cNvSpPr/>
            <p:nvPr/>
          </p:nvSpPr>
          <p:spPr>
            <a:xfrm>
              <a:off x="307906" y="5759676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10586" y="5261370"/>
              <a:ext cx="18501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Initiator Notification Trigger</a:t>
              </a:r>
              <a:endParaRPr lang="en-CA" sz="11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06418" y="5461506"/>
              <a:ext cx="20104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Respondent Notification Trigger</a:t>
              </a:r>
              <a:endParaRPr lang="en-CA" sz="11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13046" y="5693418"/>
              <a:ext cx="16321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Gov’t Notification Trigger</a:t>
              </a:r>
              <a:endParaRPr lang="en-CA" sz="1100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87018" y="5234827"/>
              <a:ext cx="2148134" cy="74670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3" name="Diamond 82"/>
          <p:cNvSpPr/>
          <p:nvPr/>
        </p:nvSpPr>
        <p:spPr>
          <a:xfrm>
            <a:off x="2411760" y="849964"/>
            <a:ext cx="1224136" cy="9193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Zero Dollar</a:t>
            </a:r>
            <a:endParaRPr lang="en-CA" sz="12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395536" y="2636912"/>
            <a:ext cx="83529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95536" y="3645024"/>
            <a:ext cx="83529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83" idx="2"/>
            <a:endCxn id="102" idx="1"/>
          </p:cNvCxnSpPr>
          <p:nvPr/>
        </p:nvCxnSpPr>
        <p:spPr>
          <a:xfrm rot="16200000" flipH="1">
            <a:off x="3238121" y="1555059"/>
            <a:ext cx="399509" cy="828092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00" idx="3"/>
            <a:endCxn id="83" idx="1"/>
          </p:cNvCxnSpPr>
          <p:nvPr/>
        </p:nvCxnSpPr>
        <p:spPr>
          <a:xfrm>
            <a:off x="2123728" y="1304765"/>
            <a:ext cx="288032" cy="48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3" idx="3"/>
            <a:endCxn id="101" idx="1"/>
          </p:cNvCxnSpPr>
          <p:nvPr/>
        </p:nvCxnSpPr>
        <p:spPr>
          <a:xfrm>
            <a:off x="3635896" y="1309659"/>
            <a:ext cx="216024" cy="501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01" idx="3"/>
            <a:endCxn id="208" idx="1"/>
          </p:cNvCxnSpPr>
          <p:nvPr/>
        </p:nvCxnSpPr>
        <p:spPr>
          <a:xfrm>
            <a:off x="4932040" y="1314677"/>
            <a:ext cx="304511" cy="442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04" idx="3"/>
            <a:endCxn id="127" idx="1"/>
          </p:cNvCxnSpPr>
          <p:nvPr/>
        </p:nvCxnSpPr>
        <p:spPr>
          <a:xfrm>
            <a:off x="7650330" y="1314677"/>
            <a:ext cx="23403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Diamond 90"/>
          <p:cNvSpPr/>
          <p:nvPr/>
        </p:nvSpPr>
        <p:spPr>
          <a:xfrm>
            <a:off x="6501874" y="3933057"/>
            <a:ext cx="1224136" cy="9193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Zero Dollar</a:t>
            </a:r>
            <a:endParaRPr lang="en-CA" sz="1200" dirty="0"/>
          </a:p>
        </p:txBody>
      </p:sp>
      <p:cxnSp>
        <p:nvCxnSpPr>
          <p:cNvPr id="92" name="Elbow Connector 91"/>
          <p:cNvCxnSpPr>
            <a:stCxn id="141" idx="2"/>
            <a:endCxn id="91" idx="0"/>
          </p:cNvCxnSpPr>
          <p:nvPr/>
        </p:nvCxnSpPr>
        <p:spPr>
          <a:xfrm rot="16200000" flipH="1">
            <a:off x="6896879" y="3715993"/>
            <a:ext cx="432049" cy="2077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1" idx="2"/>
            <a:endCxn id="192" idx="0"/>
          </p:cNvCxnSpPr>
          <p:nvPr/>
        </p:nvCxnSpPr>
        <p:spPr>
          <a:xfrm flipH="1">
            <a:off x="7110060" y="4852444"/>
            <a:ext cx="3882" cy="21004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92" idx="2"/>
            <a:endCxn id="199" idx="1"/>
          </p:cNvCxnSpPr>
          <p:nvPr/>
        </p:nvCxnSpPr>
        <p:spPr>
          <a:xfrm rot="16200000" flipH="1">
            <a:off x="7179835" y="5640790"/>
            <a:ext cx="634759" cy="774308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580890" y="216886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Yes</a:t>
            </a:r>
            <a:endParaRPr lang="en-CA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5415615" y="455680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Yes</a:t>
            </a:r>
            <a:endParaRPr lang="en-CA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3455533" y="91226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No</a:t>
            </a:r>
            <a:endParaRPr lang="en-CA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7212176" y="480302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No</a:t>
            </a:r>
            <a:endParaRPr lang="en-CA" sz="1000" dirty="0"/>
          </a:p>
        </p:txBody>
      </p:sp>
      <p:sp>
        <p:nvSpPr>
          <p:cNvPr id="100" name="Rectangle 99"/>
          <p:cNvSpPr/>
          <p:nvPr/>
        </p:nvSpPr>
        <p:spPr>
          <a:xfrm>
            <a:off x="1043608" y="980728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Create Transfer</a:t>
            </a:r>
            <a:endParaRPr lang="en-CA" sz="1200" dirty="0"/>
          </a:p>
        </p:txBody>
      </p:sp>
      <p:sp>
        <p:nvSpPr>
          <p:cNvPr id="101" name="Rectangle 100"/>
          <p:cNvSpPr/>
          <p:nvPr/>
        </p:nvSpPr>
        <p:spPr>
          <a:xfrm>
            <a:off x="3851920" y="990641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Enter </a:t>
            </a:r>
            <a:r>
              <a:rPr lang="en-CA" sz="1200" dirty="0" err="1" smtClean="0"/>
              <a:t>Qty</a:t>
            </a:r>
            <a:r>
              <a:rPr lang="en-CA" sz="1200" dirty="0" smtClean="0"/>
              <a:t>, $ Co. &amp; Note</a:t>
            </a:r>
            <a:endParaRPr lang="en-CA" sz="1200" dirty="0"/>
          </a:p>
        </p:txBody>
      </p:sp>
      <p:sp>
        <p:nvSpPr>
          <p:cNvPr id="102" name="Rectangle 101"/>
          <p:cNvSpPr/>
          <p:nvPr/>
        </p:nvSpPr>
        <p:spPr>
          <a:xfrm>
            <a:off x="3851920" y="1844824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Enter </a:t>
            </a:r>
            <a:r>
              <a:rPr lang="en-CA" sz="1200" dirty="0" err="1" smtClean="0"/>
              <a:t>Qty</a:t>
            </a:r>
            <a:r>
              <a:rPr lang="en-CA" sz="1200" dirty="0" smtClean="0"/>
              <a:t>, Co. &amp; Note</a:t>
            </a:r>
            <a:endParaRPr lang="en-CA" sz="1200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6570210" y="990641"/>
            <a:ext cx="1080120" cy="648072"/>
            <a:chOff x="5220072" y="990641"/>
            <a:chExt cx="1080120" cy="648072"/>
          </a:xfrm>
        </p:grpSpPr>
        <p:sp>
          <p:nvSpPr>
            <p:cNvPr id="104" name="Rectangle 103"/>
            <p:cNvSpPr/>
            <p:nvPr/>
          </p:nvSpPr>
          <p:spPr>
            <a:xfrm>
              <a:off x="5220072" y="990641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Propose Transfer</a:t>
              </a:r>
              <a:endParaRPr lang="en-CA" sz="1200" dirty="0"/>
            </a:p>
          </p:txBody>
        </p:sp>
        <p:sp>
          <p:nvSpPr>
            <p:cNvPr id="105" name="8-Point Star 104"/>
            <p:cNvSpPr/>
            <p:nvPr/>
          </p:nvSpPr>
          <p:spPr>
            <a:xfrm>
              <a:off x="6142924" y="1007232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8-Point Star 105"/>
            <p:cNvSpPr/>
            <p:nvPr/>
          </p:nvSpPr>
          <p:spPr>
            <a:xfrm>
              <a:off x="5979908" y="1007232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7884368" y="990641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Terminate? Rescind </a:t>
            </a:r>
            <a:r>
              <a:rPr lang="en-CA" sz="1200" dirty="0" smtClean="0"/>
              <a:t>Transfer</a:t>
            </a:r>
            <a:endParaRPr lang="en-CA" sz="1200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6571805" y="2852936"/>
            <a:ext cx="1080120" cy="648072"/>
            <a:chOff x="5220072" y="2852936"/>
            <a:chExt cx="1080120" cy="648072"/>
          </a:xfrm>
        </p:grpSpPr>
        <p:sp>
          <p:nvSpPr>
            <p:cNvPr id="141" name="Rectangle 140"/>
            <p:cNvSpPr/>
            <p:nvPr/>
          </p:nvSpPr>
          <p:spPr>
            <a:xfrm>
              <a:off x="5220072" y="2852936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Accept Transfer</a:t>
              </a:r>
              <a:endParaRPr lang="en-CA" sz="1200" dirty="0"/>
            </a:p>
          </p:txBody>
        </p:sp>
        <p:sp>
          <p:nvSpPr>
            <p:cNvPr id="173" name="8-Point Star 172"/>
            <p:cNvSpPr/>
            <p:nvPr/>
          </p:nvSpPr>
          <p:spPr>
            <a:xfrm>
              <a:off x="6129672" y="2874426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4" name="8-Point Star 173"/>
            <p:cNvSpPr/>
            <p:nvPr/>
          </p:nvSpPr>
          <p:spPr>
            <a:xfrm>
              <a:off x="5979908" y="2871936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1" name="8-Point Star 190"/>
            <p:cNvSpPr/>
            <p:nvPr/>
          </p:nvSpPr>
          <p:spPr>
            <a:xfrm>
              <a:off x="5835892" y="2871936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92" name="Rectangle 191"/>
          <p:cNvSpPr/>
          <p:nvPr/>
        </p:nvSpPr>
        <p:spPr>
          <a:xfrm>
            <a:off x="6570000" y="5062493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Recommend Transfer</a:t>
            </a:r>
            <a:endParaRPr lang="en-CA" sz="1200" dirty="0"/>
          </a:p>
        </p:txBody>
      </p:sp>
      <p:sp>
        <p:nvSpPr>
          <p:cNvPr id="193" name="8-Point Star 192"/>
          <p:cNvSpPr/>
          <p:nvPr/>
        </p:nvSpPr>
        <p:spPr>
          <a:xfrm>
            <a:off x="7486228" y="5080472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4" name="Rectangle 193"/>
          <p:cNvSpPr/>
          <p:nvPr/>
        </p:nvSpPr>
        <p:spPr>
          <a:xfrm>
            <a:off x="7884368" y="506160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Approve Transfer</a:t>
            </a:r>
            <a:endParaRPr lang="en-CA" sz="1200" dirty="0"/>
          </a:p>
        </p:txBody>
      </p:sp>
      <p:sp>
        <p:nvSpPr>
          <p:cNvPr id="195" name="8-Point Star 194"/>
          <p:cNvSpPr/>
          <p:nvPr/>
        </p:nvSpPr>
        <p:spPr>
          <a:xfrm>
            <a:off x="8825276" y="5063231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6" name="8-Point Star 195"/>
          <p:cNvSpPr/>
          <p:nvPr/>
        </p:nvSpPr>
        <p:spPr>
          <a:xfrm>
            <a:off x="8675512" y="5068979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7" name="8-Point Star 196"/>
          <p:cNvSpPr/>
          <p:nvPr/>
        </p:nvSpPr>
        <p:spPr>
          <a:xfrm>
            <a:off x="8531496" y="5068979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98" name="Group 197"/>
          <p:cNvGrpSpPr/>
          <p:nvPr/>
        </p:nvGrpSpPr>
        <p:grpSpPr>
          <a:xfrm>
            <a:off x="7884368" y="6021288"/>
            <a:ext cx="1080120" cy="648072"/>
            <a:chOff x="7884368" y="6021288"/>
            <a:chExt cx="1080120" cy="648072"/>
          </a:xfrm>
        </p:grpSpPr>
        <p:sp>
          <p:nvSpPr>
            <p:cNvPr id="199" name="Rectangle 198"/>
            <p:cNvSpPr/>
            <p:nvPr/>
          </p:nvSpPr>
          <p:spPr>
            <a:xfrm>
              <a:off x="7884368" y="6021288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Decline Transfer</a:t>
              </a:r>
              <a:endParaRPr lang="en-CA" sz="1200" dirty="0"/>
            </a:p>
          </p:txBody>
        </p:sp>
        <p:sp>
          <p:nvSpPr>
            <p:cNvPr id="200" name="8-Point Star 199"/>
            <p:cNvSpPr/>
            <p:nvPr/>
          </p:nvSpPr>
          <p:spPr>
            <a:xfrm>
              <a:off x="8806580" y="6041903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1" name="8-Point Star 200"/>
            <p:cNvSpPr/>
            <p:nvPr/>
          </p:nvSpPr>
          <p:spPr>
            <a:xfrm>
              <a:off x="8656816" y="6047651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2" name="8-Point Star 201"/>
            <p:cNvSpPr/>
            <p:nvPr/>
          </p:nvSpPr>
          <p:spPr>
            <a:xfrm>
              <a:off x="8512800" y="6047651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03" name="Elbow Connector 202"/>
          <p:cNvCxnSpPr/>
          <p:nvPr/>
        </p:nvCxnSpPr>
        <p:spPr>
          <a:xfrm flipV="1">
            <a:off x="4932040" y="1314677"/>
            <a:ext cx="288032" cy="85418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7911913" y="2849945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Terminate? Rescind </a:t>
            </a:r>
            <a:r>
              <a:rPr lang="en-CA" sz="1200" dirty="0" smtClean="0"/>
              <a:t>Transfer</a:t>
            </a:r>
            <a:endParaRPr lang="en-CA" sz="1200" dirty="0"/>
          </a:p>
        </p:txBody>
      </p:sp>
      <p:sp>
        <p:nvSpPr>
          <p:cNvPr id="205" name="8-Point Star 204"/>
          <p:cNvSpPr/>
          <p:nvPr/>
        </p:nvSpPr>
        <p:spPr>
          <a:xfrm>
            <a:off x="8843109" y="2869412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6" name="8-Point Star 205"/>
          <p:cNvSpPr/>
          <p:nvPr/>
        </p:nvSpPr>
        <p:spPr>
          <a:xfrm>
            <a:off x="8699093" y="2869412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7" name="Elbow Connector 206"/>
          <p:cNvCxnSpPr>
            <a:stCxn id="104" idx="2"/>
            <a:endCxn id="141" idx="0"/>
          </p:cNvCxnSpPr>
          <p:nvPr/>
        </p:nvCxnSpPr>
        <p:spPr>
          <a:xfrm rot="16200000" flipH="1">
            <a:off x="6503956" y="2245026"/>
            <a:ext cx="1214223" cy="1595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5236551" y="99507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Save Draft Transfer</a:t>
            </a:r>
            <a:endParaRPr lang="en-CA" sz="1200" dirty="0"/>
          </a:p>
        </p:txBody>
      </p:sp>
      <p:sp>
        <p:nvSpPr>
          <p:cNvPr id="209" name="8-Point Star 208"/>
          <p:cNvSpPr/>
          <p:nvPr/>
        </p:nvSpPr>
        <p:spPr>
          <a:xfrm>
            <a:off x="6172655" y="1012980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6327189" y="1319106"/>
            <a:ext cx="23403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101" idx="0"/>
            <a:endCxn id="104" idx="0"/>
          </p:cNvCxnSpPr>
          <p:nvPr/>
        </p:nvCxnSpPr>
        <p:spPr>
          <a:xfrm rot="5400000" flipH="1" flipV="1">
            <a:off x="5751125" y="-368504"/>
            <a:ext cx="12700" cy="2718290"/>
          </a:xfrm>
          <a:prstGeom prst="bentConnector3">
            <a:avLst>
              <a:gd name="adj1" fmla="val 180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8-Point Star 211"/>
          <p:cNvSpPr/>
          <p:nvPr/>
        </p:nvSpPr>
        <p:spPr>
          <a:xfrm>
            <a:off x="8820472" y="1007786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3" name="8-Point Star 212"/>
          <p:cNvSpPr/>
          <p:nvPr/>
        </p:nvSpPr>
        <p:spPr>
          <a:xfrm>
            <a:off x="8676456" y="1007786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4" name="Elbow Connector 213"/>
          <p:cNvCxnSpPr>
            <a:stCxn id="104" idx="2"/>
            <a:endCxn id="204" idx="0"/>
          </p:cNvCxnSpPr>
          <p:nvPr/>
        </p:nvCxnSpPr>
        <p:spPr>
          <a:xfrm rot="16200000" flipH="1">
            <a:off x="7175505" y="1573477"/>
            <a:ext cx="1211232" cy="134170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>
            <a:stCxn id="141" idx="3"/>
            <a:endCxn id="204" idx="1"/>
          </p:cNvCxnSpPr>
          <p:nvPr/>
        </p:nvCxnSpPr>
        <p:spPr>
          <a:xfrm flipV="1">
            <a:off x="7651925" y="3173981"/>
            <a:ext cx="259988" cy="2991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192" idx="3"/>
            <a:endCxn id="194" idx="1"/>
          </p:cNvCxnSpPr>
          <p:nvPr/>
        </p:nvCxnSpPr>
        <p:spPr>
          <a:xfrm flipV="1">
            <a:off x="7650120" y="5385636"/>
            <a:ext cx="234248" cy="89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endCxn id="218" idx="0"/>
          </p:cNvCxnSpPr>
          <p:nvPr/>
        </p:nvCxnSpPr>
        <p:spPr>
          <a:xfrm rot="10800000" flipV="1">
            <a:off x="5787129" y="4379241"/>
            <a:ext cx="714744" cy="683252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5247069" y="5062493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Additional Review</a:t>
            </a:r>
            <a:endParaRPr lang="en-CA" sz="1200" dirty="0"/>
          </a:p>
        </p:txBody>
      </p:sp>
      <p:cxnSp>
        <p:nvCxnSpPr>
          <p:cNvPr id="219" name="Straight Arrow Connector 218"/>
          <p:cNvCxnSpPr>
            <a:stCxn id="218" idx="3"/>
            <a:endCxn id="192" idx="1"/>
          </p:cNvCxnSpPr>
          <p:nvPr/>
        </p:nvCxnSpPr>
        <p:spPr>
          <a:xfrm>
            <a:off x="6327189" y="5386529"/>
            <a:ext cx="242811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990003" y="2812285"/>
            <a:ext cx="2631344" cy="1015663"/>
            <a:chOff x="2660736" y="2779493"/>
            <a:chExt cx="2631344" cy="1015663"/>
          </a:xfrm>
        </p:grpSpPr>
        <p:sp>
          <p:nvSpPr>
            <p:cNvPr id="3" name="TextBox 2"/>
            <p:cNvSpPr txBox="1"/>
            <p:nvPr/>
          </p:nvSpPr>
          <p:spPr>
            <a:xfrm>
              <a:off x="2660736" y="2779493"/>
              <a:ext cx="2376261" cy="10156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000" dirty="0" smtClean="0"/>
                <a:t>If the buyer is happy with the proposed transaction, they click Accept. </a:t>
              </a:r>
              <a:br>
                <a:rPr lang="en-CA" sz="1000" dirty="0" smtClean="0"/>
              </a:br>
              <a:r>
                <a:rPr lang="en-CA" sz="1000" dirty="0" smtClean="0"/>
                <a:t/>
              </a:r>
              <a:br>
                <a:rPr lang="en-CA" sz="1000" dirty="0" smtClean="0"/>
              </a:br>
              <a:r>
                <a:rPr lang="en-CA" sz="1000" dirty="0" smtClean="0"/>
                <a:t>Accept changes the status of the transfer to Accepted and it is now possible for LCFB to see and review the transfer.</a:t>
              </a:r>
              <a:endParaRPr lang="en-CA" sz="1000" dirty="0"/>
            </a:p>
          </p:txBody>
        </p:sp>
        <p:sp>
          <p:nvSpPr>
            <p:cNvPr id="190" name="Heptagon 189"/>
            <p:cNvSpPr/>
            <p:nvPr/>
          </p:nvSpPr>
          <p:spPr>
            <a:xfrm>
              <a:off x="4932040" y="3005311"/>
              <a:ext cx="360040" cy="362404"/>
            </a:xfrm>
            <a:prstGeom prst="heptago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 smtClean="0">
                  <a:solidFill>
                    <a:schemeClr val="bg1">
                      <a:lumMod val="85000"/>
                    </a:schemeClr>
                  </a:solidFill>
                </a:rPr>
                <a:t>7</a:t>
              </a:r>
              <a:endParaRPr lang="en-CA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087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/>
          <p:cNvSpPr txBox="1"/>
          <p:nvPr/>
        </p:nvSpPr>
        <p:spPr>
          <a:xfrm>
            <a:off x="467546" y="260649"/>
            <a:ext cx="615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B2B Credit Transfer – Offer to Sell from Initiator</a:t>
            </a:r>
            <a:endParaRPr lang="en-CA" sz="2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5498" y="1115452"/>
            <a:ext cx="932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Initiator</a:t>
            </a:r>
          </a:p>
          <a:p>
            <a:r>
              <a:rPr lang="en-CA" dirty="0" smtClean="0"/>
              <a:t>(Seller)</a:t>
            </a:r>
            <a:endParaRPr lang="en-CA" dirty="0"/>
          </a:p>
        </p:txBody>
      </p:sp>
      <p:sp>
        <p:nvSpPr>
          <p:cNvPr id="112" name="TextBox 111"/>
          <p:cNvSpPr txBox="1"/>
          <p:nvPr/>
        </p:nvSpPr>
        <p:spPr>
          <a:xfrm>
            <a:off x="35496" y="2996952"/>
            <a:ext cx="131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Respondent</a:t>
            </a:r>
          </a:p>
          <a:p>
            <a:r>
              <a:rPr lang="en-CA" dirty="0" smtClean="0"/>
              <a:t>(Buyer)</a:t>
            </a:r>
            <a:endParaRPr lang="en-CA" dirty="0"/>
          </a:p>
        </p:txBody>
      </p:sp>
      <p:sp>
        <p:nvSpPr>
          <p:cNvPr id="113" name="TextBox 112"/>
          <p:cNvSpPr txBox="1"/>
          <p:nvPr/>
        </p:nvSpPr>
        <p:spPr>
          <a:xfrm>
            <a:off x="35496" y="4155221"/>
            <a:ext cx="136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Government</a:t>
            </a:r>
            <a:endParaRPr lang="en-CA" dirty="0"/>
          </a:p>
        </p:txBody>
      </p:sp>
      <p:sp>
        <p:nvSpPr>
          <p:cNvPr id="114" name="TextBox 113"/>
          <p:cNvSpPr txBox="1"/>
          <p:nvPr/>
        </p:nvSpPr>
        <p:spPr>
          <a:xfrm>
            <a:off x="2400619" y="4159509"/>
            <a:ext cx="86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Analyst</a:t>
            </a:r>
            <a:endParaRPr lang="en-CA" dirty="0"/>
          </a:p>
        </p:txBody>
      </p:sp>
      <p:sp>
        <p:nvSpPr>
          <p:cNvPr id="115" name="TextBox 114"/>
          <p:cNvSpPr txBox="1"/>
          <p:nvPr/>
        </p:nvSpPr>
        <p:spPr>
          <a:xfrm>
            <a:off x="2400619" y="6160659"/>
            <a:ext cx="94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Director</a:t>
            </a:r>
            <a:endParaRPr lang="en-CA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263626" y="4963860"/>
            <a:ext cx="2229887" cy="746705"/>
            <a:chOff x="187018" y="5234827"/>
            <a:chExt cx="2229887" cy="746705"/>
          </a:xfrm>
        </p:grpSpPr>
        <p:sp>
          <p:nvSpPr>
            <p:cNvPr id="158" name="8-Point Star 157"/>
            <p:cNvSpPr/>
            <p:nvPr/>
          </p:nvSpPr>
          <p:spPr>
            <a:xfrm>
              <a:off x="307906" y="5327887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9" name="8-Point Star 158"/>
            <p:cNvSpPr/>
            <p:nvPr/>
          </p:nvSpPr>
          <p:spPr>
            <a:xfrm>
              <a:off x="300402" y="5531135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0" name="8-Point Star 159"/>
            <p:cNvSpPr/>
            <p:nvPr/>
          </p:nvSpPr>
          <p:spPr>
            <a:xfrm>
              <a:off x="307906" y="5759676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10586" y="5261370"/>
              <a:ext cx="18501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Initiator Notification Trigger</a:t>
              </a:r>
              <a:endParaRPr lang="en-CA" sz="11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06418" y="5461506"/>
              <a:ext cx="20104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Respondent Notification Trigger</a:t>
              </a:r>
              <a:endParaRPr lang="en-CA" sz="11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13046" y="5693418"/>
              <a:ext cx="16321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Gov’t Notification Trigger</a:t>
              </a:r>
              <a:endParaRPr lang="en-CA" sz="1100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87018" y="5234827"/>
              <a:ext cx="2148134" cy="74670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3" name="Diamond 82"/>
          <p:cNvSpPr/>
          <p:nvPr/>
        </p:nvSpPr>
        <p:spPr>
          <a:xfrm>
            <a:off x="2411760" y="849964"/>
            <a:ext cx="1224136" cy="9193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Zero Dollar</a:t>
            </a:r>
            <a:endParaRPr lang="en-CA" sz="12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395536" y="2636912"/>
            <a:ext cx="83529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95536" y="3645024"/>
            <a:ext cx="83529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83" idx="2"/>
            <a:endCxn id="103" idx="1"/>
          </p:cNvCxnSpPr>
          <p:nvPr/>
        </p:nvCxnSpPr>
        <p:spPr>
          <a:xfrm rot="16200000" flipH="1">
            <a:off x="3238121" y="1555059"/>
            <a:ext cx="399509" cy="828092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01" idx="3"/>
            <a:endCxn id="83" idx="1"/>
          </p:cNvCxnSpPr>
          <p:nvPr/>
        </p:nvCxnSpPr>
        <p:spPr>
          <a:xfrm>
            <a:off x="2123728" y="1304765"/>
            <a:ext cx="288032" cy="48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3" idx="3"/>
            <a:endCxn id="102" idx="1"/>
          </p:cNvCxnSpPr>
          <p:nvPr/>
        </p:nvCxnSpPr>
        <p:spPr>
          <a:xfrm>
            <a:off x="3635896" y="1309659"/>
            <a:ext cx="216024" cy="501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02" idx="3"/>
            <a:endCxn id="208" idx="1"/>
          </p:cNvCxnSpPr>
          <p:nvPr/>
        </p:nvCxnSpPr>
        <p:spPr>
          <a:xfrm>
            <a:off x="4932040" y="1314677"/>
            <a:ext cx="304511" cy="442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05" idx="3"/>
            <a:endCxn id="128" idx="1"/>
          </p:cNvCxnSpPr>
          <p:nvPr/>
        </p:nvCxnSpPr>
        <p:spPr>
          <a:xfrm>
            <a:off x="7650330" y="1314677"/>
            <a:ext cx="23403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iamond 91"/>
          <p:cNvSpPr/>
          <p:nvPr/>
        </p:nvSpPr>
        <p:spPr>
          <a:xfrm>
            <a:off x="6501874" y="3933057"/>
            <a:ext cx="1224136" cy="9193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Zero Dollar</a:t>
            </a:r>
            <a:endParaRPr lang="en-CA" sz="1200" dirty="0"/>
          </a:p>
        </p:txBody>
      </p:sp>
      <p:cxnSp>
        <p:nvCxnSpPr>
          <p:cNvPr id="93" name="Elbow Connector 92"/>
          <p:cNvCxnSpPr>
            <a:stCxn id="173" idx="2"/>
            <a:endCxn id="92" idx="0"/>
          </p:cNvCxnSpPr>
          <p:nvPr/>
        </p:nvCxnSpPr>
        <p:spPr>
          <a:xfrm rot="16200000" flipH="1">
            <a:off x="6896879" y="3715993"/>
            <a:ext cx="432049" cy="2077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2" idx="2"/>
            <a:endCxn id="192" idx="0"/>
          </p:cNvCxnSpPr>
          <p:nvPr/>
        </p:nvCxnSpPr>
        <p:spPr>
          <a:xfrm flipH="1">
            <a:off x="7110060" y="4852444"/>
            <a:ext cx="3882" cy="21004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192" idx="2"/>
            <a:endCxn id="199" idx="1"/>
          </p:cNvCxnSpPr>
          <p:nvPr/>
        </p:nvCxnSpPr>
        <p:spPr>
          <a:xfrm rot="16200000" flipH="1">
            <a:off x="7179835" y="5640790"/>
            <a:ext cx="634759" cy="774308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580890" y="216886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Yes</a:t>
            </a:r>
            <a:endParaRPr lang="en-CA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5415615" y="455680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Yes</a:t>
            </a:r>
            <a:endParaRPr lang="en-CA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3455533" y="91226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No</a:t>
            </a:r>
            <a:endParaRPr lang="en-CA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7212176" y="480302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No</a:t>
            </a:r>
            <a:endParaRPr lang="en-CA" sz="1000" dirty="0"/>
          </a:p>
        </p:txBody>
      </p:sp>
      <p:sp>
        <p:nvSpPr>
          <p:cNvPr id="101" name="Rectangle 100"/>
          <p:cNvSpPr/>
          <p:nvPr/>
        </p:nvSpPr>
        <p:spPr>
          <a:xfrm>
            <a:off x="1043608" y="980728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Create Transfer</a:t>
            </a:r>
            <a:endParaRPr lang="en-CA" sz="1200" dirty="0"/>
          </a:p>
        </p:txBody>
      </p:sp>
      <p:sp>
        <p:nvSpPr>
          <p:cNvPr id="102" name="Rectangle 101"/>
          <p:cNvSpPr/>
          <p:nvPr/>
        </p:nvSpPr>
        <p:spPr>
          <a:xfrm>
            <a:off x="3851920" y="990641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Enter </a:t>
            </a:r>
            <a:r>
              <a:rPr lang="en-CA" sz="1200" dirty="0" err="1" smtClean="0"/>
              <a:t>Qty</a:t>
            </a:r>
            <a:r>
              <a:rPr lang="en-CA" sz="1200" dirty="0" smtClean="0"/>
              <a:t>, $ Co. &amp; Note</a:t>
            </a:r>
            <a:endParaRPr lang="en-CA" sz="1200" dirty="0"/>
          </a:p>
        </p:txBody>
      </p:sp>
      <p:sp>
        <p:nvSpPr>
          <p:cNvPr id="103" name="Rectangle 102"/>
          <p:cNvSpPr/>
          <p:nvPr/>
        </p:nvSpPr>
        <p:spPr>
          <a:xfrm>
            <a:off x="3851920" y="1844824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Enter </a:t>
            </a:r>
            <a:r>
              <a:rPr lang="en-CA" sz="1200" dirty="0" err="1" smtClean="0"/>
              <a:t>Qty</a:t>
            </a:r>
            <a:r>
              <a:rPr lang="en-CA" sz="1200" dirty="0" smtClean="0"/>
              <a:t>, Co. &amp; Note</a:t>
            </a:r>
            <a:endParaRPr lang="en-CA" sz="1200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570210" y="990641"/>
            <a:ext cx="1080120" cy="648072"/>
            <a:chOff x="5220072" y="990641"/>
            <a:chExt cx="1080120" cy="648072"/>
          </a:xfrm>
        </p:grpSpPr>
        <p:sp>
          <p:nvSpPr>
            <p:cNvPr id="105" name="Rectangle 104"/>
            <p:cNvSpPr/>
            <p:nvPr/>
          </p:nvSpPr>
          <p:spPr>
            <a:xfrm>
              <a:off x="5220072" y="990641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Propose Transfer</a:t>
              </a:r>
              <a:endParaRPr lang="en-CA" sz="1200" dirty="0"/>
            </a:p>
          </p:txBody>
        </p:sp>
        <p:sp>
          <p:nvSpPr>
            <p:cNvPr id="106" name="8-Point Star 105"/>
            <p:cNvSpPr/>
            <p:nvPr/>
          </p:nvSpPr>
          <p:spPr>
            <a:xfrm>
              <a:off x="6142924" y="1007232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7" name="8-Point Star 126"/>
            <p:cNvSpPr/>
            <p:nvPr/>
          </p:nvSpPr>
          <p:spPr>
            <a:xfrm>
              <a:off x="5979908" y="1007232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28" name="Rectangle 127"/>
          <p:cNvSpPr/>
          <p:nvPr/>
        </p:nvSpPr>
        <p:spPr>
          <a:xfrm>
            <a:off x="7884368" y="990641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Terminate? Rescind </a:t>
            </a:r>
            <a:r>
              <a:rPr lang="en-CA" sz="1200" dirty="0" smtClean="0"/>
              <a:t>Transfer</a:t>
            </a:r>
            <a:endParaRPr lang="en-CA" sz="1200" dirty="0"/>
          </a:p>
        </p:txBody>
      </p:sp>
      <p:grpSp>
        <p:nvGrpSpPr>
          <p:cNvPr id="141" name="Group 140"/>
          <p:cNvGrpSpPr/>
          <p:nvPr/>
        </p:nvGrpSpPr>
        <p:grpSpPr>
          <a:xfrm>
            <a:off x="6571805" y="2852936"/>
            <a:ext cx="1080120" cy="648072"/>
            <a:chOff x="5220072" y="2852936"/>
            <a:chExt cx="1080120" cy="648072"/>
          </a:xfrm>
        </p:grpSpPr>
        <p:sp>
          <p:nvSpPr>
            <p:cNvPr id="173" name="Rectangle 172"/>
            <p:cNvSpPr/>
            <p:nvPr/>
          </p:nvSpPr>
          <p:spPr>
            <a:xfrm>
              <a:off x="5220072" y="2852936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Accept Transfer</a:t>
              </a:r>
              <a:endParaRPr lang="en-CA" sz="1200" dirty="0"/>
            </a:p>
          </p:txBody>
        </p:sp>
        <p:sp>
          <p:nvSpPr>
            <p:cNvPr id="174" name="8-Point Star 173"/>
            <p:cNvSpPr/>
            <p:nvPr/>
          </p:nvSpPr>
          <p:spPr>
            <a:xfrm>
              <a:off x="6129672" y="2874426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0" name="8-Point Star 189"/>
            <p:cNvSpPr/>
            <p:nvPr/>
          </p:nvSpPr>
          <p:spPr>
            <a:xfrm>
              <a:off x="5979908" y="2871936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1" name="8-Point Star 190"/>
            <p:cNvSpPr/>
            <p:nvPr/>
          </p:nvSpPr>
          <p:spPr>
            <a:xfrm>
              <a:off x="5835892" y="2871936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92" name="Rectangle 191"/>
          <p:cNvSpPr/>
          <p:nvPr/>
        </p:nvSpPr>
        <p:spPr>
          <a:xfrm>
            <a:off x="6570000" y="5062493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Recommend Transfer</a:t>
            </a:r>
            <a:endParaRPr lang="en-CA" sz="1200" dirty="0"/>
          </a:p>
        </p:txBody>
      </p:sp>
      <p:sp>
        <p:nvSpPr>
          <p:cNvPr id="193" name="8-Point Star 192"/>
          <p:cNvSpPr/>
          <p:nvPr/>
        </p:nvSpPr>
        <p:spPr>
          <a:xfrm>
            <a:off x="7486228" y="5080472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4" name="Rectangle 193"/>
          <p:cNvSpPr/>
          <p:nvPr/>
        </p:nvSpPr>
        <p:spPr>
          <a:xfrm>
            <a:off x="7884368" y="506160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Approve Transfer</a:t>
            </a:r>
            <a:endParaRPr lang="en-CA" sz="1200" dirty="0"/>
          </a:p>
        </p:txBody>
      </p:sp>
      <p:sp>
        <p:nvSpPr>
          <p:cNvPr id="195" name="8-Point Star 194"/>
          <p:cNvSpPr/>
          <p:nvPr/>
        </p:nvSpPr>
        <p:spPr>
          <a:xfrm>
            <a:off x="8825276" y="5063231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6" name="8-Point Star 195"/>
          <p:cNvSpPr/>
          <p:nvPr/>
        </p:nvSpPr>
        <p:spPr>
          <a:xfrm>
            <a:off x="8675512" y="5068979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7" name="8-Point Star 196"/>
          <p:cNvSpPr/>
          <p:nvPr/>
        </p:nvSpPr>
        <p:spPr>
          <a:xfrm>
            <a:off x="8531496" y="5068979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98" name="Group 197"/>
          <p:cNvGrpSpPr/>
          <p:nvPr/>
        </p:nvGrpSpPr>
        <p:grpSpPr>
          <a:xfrm>
            <a:off x="7884368" y="6021288"/>
            <a:ext cx="1080120" cy="648072"/>
            <a:chOff x="7884368" y="6021288"/>
            <a:chExt cx="1080120" cy="648072"/>
          </a:xfrm>
        </p:grpSpPr>
        <p:sp>
          <p:nvSpPr>
            <p:cNvPr id="199" name="Rectangle 198"/>
            <p:cNvSpPr/>
            <p:nvPr/>
          </p:nvSpPr>
          <p:spPr>
            <a:xfrm>
              <a:off x="7884368" y="6021288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Decline Transfer</a:t>
              </a:r>
              <a:endParaRPr lang="en-CA" sz="1200" dirty="0"/>
            </a:p>
          </p:txBody>
        </p:sp>
        <p:sp>
          <p:nvSpPr>
            <p:cNvPr id="200" name="8-Point Star 199"/>
            <p:cNvSpPr/>
            <p:nvPr/>
          </p:nvSpPr>
          <p:spPr>
            <a:xfrm>
              <a:off x="8806580" y="6041903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1" name="8-Point Star 200"/>
            <p:cNvSpPr/>
            <p:nvPr/>
          </p:nvSpPr>
          <p:spPr>
            <a:xfrm>
              <a:off x="8656816" y="6047651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2" name="8-Point Star 201"/>
            <p:cNvSpPr/>
            <p:nvPr/>
          </p:nvSpPr>
          <p:spPr>
            <a:xfrm>
              <a:off x="8512800" y="6047651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03" name="Elbow Connector 202"/>
          <p:cNvCxnSpPr/>
          <p:nvPr/>
        </p:nvCxnSpPr>
        <p:spPr>
          <a:xfrm flipV="1">
            <a:off x="4932040" y="1314677"/>
            <a:ext cx="288032" cy="85418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7911913" y="2849945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Terminate? Rescind </a:t>
            </a:r>
            <a:r>
              <a:rPr lang="en-CA" sz="1200" dirty="0" smtClean="0"/>
              <a:t>Transfer</a:t>
            </a:r>
            <a:endParaRPr lang="en-CA" sz="1200" dirty="0"/>
          </a:p>
        </p:txBody>
      </p:sp>
      <p:sp>
        <p:nvSpPr>
          <p:cNvPr id="205" name="8-Point Star 204"/>
          <p:cNvSpPr/>
          <p:nvPr/>
        </p:nvSpPr>
        <p:spPr>
          <a:xfrm>
            <a:off x="8843109" y="2869412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6" name="8-Point Star 205"/>
          <p:cNvSpPr/>
          <p:nvPr/>
        </p:nvSpPr>
        <p:spPr>
          <a:xfrm>
            <a:off x="8699093" y="2869412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7" name="Elbow Connector 206"/>
          <p:cNvCxnSpPr>
            <a:stCxn id="105" idx="2"/>
            <a:endCxn id="173" idx="0"/>
          </p:cNvCxnSpPr>
          <p:nvPr/>
        </p:nvCxnSpPr>
        <p:spPr>
          <a:xfrm rot="16200000" flipH="1">
            <a:off x="6503956" y="2245026"/>
            <a:ext cx="1214223" cy="1595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5236551" y="99507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Save Draft Transfer</a:t>
            </a:r>
            <a:endParaRPr lang="en-CA" sz="1200" dirty="0"/>
          </a:p>
        </p:txBody>
      </p:sp>
      <p:sp>
        <p:nvSpPr>
          <p:cNvPr id="209" name="8-Point Star 208"/>
          <p:cNvSpPr/>
          <p:nvPr/>
        </p:nvSpPr>
        <p:spPr>
          <a:xfrm>
            <a:off x="6172655" y="1012980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6327189" y="1319106"/>
            <a:ext cx="23403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102" idx="0"/>
            <a:endCxn id="105" idx="0"/>
          </p:cNvCxnSpPr>
          <p:nvPr/>
        </p:nvCxnSpPr>
        <p:spPr>
          <a:xfrm rot="5400000" flipH="1" flipV="1">
            <a:off x="5751125" y="-368504"/>
            <a:ext cx="12700" cy="2718290"/>
          </a:xfrm>
          <a:prstGeom prst="bentConnector3">
            <a:avLst>
              <a:gd name="adj1" fmla="val 180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8-Point Star 211"/>
          <p:cNvSpPr/>
          <p:nvPr/>
        </p:nvSpPr>
        <p:spPr>
          <a:xfrm>
            <a:off x="8820472" y="1007786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3" name="8-Point Star 212"/>
          <p:cNvSpPr/>
          <p:nvPr/>
        </p:nvSpPr>
        <p:spPr>
          <a:xfrm>
            <a:off x="8676456" y="1007786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4" name="Elbow Connector 213"/>
          <p:cNvCxnSpPr>
            <a:stCxn id="105" idx="2"/>
            <a:endCxn id="204" idx="0"/>
          </p:cNvCxnSpPr>
          <p:nvPr/>
        </p:nvCxnSpPr>
        <p:spPr>
          <a:xfrm rot="16200000" flipH="1">
            <a:off x="7175505" y="1573477"/>
            <a:ext cx="1211232" cy="134170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>
            <a:stCxn id="173" idx="3"/>
            <a:endCxn id="204" idx="1"/>
          </p:cNvCxnSpPr>
          <p:nvPr/>
        </p:nvCxnSpPr>
        <p:spPr>
          <a:xfrm flipV="1">
            <a:off x="7651925" y="3173981"/>
            <a:ext cx="259988" cy="2991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192" idx="3"/>
            <a:endCxn id="194" idx="1"/>
          </p:cNvCxnSpPr>
          <p:nvPr/>
        </p:nvCxnSpPr>
        <p:spPr>
          <a:xfrm flipV="1">
            <a:off x="7650120" y="5385636"/>
            <a:ext cx="234248" cy="89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endCxn id="218" idx="0"/>
          </p:cNvCxnSpPr>
          <p:nvPr/>
        </p:nvCxnSpPr>
        <p:spPr>
          <a:xfrm rot="10800000" flipV="1">
            <a:off x="5787129" y="4379241"/>
            <a:ext cx="714744" cy="683252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5247069" y="5062493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Additional Review</a:t>
            </a:r>
            <a:endParaRPr lang="en-CA" sz="1200" dirty="0"/>
          </a:p>
        </p:txBody>
      </p:sp>
      <p:cxnSp>
        <p:nvCxnSpPr>
          <p:cNvPr id="219" name="Straight Arrow Connector 218"/>
          <p:cNvCxnSpPr>
            <a:stCxn id="218" idx="3"/>
            <a:endCxn id="192" idx="1"/>
          </p:cNvCxnSpPr>
          <p:nvPr/>
        </p:nvCxnSpPr>
        <p:spPr>
          <a:xfrm>
            <a:off x="6327189" y="5386529"/>
            <a:ext cx="242811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343609" y="2590700"/>
            <a:ext cx="2641852" cy="1169551"/>
            <a:chOff x="5343609" y="2590700"/>
            <a:chExt cx="2641852" cy="1169551"/>
          </a:xfrm>
        </p:grpSpPr>
        <p:sp>
          <p:nvSpPr>
            <p:cNvPr id="3" name="TextBox 2"/>
            <p:cNvSpPr txBox="1"/>
            <p:nvPr/>
          </p:nvSpPr>
          <p:spPr>
            <a:xfrm>
              <a:off x="5343609" y="2590700"/>
              <a:ext cx="2376261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000" dirty="0" smtClean="0"/>
                <a:t>The Respondent is able to </a:t>
              </a:r>
              <a:r>
                <a:rPr lang="en-CA" sz="1000" dirty="0" smtClean="0"/>
                <a:t>Rescind/Terminate Proposed and Accepted </a:t>
              </a:r>
              <a:r>
                <a:rPr lang="en-CA" sz="1000" dirty="0" smtClean="0"/>
                <a:t>transfers.</a:t>
              </a:r>
              <a:br>
                <a:rPr lang="en-CA" sz="1000" dirty="0" smtClean="0"/>
              </a:br>
              <a:r>
                <a:rPr lang="en-CA" sz="1000" dirty="0" smtClean="0"/>
                <a:t/>
              </a:r>
              <a:br>
                <a:rPr lang="en-CA" sz="1000" dirty="0" smtClean="0"/>
              </a:br>
              <a:r>
                <a:rPr lang="en-CA" sz="1000" dirty="0" smtClean="0"/>
                <a:t>This </a:t>
              </a:r>
              <a:r>
                <a:rPr lang="en-CA" sz="1000" dirty="0" smtClean="0"/>
                <a:t>locks the transfer status as </a:t>
              </a:r>
              <a:r>
                <a:rPr lang="en-CA" sz="1000" dirty="0" smtClean="0"/>
                <a:t>Rescinded/Terminated. Cannot be seen by </a:t>
              </a:r>
              <a:r>
                <a:rPr lang="en-CA" sz="1000" dirty="0" smtClean="0"/>
                <a:t>Govt.</a:t>
              </a:r>
              <a:endParaRPr lang="en-CA" sz="1000" dirty="0"/>
            </a:p>
          </p:txBody>
        </p:sp>
        <p:sp>
          <p:nvSpPr>
            <p:cNvPr id="89" name="Heptagon 88"/>
            <p:cNvSpPr/>
            <p:nvPr/>
          </p:nvSpPr>
          <p:spPr>
            <a:xfrm>
              <a:off x="7625421" y="2693224"/>
              <a:ext cx="360040" cy="362404"/>
            </a:xfrm>
            <a:prstGeom prst="heptago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 smtClean="0">
                  <a:solidFill>
                    <a:schemeClr val="bg1">
                      <a:lumMod val="85000"/>
                    </a:schemeClr>
                  </a:solidFill>
                </a:rPr>
                <a:t>8</a:t>
              </a:r>
              <a:endParaRPr lang="en-CA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64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/>
          <p:cNvSpPr txBox="1"/>
          <p:nvPr/>
        </p:nvSpPr>
        <p:spPr>
          <a:xfrm>
            <a:off x="467546" y="260649"/>
            <a:ext cx="615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B2B Credit Transfer – Offer to Sell from Initiator</a:t>
            </a:r>
            <a:endParaRPr lang="en-CA" sz="2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5498" y="1115452"/>
            <a:ext cx="932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Initiator</a:t>
            </a:r>
          </a:p>
          <a:p>
            <a:r>
              <a:rPr lang="en-CA" dirty="0" smtClean="0"/>
              <a:t>(Seller)</a:t>
            </a:r>
            <a:endParaRPr lang="en-CA" dirty="0"/>
          </a:p>
        </p:txBody>
      </p:sp>
      <p:sp>
        <p:nvSpPr>
          <p:cNvPr id="114" name="TextBox 113"/>
          <p:cNvSpPr txBox="1"/>
          <p:nvPr/>
        </p:nvSpPr>
        <p:spPr>
          <a:xfrm>
            <a:off x="35496" y="2996952"/>
            <a:ext cx="131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Respondent</a:t>
            </a:r>
          </a:p>
          <a:p>
            <a:r>
              <a:rPr lang="en-CA" dirty="0" smtClean="0"/>
              <a:t>(Buyer)</a:t>
            </a:r>
            <a:endParaRPr lang="en-CA" dirty="0"/>
          </a:p>
        </p:txBody>
      </p:sp>
      <p:sp>
        <p:nvSpPr>
          <p:cNvPr id="115" name="TextBox 114"/>
          <p:cNvSpPr txBox="1"/>
          <p:nvPr/>
        </p:nvSpPr>
        <p:spPr>
          <a:xfrm>
            <a:off x="35496" y="4155221"/>
            <a:ext cx="136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Government</a:t>
            </a:r>
            <a:endParaRPr lang="en-CA" dirty="0"/>
          </a:p>
        </p:txBody>
      </p:sp>
      <p:sp>
        <p:nvSpPr>
          <p:cNvPr id="116" name="TextBox 115"/>
          <p:cNvSpPr txBox="1"/>
          <p:nvPr/>
        </p:nvSpPr>
        <p:spPr>
          <a:xfrm>
            <a:off x="2400619" y="4159509"/>
            <a:ext cx="86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Analyst</a:t>
            </a:r>
            <a:endParaRPr lang="en-CA" dirty="0"/>
          </a:p>
        </p:txBody>
      </p:sp>
      <p:sp>
        <p:nvSpPr>
          <p:cNvPr id="117" name="TextBox 116"/>
          <p:cNvSpPr txBox="1"/>
          <p:nvPr/>
        </p:nvSpPr>
        <p:spPr>
          <a:xfrm>
            <a:off x="2400619" y="6160659"/>
            <a:ext cx="94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Director</a:t>
            </a:r>
            <a:endParaRPr lang="en-CA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263626" y="4963860"/>
            <a:ext cx="2229887" cy="746705"/>
            <a:chOff x="187018" y="5234827"/>
            <a:chExt cx="2229887" cy="746705"/>
          </a:xfrm>
        </p:grpSpPr>
        <p:sp>
          <p:nvSpPr>
            <p:cNvPr id="160" name="8-Point Star 159"/>
            <p:cNvSpPr/>
            <p:nvPr/>
          </p:nvSpPr>
          <p:spPr>
            <a:xfrm>
              <a:off x="307906" y="5327887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1" name="8-Point Star 160"/>
            <p:cNvSpPr/>
            <p:nvPr/>
          </p:nvSpPr>
          <p:spPr>
            <a:xfrm>
              <a:off x="300402" y="5531135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2" name="8-Point Star 161"/>
            <p:cNvSpPr/>
            <p:nvPr/>
          </p:nvSpPr>
          <p:spPr>
            <a:xfrm>
              <a:off x="307906" y="5759676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10586" y="5261370"/>
              <a:ext cx="18501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Initiator Notification Trigger</a:t>
              </a:r>
              <a:endParaRPr lang="en-CA" sz="11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06418" y="5461506"/>
              <a:ext cx="20104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Respondent Notification Trigger</a:t>
              </a:r>
              <a:endParaRPr lang="en-CA" sz="11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13046" y="5693418"/>
              <a:ext cx="16321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Gov’t Notification Trigger</a:t>
              </a:r>
              <a:endParaRPr lang="en-CA" sz="1100" dirty="0"/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187018" y="5234827"/>
              <a:ext cx="2148134" cy="74670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4" name="Diamond 83"/>
          <p:cNvSpPr/>
          <p:nvPr/>
        </p:nvSpPr>
        <p:spPr>
          <a:xfrm>
            <a:off x="2411760" y="849964"/>
            <a:ext cx="1224136" cy="9193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Zero Dollar</a:t>
            </a:r>
            <a:endParaRPr lang="en-CA" sz="12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395536" y="2636912"/>
            <a:ext cx="83529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95536" y="3645024"/>
            <a:ext cx="83529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84" idx="2"/>
            <a:endCxn id="102" idx="1"/>
          </p:cNvCxnSpPr>
          <p:nvPr/>
        </p:nvCxnSpPr>
        <p:spPr>
          <a:xfrm rot="16200000" flipH="1">
            <a:off x="3238121" y="1555059"/>
            <a:ext cx="399509" cy="828092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00" idx="3"/>
            <a:endCxn id="84" idx="1"/>
          </p:cNvCxnSpPr>
          <p:nvPr/>
        </p:nvCxnSpPr>
        <p:spPr>
          <a:xfrm>
            <a:off x="2123728" y="1304765"/>
            <a:ext cx="288032" cy="48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3"/>
            <a:endCxn id="101" idx="1"/>
          </p:cNvCxnSpPr>
          <p:nvPr/>
        </p:nvCxnSpPr>
        <p:spPr>
          <a:xfrm>
            <a:off x="3635896" y="1309659"/>
            <a:ext cx="216024" cy="501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01" idx="3"/>
            <a:endCxn id="209" idx="1"/>
          </p:cNvCxnSpPr>
          <p:nvPr/>
        </p:nvCxnSpPr>
        <p:spPr>
          <a:xfrm>
            <a:off x="4932040" y="1314677"/>
            <a:ext cx="304511" cy="442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04" idx="3"/>
            <a:endCxn id="107" idx="1"/>
          </p:cNvCxnSpPr>
          <p:nvPr/>
        </p:nvCxnSpPr>
        <p:spPr>
          <a:xfrm>
            <a:off x="7650330" y="1314677"/>
            <a:ext cx="23403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iamond 91"/>
          <p:cNvSpPr/>
          <p:nvPr/>
        </p:nvSpPr>
        <p:spPr>
          <a:xfrm>
            <a:off x="6501874" y="3933057"/>
            <a:ext cx="1224136" cy="9193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Zero Dollar</a:t>
            </a:r>
            <a:endParaRPr lang="en-CA" sz="1200" dirty="0"/>
          </a:p>
        </p:txBody>
      </p:sp>
      <p:cxnSp>
        <p:nvCxnSpPr>
          <p:cNvPr id="93" name="Elbow Connector 92"/>
          <p:cNvCxnSpPr>
            <a:stCxn id="130" idx="2"/>
            <a:endCxn id="92" idx="0"/>
          </p:cNvCxnSpPr>
          <p:nvPr/>
        </p:nvCxnSpPr>
        <p:spPr>
          <a:xfrm rot="16200000" flipH="1">
            <a:off x="6896879" y="3715993"/>
            <a:ext cx="432049" cy="2077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2" idx="2"/>
            <a:endCxn id="193" idx="0"/>
          </p:cNvCxnSpPr>
          <p:nvPr/>
        </p:nvCxnSpPr>
        <p:spPr>
          <a:xfrm flipH="1">
            <a:off x="7110060" y="4852444"/>
            <a:ext cx="3882" cy="21004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193" idx="2"/>
            <a:endCxn id="200" idx="1"/>
          </p:cNvCxnSpPr>
          <p:nvPr/>
        </p:nvCxnSpPr>
        <p:spPr>
          <a:xfrm rot="16200000" flipH="1">
            <a:off x="7179835" y="5640790"/>
            <a:ext cx="634759" cy="774308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580890" y="216886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Yes</a:t>
            </a:r>
            <a:endParaRPr lang="en-CA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5415615" y="455680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Yes</a:t>
            </a:r>
            <a:endParaRPr lang="en-CA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3455533" y="91226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No</a:t>
            </a:r>
            <a:endParaRPr lang="en-CA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7212176" y="480302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No</a:t>
            </a:r>
            <a:endParaRPr lang="en-CA" sz="1000" dirty="0"/>
          </a:p>
        </p:txBody>
      </p:sp>
      <p:sp>
        <p:nvSpPr>
          <p:cNvPr id="100" name="Rectangle 99"/>
          <p:cNvSpPr/>
          <p:nvPr/>
        </p:nvSpPr>
        <p:spPr>
          <a:xfrm>
            <a:off x="1043608" y="980728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Create Transfer</a:t>
            </a:r>
            <a:endParaRPr lang="en-CA" sz="1200" dirty="0"/>
          </a:p>
        </p:txBody>
      </p:sp>
      <p:sp>
        <p:nvSpPr>
          <p:cNvPr id="101" name="Rectangle 100"/>
          <p:cNvSpPr/>
          <p:nvPr/>
        </p:nvSpPr>
        <p:spPr>
          <a:xfrm>
            <a:off x="3851920" y="990641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Enter </a:t>
            </a:r>
            <a:r>
              <a:rPr lang="en-CA" sz="1200" dirty="0" err="1" smtClean="0"/>
              <a:t>Qty</a:t>
            </a:r>
            <a:r>
              <a:rPr lang="en-CA" sz="1200" dirty="0" smtClean="0"/>
              <a:t>, $ Co. &amp; Note</a:t>
            </a:r>
            <a:endParaRPr lang="en-CA" sz="1200" dirty="0"/>
          </a:p>
        </p:txBody>
      </p:sp>
      <p:sp>
        <p:nvSpPr>
          <p:cNvPr id="102" name="Rectangle 101"/>
          <p:cNvSpPr/>
          <p:nvPr/>
        </p:nvSpPr>
        <p:spPr>
          <a:xfrm>
            <a:off x="3851920" y="1844824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Enter </a:t>
            </a:r>
            <a:r>
              <a:rPr lang="en-CA" sz="1200" dirty="0" err="1" smtClean="0"/>
              <a:t>Qty</a:t>
            </a:r>
            <a:r>
              <a:rPr lang="en-CA" sz="1200" dirty="0" smtClean="0"/>
              <a:t>, Co. &amp; Note</a:t>
            </a:r>
            <a:endParaRPr lang="en-CA" sz="1200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6570210" y="990641"/>
            <a:ext cx="1080120" cy="648072"/>
            <a:chOff x="5220072" y="990641"/>
            <a:chExt cx="1080120" cy="648072"/>
          </a:xfrm>
        </p:grpSpPr>
        <p:sp>
          <p:nvSpPr>
            <p:cNvPr id="104" name="Rectangle 103"/>
            <p:cNvSpPr/>
            <p:nvPr/>
          </p:nvSpPr>
          <p:spPr>
            <a:xfrm>
              <a:off x="5220072" y="990641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Propose Transfer</a:t>
              </a:r>
              <a:endParaRPr lang="en-CA" sz="1200" dirty="0"/>
            </a:p>
          </p:txBody>
        </p:sp>
        <p:sp>
          <p:nvSpPr>
            <p:cNvPr id="105" name="8-Point Star 104"/>
            <p:cNvSpPr/>
            <p:nvPr/>
          </p:nvSpPr>
          <p:spPr>
            <a:xfrm>
              <a:off x="6142924" y="1007232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8-Point Star 105"/>
            <p:cNvSpPr/>
            <p:nvPr/>
          </p:nvSpPr>
          <p:spPr>
            <a:xfrm>
              <a:off x="5979908" y="1007232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7884368" y="990641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Terminate? Rescind </a:t>
            </a:r>
            <a:r>
              <a:rPr lang="en-CA" sz="1200" dirty="0" smtClean="0"/>
              <a:t>Transfer</a:t>
            </a:r>
            <a:endParaRPr lang="en-CA" sz="1200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6571805" y="2852936"/>
            <a:ext cx="1080120" cy="648072"/>
            <a:chOff x="5220072" y="2852936"/>
            <a:chExt cx="1080120" cy="648072"/>
          </a:xfrm>
        </p:grpSpPr>
        <p:sp>
          <p:nvSpPr>
            <p:cNvPr id="130" name="Rectangle 129"/>
            <p:cNvSpPr/>
            <p:nvPr/>
          </p:nvSpPr>
          <p:spPr>
            <a:xfrm>
              <a:off x="5220072" y="2852936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Accept Transfer</a:t>
              </a:r>
              <a:endParaRPr lang="en-CA" sz="1200" dirty="0"/>
            </a:p>
          </p:txBody>
        </p:sp>
        <p:sp>
          <p:nvSpPr>
            <p:cNvPr id="143" name="8-Point Star 142"/>
            <p:cNvSpPr/>
            <p:nvPr/>
          </p:nvSpPr>
          <p:spPr>
            <a:xfrm>
              <a:off x="6129672" y="2874426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5" name="8-Point Star 174"/>
            <p:cNvSpPr/>
            <p:nvPr/>
          </p:nvSpPr>
          <p:spPr>
            <a:xfrm>
              <a:off x="5979908" y="2871936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6" name="8-Point Star 175"/>
            <p:cNvSpPr/>
            <p:nvPr/>
          </p:nvSpPr>
          <p:spPr>
            <a:xfrm>
              <a:off x="5835892" y="2871936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93" name="Rectangle 192"/>
          <p:cNvSpPr/>
          <p:nvPr/>
        </p:nvSpPr>
        <p:spPr>
          <a:xfrm>
            <a:off x="6570000" y="5062493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Recommend Transfer</a:t>
            </a:r>
            <a:endParaRPr lang="en-CA" sz="1200" dirty="0"/>
          </a:p>
        </p:txBody>
      </p:sp>
      <p:sp>
        <p:nvSpPr>
          <p:cNvPr id="194" name="8-Point Star 193"/>
          <p:cNvSpPr/>
          <p:nvPr/>
        </p:nvSpPr>
        <p:spPr>
          <a:xfrm>
            <a:off x="7486228" y="5080472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5" name="Rectangle 194"/>
          <p:cNvSpPr/>
          <p:nvPr/>
        </p:nvSpPr>
        <p:spPr>
          <a:xfrm>
            <a:off x="7884368" y="506160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Approve Transfer</a:t>
            </a:r>
            <a:endParaRPr lang="en-CA" sz="1200" dirty="0"/>
          </a:p>
        </p:txBody>
      </p:sp>
      <p:sp>
        <p:nvSpPr>
          <p:cNvPr id="196" name="8-Point Star 195"/>
          <p:cNvSpPr/>
          <p:nvPr/>
        </p:nvSpPr>
        <p:spPr>
          <a:xfrm>
            <a:off x="8825276" y="5063231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7" name="8-Point Star 196"/>
          <p:cNvSpPr/>
          <p:nvPr/>
        </p:nvSpPr>
        <p:spPr>
          <a:xfrm>
            <a:off x="8675512" y="5068979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8" name="8-Point Star 197"/>
          <p:cNvSpPr/>
          <p:nvPr/>
        </p:nvSpPr>
        <p:spPr>
          <a:xfrm>
            <a:off x="8531496" y="5068979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99" name="Group 198"/>
          <p:cNvGrpSpPr/>
          <p:nvPr/>
        </p:nvGrpSpPr>
        <p:grpSpPr>
          <a:xfrm>
            <a:off x="7884368" y="6021288"/>
            <a:ext cx="1080120" cy="648072"/>
            <a:chOff x="7884368" y="6021288"/>
            <a:chExt cx="1080120" cy="648072"/>
          </a:xfrm>
        </p:grpSpPr>
        <p:sp>
          <p:nvSpPr>
            <p:cNvPr id="200" name="Rectangle 199"/>
            <p:cNvSpPr/>
            <p:nvPr/>
          </p:nvSpPr>
          <p:spPr>
            <a:xfrm>
              <a:off x="7884368" y="6021288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Decline Transfer</a:t>
              </a:r>
              <a:endParaRPr lang="en-CA" sz="1200" dirty="0"/>
            </a:p>
          </p:txBody>
        </p:sp>
        <p:sp>
          <p:nvSpPr>
            <p:cNvPr id="201" name="8-Point Star 200"/>
            <p:cNvSpPr/>
            <p:nvPr/>
          </p:nvSpPr>
          <p:spPr>
            <a:xfrm>
              <a:off x="8806580" y="6041903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2" name="8-Point Star 201"/>
            <p:cNvSpPr/>
            <p:nvPr/>
          </p:nvSpPr>
          <p:spPr>
            <a:xfrm>
              <a:off x="8656816" y="6047651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3" name="8-Point Star 202"/>
            <p:cNvSpPr/>
            <p:nvPr/>
          </p:nvSpPr>
          <p:spPr>
            <a:xfrm>
              <a:off x="8512800" y="6047651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04" name="Elbow Connector 203"/>
          <p:cNvCxnSpPr/>
          <p:nvPr/>
        </p:nvCxnSpPr>
        <p:spPr>
          <a:xfrm flipV="1">
            <a:off x="4932040" y="1314677"/>
            <a:ext cx="288032" cy="85418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7911913" y="2849945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Terminate? Rescind </a:t>
            </a:r>
            <a:r>
              <a:rPr lang="en-CA" sz="1200" dirty="0" smtClean="0"/>
              <a:t>Transfer</a:t>
            </a:r>
            <a:endParaRPr lang="en-CA" sz="1200" dirty="0"/>
          </a:p>
        </p:txBody>
      </p:sp>
      <p:sp>
        <p:nvSpPr>
          <p:cNvPr id="206" name="8-Point Star 205"/>
          <p:cNvSpPr/>
          <p:nvPr/>
        </p:nvSpPr>
        <p:spPr>
          <a:xfrm>
            <a:off x="8843109" y="2869412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7" name="8-Point Star 206"/>
          <p:cNvSpPr/>
          <p:nvPr/>
        </p:nvSpPr>
        <p:spPr>
          <a:xfrm>
            <a:off x="8699093" y="2869412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8" name="Elbow Connector 207"/>
          <p:cNvCxnSpPr>
            <a:stCxn id="104" idx="2"/>
            <a:endCxn id="130" idx="0"/>
          </p:cNvCxnSpPr>
          <p:nvPr/>
        </p:nvCxnSpPr>
        <p:spPr>
          <a:xfrm rot="16200000" flipH="1">
            <a:off x="6503956" y="2245026"/>
            <a:ext cx="1214223" cy="1595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5236551" y="99507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Save Draft Transfer</a:t>
            </a:r>
            <a:endParaRPr lang="en-CA" sz="1200" dirty="0"/>
          </a:p>
        </p:txBody>
      </p:sp>
      <p:sp>
        <p:nvSpPr>
          <p:cNvPr id="210" name="8-Point Star 209"/>
          <p:cNvSpPr/>
          <p:nvPr/>
        </p:nvSpPr>
        <p:spPr>
          <a:xfrm>
            <a:off x="6172655" y="1012980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1" name="Straight Arrow Connector 210"/>
          <p:cNvCxnSpPr/>
          <p:nvPr/>
        </p:nvCxnSpPr>
        <p:spPr>
          <a:xfrm>
            <a:off x="6327189" y="1319106"/>
            <a:ext cx="23403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>
            <a:stCxn id="101" idx="0"/>
            <a:endCxn id="104" idx="0"/>
          </p:cNvCxnSpPr>
          <p:nvPr/>
        </p:nvCxnSpPr>
        <p:spPr>
          <a:xfrm rot="5400000" flipH="1" flipV="1">
            <a:off x="5751125" y="-368504"/>
            <a:ext cx="12700" cy="2718290"/>
          </a:xfrm>
          <a:prstGeom prst="bentConnector3">
            <a:avLst>
              <a:gd name="adj1" fmla="val 180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8-Point Star 212"/>
          <p:cNvSpPr/>
          <p:nvPr/>
        </p:nvSpPr>
        <p:spPr>
          <a:xfrm>
            <a:off x="8820472" y="1007786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4" name="8-Point Star 213"/>
          <p:cNvSpPr/>
          <p:nvPr/>
        </p:nvSpPr>
        <p:spPr>
          <a:xfrm>
            <a:off x="8676456" y="1007786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5" name="Elbow Connector 214"/>
          <p:cNvCxnSpPr>
            <a:stCxn id="104" idx="2"/>
            <a:endCxn id="205" idx="0"/>
          </p:cNvCxnSpPr>
          <p:nvPr/>
        </p:nvCxnSpPr>
        <p:spPr>
          <a:xfrm rot="16200000" flipH="1">
            <a:off x="7175505" y="1573477"/>
            <a:ext cx="1211232" cy="134170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130" idx="3"/>
            <a:endCxn id="205" idx="1"/>
          </p:cNvCxnSpPr>
          <p:nvPr/>
        </p:nvCxnSpPr>
        <p:spPr>
          <a:xfrm flipV="1">
            <a:off x="7651925" y="3173981"/>
            <a:ext cx="259988" cy="2991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stCxn id="193" idx="3"/>
            <a:endCxn id="195" idx="1"/>
          </p:cNvCxnSpPr>
          <p:nvPr/>
        </p:nvCxnSpPr>
        <p:spPr>
          <a:xfrm flipV="1">
            <a:off x="7650120" y="5385636"/>
            <a:ext cx="234248" cy="89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>
            <a:endCxn id="219" idx="0"/>
          </p:cNvCxnSpPr>
          <p:nvPr/>
        </p:nvCxnSpPr>
        <p:spPr>
          <a:xfrm rot="10800000" flipV="1">
            <a:off x="5787129" y="4379241"/>
            <a:ext cx="714744" cy="683252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5247069" y="5062493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Additional Review</a:t>
            </a:r>
            <a:endParaRPr lang="en-CA" sz="1200" dirty="0"/>
          </a:p>
        </p:txBody>
      </p:sp>
      <p:cxnSp>
        <p:nvCxnSpPr>
          <p:cNvPr id="220" name="Straight Arrow Connector 219"/>
          <p:cNvCxnSpPr>
            <a:stCxn id="219" idx="3"/>
            <a:endCxn id="193" idx="1"/>
          </p:cNvCxnSpPr>
          <p:nvPr/>
        </p:nvCxnSpPr>
        <p:spPr>
          <a:xfrm>
            <a:off x="6327189" y="5386529"/>
            <a:ext cx="242811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694481" y="2824152"/>
            <a:ext cx="2982230" cy="2341275"/>
            <a:chOff x="3694481" y="2824152"/>
            <a:chExt cx="2982230" cy="2341275"/>
          </a:xfrm>
        </p:grpSpPr>
        <p:sp>
          <p:nvSpPr>
            <p:cNvPr id="3" name="TextBox 2"/>
            <p:cNvSpPr txBox="1"/>
            <p:nvPr/>
          </p:nvSpPr>
          <p:spPr>
            <a:xfrm>
              <a:off x="3694481" y="2824152"/>
              <a:ext cx="2736304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000" dirty="0" smtClean="0"/>
                <a:t>If </a:t>
              </a:r>
              <a:r>
                <a:rPr lang="en-CA" sz="1000" dirty="0" smtClean="0"/>
                <a:t>a transfer </a:t>
              </a:r>
              <a:r>
                <a:rPr lang="en-CA" sz="1000" dirty="0" smtClean="0"/>
                <a:t>is zero-dollar, it will be flagged in the UI for the LCFB Analyst .</a:t>
              </a:r>
            </a:p>
            <a:p>
              <a:endParaRPr lang="en-CA" sz="1000" dirty="0"/>
            </a:p>
            <a:p>
              <a:r>
                <a:rPr lang="en-CA" sz="1000" dirty="0" smtClean="0"/>
                <a:t>All </a:t>
              </a:r>
              <a:r>
                <a:rPr lang="en-CA" sz="1000" dirty="0" smtClean="0"/>
                <a:t>transfers </a:t>
              </a:r>
              <a:r>
                <a:rPr lang="en-CA" sz="1000" dirty="0" smtClean="0"/>
                <a:t>must have Notes entered by the Analyst before they can select Recommend.</a:t>
              </a:r>
            </a:p>
            <a:p>
              <a:endParaRPr lang="en-CA" sz="1000" dirty="0"/>
            </a:p>
            <a:p>
              <a:r>
                <a:rPr lang="en-CA" sz="1000" dirty="0" smtClean="0"/>
                <a:t>We are not recording whether the recommendation is to Approve or Decline – that will be in the Notes.</a:t>
              </a:r>
              <a:endParaRPr lang="en-CA" sz="1000" dirty="0"/>
            </a:p>
          </p:txBody>
        </p:sp>
        <p:sp>
          <p:nvSpPr>
            <p:cNvPr id="2" name="Heptagon 1"/>
            <p:cNvSpPr/>
            <p:nvPr/>
          </p:nvSpPr>
          <p:spPr>
            <a:xfrm>
              <a:off x="5040052" y="4803023"/>
              <a:ext cx="360040" cy="362404"/>
            </a:xfrm>
            <a:prstGeom prst="heptago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 smtClean="0">
                  <a:solidFill>
                    <a:schemeClr val="bg1">
                      <a:lumMod val="85000"/>
                    </a:schemeClr>
                  </a:solidFill>
                </a:rPr>
                <a:t>10</a:t>
              </a:r>
              <a:endParaRPr lang="en-CA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92" name="Heptagon 191"/>
            <p:cNvSpPr/>
            <p:nvPr/>
          </p:nvSpPr>
          <p:spPr>
            <a:xfrm>
              <a:off x="6316671" y="4155221"/>
              <a:ext cx="360040" cy="362404"/>
            </a:xfrm>
            <a:prstGeom prst="heptago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 smtClean="0">
                  <a:solidFill>
                    <a:schemeClr val="bg1">
                      <a:lumMod val="85000"/>
                    </a:schemeClr>
                  </a:solidFill>
                </a:rPr>
                <a:t>10</a:t>
              </a:r>
              <a:endParaRPr lang="en-CA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4994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/>
          <p:cNvSpPr txBox="1"/>
          <p:nvPr/>
        </p:nvSpPr>
        <p:spPr>
          <a:xfrm>
            <a:off x="467546" y="260649"/>
            <a:ext cx="615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B2B Credit Transfer – Offer to Sell from Initiator</a:t>
            </a:r>
            <a:endParaRPr lang="en-CA" sz="2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5498" y="1115452"/>
            <a:ext cx="932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Initiator</a:t>
            </a:r>
          </a:p>
          <a:p>
            <a:r>
              <a:rPr lang="en-CA" dirty="0" smtClean="0"/>
              <a:t>(Seller)</a:t>
            </a:r>
            <a:endParaRPr lang="en-CA" dirty="0"/>
          </a:p>
        </p:txBody>
      </p:sp>
      <p:sp>
        <p:nvSpPr>
          <p:cNvPr id="112" name="TextBox 111"/>
          <p:cNvSpPr txBox="1"/>
          <p:nvPr/>
        </p:nvSpPr>
        <p:spPr>
          <a:xfrm>
            <a:off x="35496" y="2996952"/>
            <a:ext cx="131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Respondent</a:t>
            </a:r>
          </a:p>
          <a:p>
            <a:r>
              <a:rPr lang="en-CA" dirty="0" smtClean="0"/>
              <a:t>(Buyer)</a:t>
            </a:r>
            <a:endParaRPr lang="en-CA" dirty="0"/>
          </a:p>
        </p:txBody>
      </p:sp>
      <p:sp>
        <p:nvSpPr>
          <p:cNvPr id="113" name="TextBox 112"/>
          <p:cNvSpPr txBox="1"/>
          <p:nvPr/>
        </p:nvSpPr>
        <p:spPr>
          <a:xfrm>
            <a:off x="35496" y="4155221"/>
            <a:ext cx="136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Government</a:t>
            </a:r>
            <a:endParaRPr lang="en-CA" dirty="0"/>
          </a:p>
        </p:txBody>
      </p:sp>
      <p:sp>
        <p:nvSpPr>
          <p:cNvPr id="114" name="TextBox 113"/>
          <p:cNvSpPr txBox="1"/>
          <p:nvPr/>
        </p:nvSpPr>
        <p:spPr>
          <a:xfrm>
            <a:off x="2400619" y="4159509"/>
            <a:ext cx="86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Analyst</a:t>
            </a:r>
            <a:endParaRPr lang="en-CA" dirty="0"/>
          </a:p>
        </p:txBody>
      </p:sp>
      <p:sp>
        <p:nvSpPr>
          <p:cNvPr id="115" name="TextBox 114"/>
          <p:cNvSpPr txBox="1"/>
          <p:nvPr/>
        </p:nvSpPr>
        <p:spPr>
          <a:xfrm>
            <a:off x="2400619" y="6160659"/>
            <a:ext cx="94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Director</a:t>
            </a:r>
            <a:endParaRPr lang="en-CA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263626" y="4963860"/>
            <a:ext cx="2229887" cy="746705"/>
            <a:chOff x="187018" y="5234827"/>
            <a:chExt cx="2229887" cy="746705"/>
          </a:xfrm>
        </p:grpSpPr>
        <p:sp>
          <p:nvSpPr>
            <p:cNvPr id="158" name="8-Point Star 157"/>
            <p:cNvSpPr/>
            <p:nvPr/>
          </p:nvSpPr>
          <p:spPr>
            <a:xfrm>
              <a:off x="307906" y="5327887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9" name="8-Point Star 158"/>
            <p:cNvSpPr/>
            <p:nvPr/>
          </p:nvSpPr>
          <p:spPr>
            <a:xfrm>
              <a:off x="300402" y="5531135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0" name="8-Point Star 159"/>
            <p:cNvSpPr/>
            <p:nvPr/>
          </p:nvSpPr>
          <p:spPr>
            <a:xfrm>
              <a:off x="307906" y="5759676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10586" y="5261370"/>
              <a:ext cx="18501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Initiator Notification Trigger</a:t>
              </a:r>
              <a:endParaRPr lang="en-CA" sz="11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06418" y="5461506"/>
              <a:ext cx="20104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Respondent Notification Trigger</a:t>
              </a:r>
              <a:endParaRPr lang="en-CA" sz="11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13046" y="5693418"/>
              <a:ext cx="16321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Gov’t Notification Trigger</a:t>
              </a:r>
              <a:endParaRPr lang="en-CA" sz="1100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87018" y="5234827"/>
              <a:ext cx="2148134" cy="74670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3" name="Diamond 82"/>
          <p:cNvSpPr/>
          <p:nvPr/>
        </p:nvSpPr>
        <p:spPr>
          <a:xfrm>
            <a:off x="2411760" y="849964"/>
            <a:ext cx="1224136" cy="9193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Zero Dollar</a:t>
            </a:r>
            <a:endParaRPr lang="en-CA" sz="12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395536" y="2636912"/>
            <a:ext cx="83529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95536" y="3645024"/>
            <a:ext cx="83529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83" idx="2"/>
            <a:endCxn id="102" idx="1"/>
          </p:cNvCxnSpPr>
          <p:nvPr/>
        </p:nvCxnSpPr>
        <p:spPr>
          <a:xfrm rot="16200000" flipH="1">
            <a:off x="3238121" y="1555059"/>
            <a:ext cx="399509" cy="828092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00" idx="3"/>
            <a:endCxn id="83" idx="1"/>
          </p:cNvCxnSpPr>
          <p:nvPr/>
        </p:nvCxnSpPr>
        <p:spPr>
          <a:xfrm>
            <a:off x="2123728" y="1304765"/>
            <a:ext cx="288032" cy="48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3" idx="3"/>
            <a:endCxn id="101" idx="1"/>
          </p:cNvCxnSpPr>
          <p:nvPr/>
        </p:nvCxnSpPr>
        <p:spPr>
          <a:xfrm>
            <a:off x="3635896" y="1309659"/>
            <a:ext cx="216024" cy="501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01" idx="3"/>
            <a:endCxn id="208" idx="1"/>
          </p:cNvCxnSpPr>
          <p:nvPr/>
        </p:nvCxnSpPr>
        <p:spPr>
          <a:xfrm>
            <a:off x="4932040" y="1314677"/>
            <a:ext cx="304511" cy="442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04" idx="3"/>
            <a:endCxn id="127" idx="1"/>
          </p:cNvCxnSpPr>
          <p:nvPr/>
        </p:nvCxnSpPr>
        <p:spPr>
          <a:xfrm>
            <a:off x="7650330" y="1314677"/>
            <a:ext cx="23403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Diamond 90"/>
          <p:cNvSpPr/>
          <p:nvPr/>
        </p:nvSpPr>
        <p:spPr>
          <a:xfrm>
            <a:off x="6501874" y="3933057"/>
            <a:ext cx="1224136" cy="9193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Zero Dollar</a:t>
            </a:r>
            <a:endParaRPr lang="en-CA" sz="1200" dirty="0"/>
          </a:p>
        </p:txBody>
      </p:sp>
      <p:cxnSp>
        <p:nvCxnSpPr>
          <p:cNvPr id="92" name="Elbow Connector 91"/>
          <p:cNvCxnSpPr>
            <a:stCxn id="141" idx="2"/>
            <a:endCxn id="91" idx="0"/>
          </p:cNvCxnSpPr>
          <p:nvPr/>
        </p:nvCxnSpPr>
        <p:spPr>
          <a:xfrm rot="16200000" flipH="1">
            <a:off x="6896879" y="3715993"/>
            <a:ext cx="432049" cy="2077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1" idx="2"/>
            <a:endCxn id="192" idx="0"/>
          </p:cNvCxnSpPr>
          <p:nvPr/>
        </p:nvCxnSpPr>
        <p:spPr>
          <a:xfrm flipH="1">
            <a:off x="7110060" y="4852444"/>
            <a:ext cx="3882" cy="21004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92" idx="2"/>
            <a:endCxn id="199" idx="1"/>
          </p:cNvCxnSpPr>
          <p:nvPr/>
        </p:nvCxnSpPr>
        <p:spPr>
          <a:xfrm rot="16200000" flipH="1">
            <a:off x="7179835" y="5640790"/>
            <a:ext cx="634759" cy="774308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580890" y="216886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Yes</a:t>
            </a:r>
            <a:endParaRPr lang="en-CA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5415615" y="455680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Yes</a:t>
            </a:r>
            <a:endParaRPr lang="en-CA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3455533" y="91226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No</a:t>
            </a:r>
            <a:endParaRPr lang="en-CA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7212176" y="480302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No</a:t>
            </a:r>
            <a:endParaRPr lang="en-CA" sz="1000" dirty="0"/>
          </a:p>
        </p:txBody>
      </p:sp>
      <p:sp>
        <p:nvSpPr>
          <p:cNvPr id="100" name="Rectangle 99"/>
          <p:cNvSpPr/>
          <p:nvPr/>
        </p:nvSpPr>
        <p:spPr>
          <a:xfrm>
            <a:off x="1043608" y="980728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Create Transfer</a:t>
            </a:r>
            <a:endParaRPr lang="en-CA" sz="1200" dirty="0"/>
          </a:p>
        </p:txBody>
      </p:sp>
      <p:sp>
        <p:nvSpPr>
          <p:cNvPr id="101" name="Rectangle 100"/>
          <p:cNvSpPr/>
          <p:nvPr/>
        </p:nvSpPr>
        <p:spPr>
          <a:xfrm>
            <a:off x="3851920" y="990641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Enter </a:t>
            </a:r>
            <a:r>
              <a:rPr lang="en-CA" sz="1200" dirty="0" err="1" smtClean="0"/>
              <a:t>Qty</a:t>
            </a:r>
            <a:r>
              <a:rPr lang="en-CA" sz="1200" dirty="0" smtClean="0"/>
              <a:t>, $ Co. &amp; Note</a:t>
            </a:r>
            <a:endParaRPr lang="en-CA" sz="1200" dirty="0"/>
          </a:p>
        </p:txBody>
      </p:sp>
      <p:sp>
        <p:nvSpPr>
          <p:cNvPr id="102" name="Rectangle 101"/>
          <p:cNvSpPr/>
          <p:nvPr/>
        </p:nvSpPr>
        <p:spPr>
          <a:xfrm>
            <a:off x="3851920" y="1844824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Enter </a:t>
            </a:r>
            <a:r>
              <a:rPr lang="en-CA" sz="1200" dirty="0" err="1" smtClean="0"/>
              <a:t>Qty</a:t>
            </a:r>
            <a:r>
              <a:rPr lang="en-CA" sz="1200" dirty="0" smtClean="0"/>
              <a:t>, Co. &amp; Note</a:t>
            </a:r>
            <a:endParaRPr lang="en-CA" sz="1200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6570210" y="990641"/>
            <a:ext cx="1080120" cy="648072"/>
            <a:chOff x="5220072" y="990641"/>
            <a:chExt cx="1080120" cy="648072"/>
          </a:xfrm>
        </p:grpSpPr>
        <p:sp>
          <p:nvSpPr>
            <p:cNvPr id="104" name="Rectangle 103"/>
            <p:cNvSpPr/>
            <p:nvPr/>
          </p:nvSpPr>
          <p:spPr>
            <a:xfrm>
              <a:off x="5220072" y="990641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Propose Transfer</a:t>
              </a:r>
              <a:endParaRPr lang="en-CA" sz="1200" dirty="0"/>
            </a:p>
          </p:txBody>
        </p:sp>
        <p:sp>
          <p:nvSpPr>
            <p:cNvPr id="105" name="8-Point Star 104"/>
            <p:cNvSpPr/>
            <p:nvPr/>
          </p:nvSpPr>
          <p:spPr>
            <a:xfrm>
              <a:off x="6142924" y="1007232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8-Point Star 105"/>
            <p:cNvSpPr/>
            <p:nvPr/>
          </p:nvSpPr>
          <p:spPr>
            <a:xfrm>
              <a:off x="5979908" y="1007232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7884368" y="990641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Terminate? Rescind </a:t>
            </a:r>
            <a:r>
              <a:rPr lang="en-CA" sz="1200" dirty="0" smtClean="0"/>
              <a:t>Transfer</a:t>
            </a:r>
            <a:endParaRPr lang="en-CA" sz="1200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6571805" y="2852936"/>
            <a:ext cx="1080120" cy="648072"/>
            <a:chOff x="5220072" y="2852936"/>
            <a:chExt cx="1080120" cy="648072"/>
          </a:xfrm>
        </p:grpSpPr>
        <p:sp>
          <p:nvSpPr>
            <p:cNvPr id="141" name="Rectangle 140"/>
            <p:cNvSpPr/>
            <p:nvPr/>
          </p:nvSpPr>
          <p:spPr>
            <a:xfrm>
              <a:off x="5220072" y="2852936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Accept Transfer</a:t>
              </a:r>
              <a:endParaRPr lang="en-CA" sz="1200" dirty="0"/>
            </a:p>
          </p:txBody>
        </p:sp>
        <p:sp>
          <p:nvSpPr>
            <p:cNvPr id="173" name="8-Point Star 172"/>
            <p:cNvSpPr/>
            <p:nvPr/>
          </p:nvSpPr>
          <p:spPr>
            <a:xfrm>
              <a:off x="6129672" y="2874426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4" name="8-Point Star 173"/>
            <p:cNvSpPr/>
            <p:nvPr/>
          </p:nvSpPr>
          <p:spPr>
            <a:xfrm>
              <a:off x="5979908" y="2871936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1" name="8-Point Star 190"/>
            <p:cNvSpPr/>
            <p:nvPr/>
          </p:nvSpPr>
          <p:spPr>
            <a:xfrm>
              <a:off x="5835892" y="2871936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92" name="Rectangle 191"/>
          <p:cNvSpPr/>
          <p:nvPr/>
        </p:nvSpPr>
        <p:spPr>
          <a:xfrm>
            <a:off x="6570000" y="5062493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Recommend Transfer</a:t>
            </a:r>
            <a:endParaRPr lang="en-CA" sz="1200" dirty="0"/>
          </a:p>
        </p:txBody>
      </p:sp>
      <p:sp>
        <p:nvSpPr>
          <p:cNvPr id="193" name="8-Point Star 192"/>
          <p:cNvSpPr/>
          <p:nvPr/>
        </p:nvSpPr>
        <p:spPr>
          <a:xfrm>
            <a:off x="7486228" y="5080472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4" name="Rectangle 193"/>
          <p:cNvSpPr/>
          <p:nvPr/>
        </p:nvSpPr>
        <p:spPr>
          <a:xfrm>
            <a:off x="7884368" y="506160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Approve Transfer</a:t>
            </a:r>
            <a:endParaRPr lang="en-CA" sz="1200" dirty="0"/>
          </a:p>
        </p:txBody>
      </p:sp>
      <p:sp>
        <p:nvSpPr>
          <p:cNvPr id="195" name="8-Point Star 194"/>
          <p:cNvSpPr/>
          <p:nvPr/>
        </p:nvSpPr>
        <p:spPr>
          <a:xfrm>
            <a:off x="8825276" y="5063231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6" name="8-Point Star 195"/>
          <p:cNvSpPr/>
          <p:nvPr/>
        </p:nvSpPr>
        <p:spPr>
          <a:xfrm>
            <a:off x="8675512" y="5068979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7" name="8-Point Star 196"/>
          <p:cNvSpPr/>
          <p:nvPr/>
        </p:nvSpPr>
        <p:spPr>
          <a:xfrm>
            <a:off x="8531496" y="5068979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98" name="Group 197"/>
          <p:cNvGrpSpPr/>
          <p:nvPr/>
        </p:nvGrpSpPr>
        <p:grpSpPr>
          <a:xfrm>
            <a:off x="7884368" y="6021288"/>
            <a:ext cx="1080120" cy="648072"/>
            <a:chOff x="7884368" y="6021288"/>
            <a:chExt cx="1080120" cy="648072"/>
          </a:xfrm>
        </p:grpSpPr>
        <p:sp>
          <p:nvSpPr>
            <p:cNvPr id="199" name="Rectangle 198"/>
            <p:cNvSpPr/>
            <p:nvPr/>
          </p:nvSpPr>
          <p:spPr>
            <a:xfrm>
              <a:off x="7884368" y="6021288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Decline Transfer</a:t>
              </a:r>
              <a:endParaRPr lang="en-CA" sz="1200" dirty="0"/>
            </a:p>
          </p:txBody>
        </p:sp>
        <p:sp>
          <p:nvSpPr>
            <p:cNvPr id="200" name="8-Point Star 199"/>
            <p:cNvSpPr/>
            <p:nvPr/>
          </p:nvSpPr>
          <p:spPr>
            <a:xfrm>
              <a:off x="8806580" y="6041903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1" name="8-Point Star 200"/>
            <p:cNvSpPr/>
            <p:nvPr/>
          </p:nvSpPr>
          <p:spPr>
            <a:xfrm>
              <a:off x="8656816" y="6047651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2" name="8-Point Star 201"/>
            <p:cNvSpPr/>
            <p:nvPr/>
          </p:nvSpPr>
          <p:spPr>
            <a:xfrm>
              <a:off x="8512800" y="6047651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03" name="Elbow Connector 202"/>
          <p:cNvCxnSpPr/>
          <p:nvPr/>
        </p:nvCxnSpPr>
        <p:spPr>
          <a:xfrm flipV="1">
            <a:off x="4932040" y="1314677"/>
            <a:ext cx="288032" cy="85418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7911913" y="2849945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Terminate? Rescind </a:t>
            </a:r>
            <a:r>
              <a:rPr lang="en-CA" sz="1200" dirty="0" smtClean="0"/>
              <a:t>Transfer</a:t>
            </a:r>
            <a:endParaRPr lang="en-CA" sz="1200" dirty="0"/>
          </a:p>
        </p:txBody>
      </p:sp>
      <p:sp>
        <p:nvSpPr>
          <p:cNvPr id="205" name="8-Point Star 204"/>
          <p:cNvSpPr/>
          <p:nvPr/>
        </p:nvSpPr>
        <p:spPr>
          <a:xfrm>
            <a:off x="8843109" y="2869412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6" name="8-Point Star 205"/>
          <p:cNvSpPr/>
          <p:nvPr/>
        </p:nvSpPr>
        <p:spPr>
          <a:xfrm>
            <a:off x="8699093" y="2869412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7" name="Elbow Connector 206"/>
          <p:cNvCxnSpPr>
            <a:stCxn id="104" idx="2"/>
            <a:endCxn id="141" idx="0"/>
          </p:cNvCxnSpPr>
          <p:nvPr/>
        </p:nvCxnSpPr>
        <p:spPr>
          <a:xfrm rot="16200000" flipH="1">
            <a:off x="6503956" y="2245026"/>
            <a:ext cx="1214223" cy="1595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5236551" y="99507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Save Draft Transfer</a:t>
            </a:r>
            <a:endParaRPr lang="en-CA" sz="1200" dirty="0"/>
          </a:p>
        </p:txBody>
      </p:sp>
      <p:sp>
        <p:nvSpPr>
          <p:cNvPr id="209" name="8-Point Star 208"/>
          <p:cNvSpPr/>
          <p:nvPr/>
        </p:nvSpPr>
        <p:spPr>
          <a:xfrm>
            <a:off x="6172655" y="1012980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6327189" y="1319106"/>
            <a:ext cx="23403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101" idx="0"/>
            <a:endCxn id="104" idx="0"/>
          </p:cNvCxnSpPr>
          <p:nvPr/>
        </p:nvCxnSpPr>
        <p:spPr>
          <a:xfrm rot="5400000" flipH="1" flipV="1">
            <a:off x="5751125" y="-368504"/>
            <a:ext cx="12700" cy="2718290"/>
          </a:xfrm>
          <a:prstGeom prst="bentConnector3">
            <a:avLst>
              <a:gd name="adj1" fmla="val 180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8-Point Star 211"/>
          <p:cNvSpPr/>
          <p:nvPr/>
        </p:nvSpPr>
        <p:spPr>
          <a:xfrm>
            <a:off x="8820472" y="1007786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3" name="8-Point Star 212"/>
          <p:cNvSpPr/>
          <p:nvPr/>
        </p:nvSpPr>
        <p:spPr>
          <a:xfrm>
            <a:off x="8676456" y="1007786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4" name="Elbow Connector 213"/>
          <p:cNvCxnSpPr>
            <a:stCxn id="104" idx="2"/>
            <a:endCxn id="204" idx="0"/>
          </p:cNvCxnSpPr>
          <p:nvPr/>
        </p:nvCxnSpPr>
        <p:spPr>
          <a:xfrm rot="16200000" flipH="1">
            <a:off x="7175505" y="1573477"/>
            <a:ext cx="1211232" cy="134170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>
            <a:stCxn id="141" idx="3"/>
            <a:endCxn id="204" idx="1"/>
          </p:cNvCxnSpPr>
          <p:nvPr/>
        </p:nvCxnSpPr>
        <p:spPr>
          <a:xfrm flipV="1">
            <a:off x="7651925" y="3173981"/>
            <a:ext cx="259988" cy="2991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192" idx="3"/>
            <a:endCxn id="194" idx="1"/>
          </p:cNvCxnSpPr>
          <p:nvPr/>
        </p:nvCxnSpPr>
        <p:spPr>
          <a:xfrm flipV="1">
            <a:off x="7650120" y="5385636"/>
            <a:ext cx="234248" cy="89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endCxn id="218" idx="0"/>
          </p:cNvCxnSpPr>
          <p:nvPr/>
        </p:nvCxnSpPr>
        <p:spPr>
          <a:xfrm rot="10800000" flipV="1">
            <a:off x="5787129" y="4379241"/>
            <a:ext cx="714744" cy="683252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5247069" y="5062493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Additional Review</a:t>
            </a:r>
            <a:endParaRPr lang="en-CA" sz="1200" dirty="0"/>
          </a:p>
        </p:txBody>
      </p:sp>
      <p:cxnSp>
        <p:nvCxnSpPr>
          <p:cNvPr id="219" name="Straight Arrow Connector 218"/>
          <p:cNvCxnSpPr>
            <a:stCxn id="218" idx="3"/>
            <a:endCxn id="192" idx="1"/>
          </p:cNvCxnSpPr>
          <p:nvPr/>
        </p:nvCxnSpPr>
        <p:spPr>
          <a:xfrm>
            <a:off x="6327189" y="5386529"/>
            <a:ext cx="242811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617442" y="3759399"/>
            <a:ext cx="2328954" cy="1421802"/>
            <a:chOff x="6617442" y="3759399"/>
            <a:chExt cx="2328954" cy="1421802"/>
          </a:xfrm>
        </p:grpSpPr>
        <p:sp>
          <p:nvSpPr>
            <p:cNvPr id="3" name="TextBox 2"/>
            <p:cNvSpPr txBox="1"/>
            <p:nvPr/>
          </p:nvSpPr>
          <p:spPr>
            <a:xfrm>
              <a:off x="6617442" y="3759399"/>
              <a:ext cx="2328954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000" dirty="0" smtClean="0"/>
                <a:t>Director Approves the </a:t>
              </a:r>
              <a:r>
                <a:rPr lang="en-CA" sz="1000" dirty="0" smtClean="0"/>
                <a:t>transfer.</a:t>
              </a:r>
              <a:endParaRPr lang="en-CA" sz="1000" dirty="0" smtClean="0"/>
            </a:p>
            <a:p>
              <a:endParaRPr lang="en-CA" sz="1000" dirty="0"/>
            </a:p>
            <a:p>
              <a:r>
                <a:rPr lang="en-CA" sz="1000" dirty="0" smtClean="0"/>
                <a:t>Status changes to Approved and credit balances are updated. </a:t>
              </a:r>
            </a:p>
            <a:p>
              <a:endParaRPr lang="en-CA" sz="1000" dirty="0"/>
            </a:p>
            <a:p>
              <a:r>
                <a:rPr lang="en-CA" sz="1000" dirty="0" smtClean="0"/>
                <a:t>Transfer is visible to </a:t>
              </a:r>
              <a:r>
                <a:rPr lang="en-CA" sz="1000" dirty="0" smtClean="0"/>
                <a:t>Initiator </a:t>
              </a:r>
              <a:r>
                <a:rPr lang="en-CA" sz="1000" dirty="0" smtClean="0"/>
                <a:t>and </a:t>
              </a:r>
              <a:r>
                <a:rPr lang="en-CA" sz="1000" dirty="0" smtClean="0"/>
                <a:t>Respondent.</a:t>
              </a:r>
              <a:endParaRPr lang="en-CA" sz="1000" dirty="0"/>
            </a:p>
          </p:txBody>
        </p:sp>
        <p:sp>
          <p:nvSpPr>
            <p:cNvPr id="190" name="Heptagon 189"/>
            <p:cNvSpPr/>
            <p:nvPr/>
          </p:nvSpPr>
          <p:spPr>
            <a:xfrm>
              <a:off x="8064388" y="4818797"/>
              <a:ext cx="360040" cy="362404"/>
            </a:xfrm>
            <a:prstGeom prst="heptago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 smtClean="0">
                  <a:solidFill>
                    <a:schemeClr val="bg1">
                      <a:lumMod val="85000"/>
                    </a:schemeClr>
                  </a:solidFill>
                </a:rPr>
                <a:t>11</a:t>
              </a:r>
              <a:endParaRPr lang="en-CA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171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/>
          <p:cNvSpPr txBox="1"/>
          <p:nvPr/>
        </p:nvSpPr>
        <p:spPr>
          <a:xfrm>
            <a:off x="467546" y="260649"/>
            <a:ext cx="615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B2B Credit Transfer – Offer to Sell from Initiator</a:t>
            </a:r>
            <a:endParaRPr lang="en-CA" sz="2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5498" y="1115452"/>
            <a:ext cx="932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Initiator</a:t>
            </a:r>
          </a:p>
          <a:p>
            <a:r>
              <a:rPr lang="en-CA" dirty="0" smtClean="0"/>
              <a:t>(Seller)</a:t>
            </a:r>
            <a:endParaRPr lang="en-CA" dirty="0"/>
          </a:p>
        </p:txBody>
      </p:sp>
      <p:sp>
        <p:nvSpPr>
          <p:cNvPr id="112" name="TextBox 111"/>
          <p:cNvSpPr txBox="1"/>
          <p:nvPr/>
        </p:nvSpPr>
        <p:spPr>
          <a:xfrm>
            <a:off x="35496" y="2996952"/>
            <a:ext cx="131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Respondent</a:t>
            </a:r>
          </a:p>
          <a:p>
            <a:r>
              <a:rPr lang="en-CA" dirty="0" smtClean="0"/>
              <a:t>(Buyer)</a:t>
            </a:r>
            <a:endParaRPr lang="en-CA" dirty="0"/>
          </a:p>
        </p:txBody>
      </p:sp>
      <p:sp>
        <p:nvSpPr>
          <p:cNvPr id="113" name="TextBox 112"/>
          <p:cNvSpPr txBox="1"/>
          <p:nvPr/>
        </p:nvSpPr>
        <p:spPr>
          <a:xfrm>
            <a:off x="35496" y="4155221"/>
            <a:ext cx="136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Government</a:t>
            </a:r>
            <a:endParaRPr lang="en-CA" dirty="0"/>
          </a:p>
        </p:txBody>
      </p:sp>
      <p:sp>
        <p:nvSpPr>
          <p:cNvPr id="114" name="TextBox 113"/>
          <p:cNvSpPr txBox="1"/>
          <p:nvPr/>
        </p:nvSpPr>
        <p:spPr>
          <a:xfrm>
            <a:off x="2400619" y="4159509"/>
            <a:ext cx="86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Analyst</a:t>
            </a:r>
            <a:endParaRPr lang="en-CA" dirty="0"/>
          </a:p>
        </p:txBody>
      </p:sp>
      <p:sp>
        <p:nvSpPr>
          <p:cNvPr id="115" name="TextBox 114"/>
          <p:cNvSpPr txBox="1"/>
          <p:nvPr/>
        </p:nvSpPr>
        <p:spPr>
          <a:xfrm>
            <a:off x="2400619" y="6160659"/>
            <a:ext cx="94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Director</a:t>
            </a:r>
            <a:endParaRPr lang="en-CA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263626" y="4963860"/>
            <a:ext cx="2229887" cy="746705"/>
            <a:chOff x="187018" y="5234827"/>
            <a:chExt cx="2229887" cy="746705"/>
          </a:xfrm>
        </p:grpSpPr>
        <p:sp>
          <p:nvSpPr>
            <p:cNvPr id="158" name="8-Point Star 157"/>
            <p:cNvSpPr/>
            <p:nvPr/>
          </p:nvSpPr>
          <p:spPr>
            <a:xfrm>
              <a:off x="307906" y="5327887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9" name="8-Point Star 158"/>
            <p:cNvSpPr/>
            <p:nvPr/>
          </p:nvSpPr>
          <p:spPr>
            <a:xfrm>
              <a:off x="300402" y="5531135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0" name="8-Point Star 159"/>
            <p:cNvSpPr/>
            <p:nvPr/>
          </p:nvSpPr>
          <p:spPr>
            <a:xfrm>
              <a:off x="307906" y="5759676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10586" y="5261370"/>
              <a:ext cx="18501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Initiator Notification Trigger</a:t>
              </a:r>
              <a:endParaRPr lang="en-CA" sz="11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06418" y="5461506"/>
              <a:ext cx="20104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Respondent Notification Trigger</a:t>
              </a:r>
              <a:endParaRPr lang="en-CA" sz="11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13046" y="5693418"/>
              <a:ext cx="16321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Gov’t Notification Trigger</a:t>
              </a:r>
              <a:endParaRPr lang="en-CA" sz="1100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87018" y="5234827"/>
              <a:ext cx="2148134" cy="74670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3" name="Diamond 82"/>
          <p:cNvSpPr/>
          <p:nvPr/>
        </p:nvSpPr>
        <p:spPr>
          <a:xfrm>
            <a:off x="2411760" y="849964"/>
            <a:ext cx="1224136" cy="9193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Zero Dollar</a:t>
            </a:r>
            <a:endParaRPr lang="en-CA" sz="12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395536" y="2636912"/>
            <a:ext cx="83529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95536" y="3645024"/>
            <a:ext cx="83529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83" idx="2"/>
            <a:endCxn id="102" idx="1"/>
          </p:cNvCxnSpPr>
          <p:nvPr/>
        </p:nvCxnSpPr>
        <p:spPr>
          <a:xfrm rot="16200000" flipH="1">
            <a:off x="3238121" y="1555059"/>
            <a:ext cx="399509" cy="828092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00" idx="3"/>
            <a:endCxn id="83" idx="1"/>
          </p:cNvCxnSpPr>
          <p:nvPr/>
        </p:nvCxnSpPr>
        <p:spPr>
          <a:xfrm>
            <a:off x="2123728" y="1304765"/>
            <a:ext cx="288032" cy="48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3" idx="3"/>
            <a:endCxn id="101" idx="1"/>
          </p:cNvCxnSpPr>
          <p:nvPr/>
        </p:nvCxnSpPr>
        <p:spPr>
          <a:xfrm>
            <a:off x="3635896" y="1309659"/>
            <a:ext cx="216024" cy="501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01" idx="3"/>
            <a:endCxn id="208" idx="1"/>
          </p:cNvCxnSpPr>
          <p:nvPr/>
        </p:nvCxnSpPr>
        <p:spPr>
          <a:xfrm>
            <a:off x="4932040" y="1314677"/>
            <a:ext cx="304511" cy="442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04" idx="3"/>
            <a:endCxn id="127" idx="1"/>
          </p:cNvCxnSpPr>
          <p:nvPr/>
        </p:nvCxnSpPr>
        <p:spPr>
          <a:xfrm>
            <a:off x="7650330" y="1314677"/>
            <a:ext cx="23403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Diamond 90"/>
          <p:cNvSpPr/>
          <p:nvPr/>
        </p:nvSpPr>
        <p:spPr>
          <a:xfrm>
            <a:off x="6501874" y="3933057"/>
            <a:ext cx="1224136" cy="9193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Zero Dollar</a:t>
            </a:r>
            <a:endParaRPr lang="en-CA" sz="1200" dirty="0"/>
          </a:p>
        </p:txBody>
      </p:sp>
      <p:cxnSp>
        <p:nvCxnSpPr>
          <p:cNvPr id="92" name="Elbow Connector 91"/>
          <p:cNvCxnSpPr>
            <a:stCxn id="141" idx="2"/>
            <a:endCxn id="91" idx="0"/>
          </p:cNvCxnSpPr>
          <p:nvPr/>
        </p:nvCxnSpPr>
        <p:spPr>
          <a:xfrm rot="16200000" flipH="1">
            <a:off x="6896879" y="3715993"/>
            <a:ext cx="432049" cy="2077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1" idx="2"/>
            <a:endCxn id="192" idx="0"/>
          </p:cNvCxnSpPr>
          <p:nvPr/>
        </p:nvCxnSpPr>
        <p:spPr>
          <a:xfrm flipH="1">
            <a:off x="7110060" y="4852444"/>
            <a:ext cx="3882" cy="21004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92" idx="2"/>
            <a:endCxn id="199" idx="1"/>
          </p:cNvCxnSpPr>
          <p:nvPr/>
        </p:nvCxnSpPr>
        <p:spPr>
          <a:xfrm rot="16200000" flipH="1">
            <a:off x="7179835" y="5640790"/>
            <a:ext cx="634759" cy="774308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580890" y="216886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Yes</a:t>
            </a:r>
            <a:endParaRPr lang="en-CA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5415615" y="455680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Yes</a:t>
            </a:r>
            <a:endParaRPr lang="en-CA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3455533" y="91226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No</a:t>
            </a:r>
            <a:endParaRPr lang="en-CA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7212176" y="480302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No</a:t>
            </a:r>
            <a:endParaRPr lang="en-CA" sz="1000" dirty="0"/>
          </a:p>
        </p:txBody>
      </p:sp>
      <p:sp>
        <p:nvSpPr>
          <p:cNvPr id="100" name="Rectangle 99"/>
          <p:cNvSpPr/>
          <p:nvPr/>
        </p:nvSpPr>
        <p:spPr>
          <a:xfrm>
            <a:off x="1043608" y="980728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Create Transfer</a:t>
            </a:r>
            <a:endParaRPr lang="en-CA" sz="1200" dirty="0"/>
          </a:p>
        </p:txBody>
      </p:sp>
      <p:sp>
        <p:nvSpPr>
          <p:cNvPr id="101" name="Rectangle 100"/>
          <p:cNvSpPr/>
          <p:nvPr/>
        </p:nvSpPr>
        <p:spPr>
          <a:xfrm>
            <a:off x="3851920" y="990641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Enter </a:t>
            </a:r>
            <a:r>
              <a:rPr lang="en-CA" sz="1200" dirty="0" err="1" smtClean="0"/>
              <a:t>Qty</a:t>
            </a:r>
            <a:r>
              <a:rPr lang="en-CA" sz="1200" dirty="0" smtClean="0"/>
              <a:t>, $ Co. &amp; Note</a:t>
            </a:r>
            <a:endParaRPr lang="en-CA" sz="1200" dirty="0"/>
          </a:p>
        </p:txBody>
      </p:sp>
      <p:sp>
        <p:nvSpPr>
          <p:cNvPr id="102" name="Rectangle 101"/>
          <p:cNvSpPr/>
          <p:nvPr/>
        </p:nvSpPr>
        <p:spPr>
          <a:xfrm>
            <a:off x="3851920" y="1844824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Enter </a:t>
            </a:r>
            <a:r>
              <a:rPr lang="en-CA" sz="1200" dirty="0" err="1" smtClean="0"/>
              <a:t>Qty</a:t>
            </a:r>
            <a:r>
              <a:rPr lang="en-CA" sz="1200" dirty="0" smtClean="0"/>
              <a:t>, Co. &amp; Note</a:t>
            </a:r>
            <a:endParaRPr lang="en-CA" sz="1200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6570210" y="990641"/>
            <a:ext cx="1080120" cy="648072"/>
            <a:chOff x="5220072" y="990641"/>
            <a:chExt cx="1080120" cy="648072"/>
          </a:xfrm>
        </p:grpSpPr>
        <p:sp>
          <p:nvSpPr>
            <p:cNvPr id="104" name="Rectangle 103"/>
            <p:cNvSpPr/>
            <p:nvPr/>
          </p:nvSpPr>
          <p:spPr>
            <a:xfrm>
              <a:off x="5220072" y="990641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Propose Transfer</a:t>
              </a:r>
              <a:endParaRPr lang="en-CA" sz="1200" dirty="0"/>
            </a:p>
          </p:txBody>
        </p:sp>
        <p:sp>
          <p:nvSpPr>
            <p:cNvPr id="105" name="8-Point Star 104"/>
            <p:cNvSpPr/>
            <p:nvPr/>
          </p:nvSpPr>
          <p:spPr>
            <a:xfrm>
              <a:off x="6142924" y="1007232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8-Point Star 105"/>
            <p:cNvSpPr/>
            <p:nvPr/>
          </p:nvSpPr>
          <p:spPr>
            <a:xfrm>
              <a:off x="5979908" y="1007232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7884368" y="990641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Terminate? Rescind </a:t>
            </a:r>
            <a:r>
              <a:rPr lang="en-CA" sz="1200" dirty="0" smtClean="0"/>
              <a:t>Transfer</a:t>
            </a:r>
            <a:endParaRPr lang="en-CA" sz="1200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6571805" y="2852936"/>
            <a:ext cx="1080120" cy="648072"/>
            <a:chOff x="5220072" y="2852936"/>
            <a:chExt cx="1080120" cy="648072"/>
          </a:xfrm>
        </p:grpSpPr>
        <p:sp>
          <p:nvSpPr>
            <p:cNvPr id="141" name="Rectangle 140"/>
            <p:cNvSpPr/>
            <p:nvPr/>
          </p:nvSpPr>
          <p:spPr>
            <a:xfrm>
              <a:off x="5220072" y="2852936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Accept Transfer</a:t>
              </a:r>
              <a:endParaRPr lang="en-CA" sz="1200" dirty="0"/>
            </a:p>
          </p:txBody>
        </p:sp>
        <p:sp>
          <p:nvSpPr>
            <p:cNvPr id="173" name="8-Point Star 172"/>
            <p:cNvSpPr/>
            <p:nvPr/>
          </p:nvSpPr>
          <p:spPr>
            <a:xfrm>
              <a:off x="6129672" y="2874426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4" name="8-Point Star 173"/>
            <p:cNvSpPr/>
            <p:nvPr/>
          </p:nvSpPr>
          <p:spPr>
            <a:xfrm>
              <a:off x="5979908" y="2871936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1" name="8-Point Star 190"/>
            <p:cNvSpPr/>
            <p:nvPr/>
          </p:nvSpPr>
          <p:spPr>
            <a:xfrm>
              <a:off x="5835892" y="2871936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92" name="Rectangle 191"/>
          <p:cNvSpPr/>
          <p:nvPr/>
        </p:nvSpPr>
        <p:spPr>
          <a:xfrm>
            <a:off x="6570000" y="5062493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Recommend Transfer</a:t>
            </a:r>
            <a:endParaRPr lang="en-CA" sz="1200" dirty="0"/>
          </a:p>
        </p:txBody>
      </p:sp>
      <p:sp>
        <p:nvSpPr>
          <p:cNvPr id="193" name="8-Point Star 192"/>
          <p:cNvSpPr/>
          <p:nvPr/>
        </p:nvSpPr>
        <p:spPr>
          <a:xfrm>
            <a:off x="7486228" y="5080472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4" name="Rectangle 193"/>
          <p:cNvSpPr/>
          <p:nvPr/>
        </p:nvSpPr>
        <p:spPr>
          <a:xfrm>
            <a:off x="7884368" y="506160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Approve Transfer</a:t>
            </a:r>
            <a:endParaRPr lang="en-CA" sz="1200" dirty="0"/>
          </a:p>
        </p:txBody>
      </p:sp>
      <p:sp>
        <p:nvSpPr>
          <p:cNvPr id="195" name="8-Point Star 194"/>
          <p:cNvSpPr/>
          <p:nvPr/>
        </p:nvSpPr>
        <p:spPr>
          <a:xfrm>
            <a:off x="8825276" y="5063231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6" name="8-Point Star 195"/>
          <p:cNvSpPr/>
          <p:nvPr/>
        </p:nvSpPr>
        <p:spPr>
          <a:xfrm>
            <a:off x="8675512" y="5068979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7" name="8-Point Star 196"/>
          <p:cNvSpPr/>
          <p:nvPr/>
        </p:nvSpPr>
        <p:spPr>
          <a:xfrm>
            <a:off x="8531496" y="5068979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98" name="Group 197"/>
          <p:cNvGrpSpPr/>
          <p:nvPr/>
        </p:nvGrpSpPr>
        <p:grpSpPr>
          <a:xfrm>
            <a:off x="7884368" y="6021288"/>
            <a:ext cx="1080120" cy="648072"/>
            <a:chOff x="7884368" y="6021288"/>
            <a:chExt cx="1080120" cy="648072"/>
          </a:xfrm>
        </p:grpSpPr>
        <p:sp>
          <p:nvSpPr>
            <p:cNvPr id="199" name="Rectangle 198"/>
            <p:cNvSpPr/>
            <p:nvPr/>
          </p:nvSpPr>
          <p:spPr>
            <a:xfrm>
              <a:off x="7884368" y="6021288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Decline Transfer</a:t>
              </a:r>
              <a:endParaRPr lang="en-CA" sz="1200" dirty="0"/>
            </a:p>
          </p:txBody>
        </p:sp>
        <p:sp>
          <p:nvSpPr>
            <p:cNvPr id="200" name="8-Point Star 199"/>
            <p:cNvSpPr/>
            <p:nvPr/>
          </p:nvSpPr>
          <p:spPr>
            <a:xfrm>
              <a:off x="8806580" y="6041903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1" name="8-Point Star 200"/>
            <p:cNvSpPr/>
            <p:nvPr/>
          </p:nvSpPr>
          <p:spPr>
            <a:xfrm>
              <a:off x="8656816" y="6047651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2" name="8-Point Star 201"/>
            <p:cNvSpPr/>
            <p:nvPr/>
          </p:nvSpPr>
          <p:spPr>
            <a:xfrm>
              <a:off x="8512800" y="6047651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03" name="Elbow Connector 202"/>
          <p:cNvCxnSpPr/>
          <p:nvPr/>
        </p:nvCxnSpPr>
        <p:spPr>
          <a:xfrm flipV="1">
            <a:off x="4932040" y="1314677"/>
            <a:ext cx="288032" cy="85418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7911913" y="2849945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Terminate? Rescind </a:t>
            </a:r>
            <a:r>
              <a:rPr lang="en-CA" sz="1200" dirty="0" smtClean="0"/>
              <a:t>Transfer</a:t>
            </a:r>
            <a:endParaRPr lang="en-CA" sz="1200" dirty="0"/>
          </a:p>
        </p:txBody>
      </p:sp>
      <p:sp>
        <p:nvSpPr>
          <p:cNvPr id="205" name="8-Point Star 204"/>
          <p:cNvSpPr/>
          <p:nvPr/>
        </p:nvSpPr>
        <p:spPr>
          <a:xfrm>
            <a:off x="8843109" y="2869412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6" name="8-Point Star 205"/>
          <p:cNvSpPr/>
          <p:nvPr/>
        </p:nvSpPr>
        <p:spPr>
          <a:xfrm>
            <a:off x="8699093" y="2869412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7" name="Elbow Connector 206"/>
          <p:cNvCxnSpPr>
            <a:stCxn id="104" idx="2"/>
            <a:endCxn id="141" idx="0"/>
          </p:cNvCxnSpPr>
          <p:nvPr/>
        </p:nvCxnSpPr>
        <p:spPr>
          <a:xfrm rot="16200000" flipH="1">
            <a:off x="6503956" y="2245026"/>
            <a:ext cx="1214223" cy="1595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5236551" y="99507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Save Draft Transfer</a:t>
            </a:r>
            <a:endParaRPr lang="en-CA" sz="1200" dirty="0"/>
          </a:p>
        </p:txBody>
      </p:sp>
      <p:sp>
        <p:nvSpPr>
          <p:cNvPr id="209" name="8-Point Star 208"/>
          <p:cNvSpPr/>
          <p:nvPr/>
        </p:nvSpPr>
        <p:spPr>
          <a:xfrm>
            <a:off x="6172655" y="1012980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6327189" y="1319106"/>
            <a:ext cx="23403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101" idx="0"/>
            <a:endCxn id="104" idx="0"/>
          </p:cNvCxnSpPr>
          <p:nvPr/>
        </p:nvCxnSpPr>
        <p:spPr>
          <a:xfrm rot="5400000" flipH="1" flipV="1">
            <a:off x="5751125" y="-368504"/>
            <a:ext cx="12700" cy="2718290"/>
          </a:xfrm>
          <a:prstGeom prst="bentConnector3">
            <a:avLst>
              <a:gd name="adj1" fmla="val 180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8-Point Star 211"/>
          <p:cNvSpPr/>
          <p:nvPr/>
        </p:nvSpPr>
        <p:spPr>
          <a:xfrm>
            <a:off x="8820472" y="1007786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3" name="8-Point Star 212"/>
          <p:cNvSpPr/>
          <p:nvPr/>
        </p:nvSpPr>
        <p:spPr>
          <a:xfrm>
            <a:off x="8676456" y="1007786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4" name="Elbow Connector 213"/>
          <p:cNvCxnSpPr>
            <a:stCxn id="104" idx="2"/>
            <a:endCxn id="204" idx="0"/>
          </p:cNvCxnSpPr>
          <p:nvPr/>
        </p:nvCxnSpPr>
        <p:spPr>
          <a:xfrm rot="16200000" flipH="1">
            <a:off x="7175505" y="1573477"/>
            <a:ext cx="1211232" cy="134170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>
            <a:stCxn id="141" idx="3"/>
            <a:endCxn id="204" idx="1"/>
          </p:cNvCxnSpPr>
          <p:nvPr/>
        </p:nvCxnSpPr>
        <p:spPr>
          <a:xfrm flipV="1">
            <a:off x="7651925" y="3173981"/>
            <a:ext cx="259988" cy="2991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192" idx="3"/>
            <a:endCxn id="194" idx="1"/>
          </p:cNvCxnSpPr>
          <p:nvPr/>
        </p:nvCxnSpPr>
        <p:spPr>
          <a:xfrm flipV="1">
            <a:off x="7650120" y="5385636"/>
            <a:ext cx="234248" cy="89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endCxn id="218" idx="0"/>
          </p:cNvCxnSpPr>
          <p:nvPr/>
        </p:nvCxnSpPr>
        <p:spPr>
          <a:xfrm rot="10800000" flipV="1">
            <a:off x="5787129" y="4379241"/>
            <a:ext cx="714744" cy="683252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5247069" y="5062493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Additional Review</a:t>
            </a:r>
            <a:endParaRPr lang="en-CA" sz="1200" dirty="0"/>
          </a:p>
        </p:txBody>
      </p:sp>
      <p:cxnSp>
        <p:nvCxnSpPr>
          <p:cNvPr id="219" name="Straight Arrow Connector 218"/>
          <p:cNvCxnSpPr>
            <a:stCxn id="218" idx="3"/>
            <a:endCxn id="192" idx="1"/>
          </p:cNvCxnSpPr>
          <p:nvPr/>
        </p:nvCxnSpPr>
        <p:spPr>
          <a:xfrm>
            <a:off x="6327189" y="5386529"/>
            <a:ext cx="242811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635534" y="4683007"/>
            <a:ext cx="2328954" cy="1477652"/>
            <a:chOff x="6635534" y="4683007"/>
            <a:chExt cx="2328954" cy="1477652"/>
          </a:xfrm>
        </p:grpSpPr>
        <p:sp>
          <p:nvSpPr>
            <p:cNvPr id="3" name="TextBox 2"/>
            <p:cNvSpPr txBox="1"/>
            <p:nvPr/>
          </p:nvSpPr>
          <p:spPr>
            <a:xfrm>
              <a:off x="6635534" y="4683007"/>
              <a:ext cx="2328954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000" dirty="0" smtClean="0"/>
                <a:t>Director Declines the transfer.</a:t>
              </a:r>
            </a:p>
            <a:p>
              <a:endParaRPr lang="en-CA" sz="1000" dirty="0"/>
            </a:p>
            <a:p>
              <a:r>
                <a:rPr lang="en-CA" sz="1000" dirty="0" smtClean="0"/>
                <a:t>Status changes to Declined and credit balances do not change. </a:t>
              </a:r>
            </a:p>
            <a:p>
              <a:endParaRPr lang="en-CA" sz="1000" dirty="0"/>
            </a:p>
            <a:p>
              <a:r>
                <a:rPr lang="en-CA" sz="1000" dirty="0" smtClean="0"/>
                <a:t>Transfer is visible to </a:t>
              </a:r>
              <a:r>
                <a:rPr lang="en-CA" sz="1000" dirty="0" smtClean="0"/>
                <a:t>Initiator </a:t>
              </a:r>
              <a:r>
                <a:rPr lang="en-CA" sz="1000" dirty="0" smtClean="0"/>
                <a:t>and </a:t>
              </a:r>
              <a:r>
                <a:rPr lang="en-CA" sz="1000" dirty="0" smtClean="0"/>
                <a:t>Respondent.</a:t>
              </a:r>
              <a:endParaRPr lang="en-CA" sz="1000" dirty="0"/>
            </a:p>
          </p:txBody>
        </p:sp>
        <p:sp>
          <p:nvSpPr>
            <p:cNvPr id="190" name="Heptagon 189"/>
            <p:cNvSpPr/>
            <p:nvPr/>
          </p:nvSpPr>
          <p:spPr>
            <a:xfrm>
              <a:off x="7625421" y="5798255"/>
              <a:ext cx="360040" cy="362404"/>
            </a:xfrm>
            <a:prstGeom prst="heptago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 smtClean="0">
                  <a:solidFill>
                    <a:schemeClr val="bg1">
                      <a:lumMod val="85000"/>
                    </a:schemeClr>
                  </a:solidFill>
                </a:rPr>
                <a:t>12</a:t>
              </a:r>
              <a:endParaRPr lang="en-CA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596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dirty="0" smtClean="0"/>
              <a:t>End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472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/>
          <p:cNvSpPr txBox="1"/>
          <p:nvPr/>
        </p:nvSpPr>
        <p:spPr>
          <a:xfrm>
            <a:off x="467546" y="260649"/>
            <a:ext cx="615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B2B Credit Transfer – Offer to Sell from Initiator</a:t>
            </a:r>
            <a:endParaRPr lang="en-CA" sz="2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5498" y="1115452"/>
            <a:ext cx="932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Initiator</a:t>
            </a:r>
          </a:p>
          <a:p>
            <a:r>
              <a:rPr lang="en-CA" dirty="0" smtClean="0"/>
              <a:t>(Seller)</a:t>
            </a:r>
            <a:endParaRPr lang="en-CA" dirty="0"/>
          </a:p>
        </p:txBody>
      </p:sp>
      <p:sp>
        <p:nvSpPr>
          <p:cNvPr id="112" name="TextBox 111"/>
          <p:cNvSpPr txBox="1"/>
          <p:nvPr/>
        </p:nvSpPr>
        <p:spPr>
          <a:xfrm>
            <a:off x="35496" y="2996952"/>
            <a:ext cx="131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Respondent</a:t>
            </a:r>
          </a:p>
          <a:p>
            <a:r>
              <a:rPr lang="en-CA" dirty="0" smtClean="0"/>
              <a:t>(Buyer)</a:t>
            </a:r>
            <a:endParaRPr lang="en-CA" dirty="0"/>
          </a:p>
        </p:txBody>
      </p:sp>
      <p:sp>
        <p:nvSpPr>
          <p:cNvPr id="113" name="TextBox 112"/>
          <p:cNvSpPr txBox="1"/>
          <p:nvPr/>
        </p:nvSpPr>
        <p:spPr>
          <a:xfrm>
            <a:off x="35496" y="4155221"/>
            <a:ext cx="136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Government</a:t>
            </a:r>
            <a:endParaRPr lang="en-CA" dirty="0"/>
          </a:p>
        </p:txBody>
      </p:sp>
      <p:sp>
        <p:nvSpPr>
          <p:cNvPr id="114" name="TextBox 113"/>
          <p:cNvSpPr txBox="1"/>
          <p:nvPr/>
        </p:nvSpPr>
        <p:spPr>
          <a:xfrm>
            <a:off x="2400619" y="4159509"/>
            <a:ext cx="86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Analyst</a:t>
            </a:r>
            <a:endParaRPr lang="en-CA" dirty="0"/>
          </a:p>
        </p:txBody>
      </p:sp>
      <p:sp>
        <p:nvSpPr>
          <p:cNvPr id="115" name="TextBox 114"/>
          <p:cNvSpPr txBox="1"/>
          <p:nvPr/>
        </p:nvSpPr>
        <p:spPr>
          <a:xfrm>
            <a:off x="2400619" y="6160659"/>
            <a:ext cx="94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Director</a:t>
            </a:r>
            <a:endParaRPr lang="en-CA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263626" y="4963860"/>
            <a:ext cx="2229887" cy="746705"/>
            <a:chOff x="187018" y="5234827"/>
            <a:chExt cx="2229887" cy="746705"/>
          </a:xfrm>
        </p:grpSpPr>
        <p:sp>
          <p:nvSpPr>
            <p:cNvPr id="158" name="8-Point Star 157"/>
            <p:cNvSpPr/>
            <p:nvPr/>
          </p:nvSpPr>
          <p:spPr>
            <a:xfrm>
              <a:off x="307906" y="5327887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9" name="8-Point Star 158"/>
            <p:cNvSpPr/>
            <p:nvPr/>
          </p:nvSpPr>
          <p:spPr>
            <a:xfrm>
              <a:off x="300402" y="5531135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0" name="8-Point Star 159"/>
            <p:cNvSpPr/>
            <p:nvPr/>
          </p:nvSpPr>
          <p:spPr>
            <a:xfrm>
              <a:off x="307906" y="5759676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10586" y="5261370"/>
              <a:ext cx="18501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Initiator Notification Trigger</a:t>
              </a:r>
              <a:endParaRPr lang="en-CA" sz="11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06418" y="5461506"/>
              <a:ext cx="20104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Respondent Notification Trigger</a:t>
              </a:r>
              <a:endParaRPr lang="en-CA" sz="11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13046" y="5693418"/>
              <a:ext cx="16321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Gov’t Notification Trigger</a:t>
              </a:r>
              <a:endParaRPr lang="en-CA" sz="1100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87018" y="5234827"/>
              <a:ext cx="2148134" cy="74670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220728" y="3612895"/>
            <a:ext cx="1601159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If the buyer does not want to go ahead with the transaction, they click on Refuse. </a:t>
            </a:r>
            <a:br>
              <a:rPr lang="en-CA" sz="1000" dirty="0" smtClean="0"/>
            </a:br>
            <a:r>
              <a:rPr lang="en-CA" sz="1000" dirty="0" smtClean="0"/>
              <a:t/>
            </a:r>
            <a:br>
              <a:rPr lang="en-CA" sz="1000" dirty="0" smtClean="0"/>
            </a:br>
            <a:r>
              <a:rPr lang="en-CA" sz="1000" dirty="0" smtClean="0"/>
              <a:t>Refuse locks the status of the transfer as Refused. It cannot be changed anymore</a:t>
            </a:r>
            <a:endParaRPr lang="en-CA" sz="1000" dirty="0"/>
          </a:p>
        </p:txBody>
      </p:sp>
      <p:sp>
        <p:nvSpPr>
          <p:cNvPr id="190" name="Heptagon 189"/>
          <p:cNvSpPr/>
          <p:nvPr/>
        </p:nvSpPr>
        <p:spPr>
          <a:xfrm>
            <a:off x="8645413" y="3373813"/>
            <a:ext cx="360040" cy="362404"/>
          </a:xfrm>
          <a:prstGeom prst="heptago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b="1" dirty="0" smtClean="0">
                <a:solidFill>
                  <a:schemeClr val="bg1">
                    <a:lumMod val="85000"/>
                  </a:schemeClr>
                </a:solidFill>
              </a:rPr>
              <a:t>9</a:t>
            </a:r>
            <a:endParaRPr lang="en-CA" sz="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Diamond 82"/>
          <p:cNvSpPr/>
          <p:nvPr/>
        </p:nvSpPr>
        <p:spPr>
          <a:xfrm>
            <a:off x="2411760" y="849964"/>
            <a:ext cx="1224136" cy="9193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Zero Dollar</a:t>
            </a:r>
            <a:endParaRPr lang="en-CA" sz="12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395536" y="2636912"/>
            <a:ext cx="83529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95536" y="3645024"/>
            <a:ext cx="83529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83" idx="2"/>
            <a:endCxn id="102" idx="1"/>
          </p:cNvCxnSpPr>
          <p:nvPr/>
        </p:nvCxnSpPr>
        <p:spPr>
          <a:xfrm rot="16200000" flipH="1">
            <a:off x="3238121" y="1555059"/>
            <a:ext cx="399509" cy="828092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00" idx="3"/>
            <a:endCxn id="83" idx="1"/>
          </p:cNvCxnSpPr>
          <p:nvPr/>
        </p:nvCxnSpPr>
        <p:spPr>
          <a:xfrm>
            <a:off x="2123728" y="1304765"/>
            <a:ext cx="288032" cy="48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3" idx="3"/>
            <a:endCxn id="101" idx="1"/>
          </p:cNvCxnSpPr>
          <p:nvPr/>
        </p:nvCxnSpPr>
        <p:spPr>
          <a:xfrm>
            <a:off x="3635896" y="1309659"/>
            <a:ext cx="216024" cy="501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01" idx="3"/>
            <a:endCxn id="208" idx="1"/>
          </p:cNvCxnSpPr>
          <p:nvPr/>
        </p:nvCxnSpPr>
        <p:spPr>
          <a:xfrm>
            <a:off x="4932040" y="1314677"/>
            <a:ext cx="304511" cy="442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04" idx="3"/>
            <a:endCxn id="127" idx="1"/>
          </p:cNvCxnSpPr>
          <p:nvPr/>
        </p:nvCxnSpPr>
        <p:spPr>
          <a:xfrm>
            <a:off x="7650330" y="1314677"/>
            <a:ext cx="23403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Diamond 90"/>
          <p:cNvSpPr/>
          <p:nvPr/>
        </p:nvSpPr>
        <p:spPr>
          <a:xfrm>
            <a:off x="6501874" y="3933057"/>
            <a:ext cx="1224136" cy="9193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Zero Dollar</a:t>
            </a:r>
            <a:endParaRPr lang="en-CA" sz="1200" dirty="0"/>
          </a:p>
        </p:txBody>
      </p:sp>
      <p:cxnSp>
        <p:nvCxnSpPr>
          <p:cNvPr id="92" name="Elbow Connector 91"/>
          <p:cNvCxnSpPr>
            <a:stCxn id="141" idx="2"/>
            <a:endCxn id="91" idx="0"/>
          </p:cNvCxnSpPr>
          <p:nvPr/>
        </p:nvCxnSpPr>
        <p:spPr>
          <a:xfrm rot="16200000" flipH="1">
            <a:off x="6896879" y="3715993"/>
            <a:ext cx="432049" cy="2077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1" idx="2"/>
            <a:endCxn id="192" idx="0"/>
          </p:cNvCxnSpPr>
          <p:nvPr/>
        </p:nvCxnSpPr>
        <p:spPr>
          <a:xfrm flipH="1">
            <a:off x="7110060" y="4852444"/>
            <a:ext cx="3882" cy="21004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92" idx="2"/>
            <a:endCxn id="199" idx="1"/>
          </p:cNvCxnSpPr>
          <p:nvPr/>
        </p:nvCxnSpPr>
        <p:spPr>
          <a:xfrm rot="16200000" flipH="1">
            <a:off x="7179835" y="5640790"/>
            <a:ext cx="634759" cy="774308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580890" y="216886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Yes</a:t>
            </a:r>
            <a:endParaRPr lang="en-CA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5415615" y="455680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Yes</a:t>
            </a:r>
            <a:endParaRPr lang="en-CA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3455533" y="91226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No</a:t>
            </a:r>
            <a:endParaRPr lang="en-CA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7212176" y="480302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No</a:t>
            </a:r>
            <a:endParaRPr lang="en-CA" sz="1000" dirty="0"/>
          </a:p>
        </p:txBody>
      </p:sp>
      <p:sp>
        <p:nvSpPr>
          <p:cNvPr id="100" name="Rectangle 99"/>
          <p:cNvSpPr/>
          <p:nvPr/>
        </p:nvSpPr>
        <p:spPr>
          <a:xfrm>
            <a:off x="1043608" y="980728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Create Transfer</a:t>
            </a:r>
            <a:endParaRPr lang="en-CA" sz="1200" dirty="0"/>
          </a:p>
        </p:txBody>
      </p:sp>
      <p:sp>
        <p:nvSpPr>
          <p:cNvPr id="101" name="Rectangle 100"/>
          <p:cNvSpPr/>
          <p:nvPr/>
        </p:nvSpPr>
        <p:spPr>
          <a:xfrm>
            <a:off x="3851920" y="990641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Enter </a:t>
            </a:r>
            <a:r>
              <a:rPr lang="en-CA" sz="1200" dirty="0" err="1" smtClean="0"/>
              <a:t>Qty</a:t>
            </a:r>
            <a:r>
              <a:rPr lang="en-CA" sz="1200" dirty="0" smtClean="0"/>
              <a:t>, $ Co. &amp; Note</a:t>
            </a:r>
            <a:endParaRPr lang="en-CA" sz="1200" dirty="0"/>
          </a:p>
        </p:txBody>
      </p:sp>
      <p:sp>
        <p:nvSpPr>
          <p:cNvPr id="102" name="Rectangle 101"/>
          <p:cNvSpPr/>
          <p:nvPr/>
        </p:nvSpPr>
        <p:spPr>
          <a:xfrm>
            <a:off x="3851920" y="1844824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Enter </a:t>
            </a:r>
            <a:r>
              <a:rPr lang="en-CA" sz="1200" dirty="0" err="1" smtClean="0"/>
              <a:t>Qty</a:t>
            </a:r>
            <a:r>
              <a:rPr lang="en-CA" sz="1200" dirty="0" smtClean="0"/>
              <a:t>, Co. &amp; Note</a:t>
            </a:r>
            <a:endParaRPr lang="en-CA" sz="1200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6570210" y="990641"/>
            <a:ext cx="1080120" cy="648072"/>
            <a:chOff x="5220072" y="990641"/>
            <a:chExt cx="1080120" cy="648072"/>
          </a:xfrm>
        </p:grpSpPr>
        <p:sp>
          <p:nvSpPr>
            <p:cNvPr id="104" name="Rectangle 103"/>
            <p:cNvSpPr/>
            <p:nvPr/>
          </p:nvSpPr>
          <p:spPr>
            <a:xfrm>
              <a:off x="5220072" y="990641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Propose Transfer</a:t>
              </a:r>
              <a:endParaRPr lang="en-CA" sz="1200" dirty="0"/>
            </a:p>
          </p:txBody>
        </p:sp>
        <p:sp>
          <p:nvSpPr>
            <p:cNvPr id="105" name="8-Point Star 104"/>
            <p:cNvSpPr/>
            <p:nvPr/>
          </p:nvSpPr>
          <p:spPr>
            <a:xfrm>
              <a:off x="6142924" y="1007232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8-Point Star 105"/>
            <p:cNvSpPr/>
            <p:nvPr/>
          </p:nvSpPr>
          <p:spPr>
            <a:xfrm>
              <a:off x="5979908" y="1007232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7884368" y="990641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Terminate? Rescind </a:t>
            </a:r>
            <a:r>
              <a:rPr lang="en-CA" sz="1200" dirty="0" smtClean="0"/>
              <a:t>Transfer</a:t>
            </a:r>
            <a:endParaRPr lang="en-CA" sz="1200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6571805" y="2852936"/>
            <a:ext cx="1080120" cy="648072"/>
            <a:chOff x="5220072" y="2852936"/>
            <a:chExt cx="1080120" cy="648072"/>
          </a:xfrm>
        </p:grpSpPr>
        <p:sp>
          <p:nvSpPr>
            <p:cNvPr id="141" name="Rectangle 140"/>
            <p:cNvSpPr/>
            <p:nvPr/>
          </p:nvSpPr>
          <p:spPr>
            <a:xfrm>
              <a:off x="5220072" y="2852936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Accept Transfer</a:t>
              </a:r>
              <a:endParaRPr lang="en-CA" sz="1200" dirty="0"/>
            </a:p>
          </p:txBody>
        </p:sp>
        <p:sp>
          <p:nvSpPr>
            <p:cNvPr id="173" name="8-Point Star 172"/>
            <p:cNvSpPr/>
            <p:nvPr/>
          </p:nvSpPr>
          <p:spPr>
            <a:xfrm>
              <a:off x="6129672" y="2874426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4" name="8-Point Star 173"/>
            <p:cNvSpPr/>
            <p:nvPr/>
          </p:nvSpPr>
          <p:spPr>
            <a:xfrm>
              <a:off x="5979908" y="2871936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1" name="8-Point Star 190"/>
            <p:cNvSpPr/>
            <p:nvPr/>
          </p:nvSpPr>
          <p:spPr>
            <a:xfrm>
              <a:off x="5835892" y="2871936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92" name="Rectangle 191"/>
          <p:cNvSpPr/>
          <p:nvPr/>
        </p:nvSpPr>
        <p:spPr>
          <a:xfrm>
            <a:off x="6570000" y="5062493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Recommend Transfer</a:t>
            </a:r>
            <a:endParaRPr lang="en-CA" sz="1200" dirty="0"/>
          </a:p>
        </p:txBody>
      </p:sp>
      <p:sp>
        <p:nvSpPr>
          <p:cNvPr id="193" name="8-Point Star 192"/>
          <p:cNvSpPr/>
          <p:nvPr/>
        </p:nvSpPr>
        <p:spPr>
          <a:xfrm>
            <a:off x="7486228" y="5080472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4" name="Rectangle 193"/>
          <p:cNvSpPr/>
          <p:nvPr/>
        </p:nvSpPr>
        <p:spPr>
          <a:xfrm>
            <a:off x="7884368" y="506160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Approve Transfer</a:t>
            </a:r>
            <a:endParaRPr lang="en-CA" sz="1200" dirty="0"/>
          </a:p>
        </p:txBody>
      </p:sp>
      <p:sp>
        <p:nvSpPr>
          <p:cNvPr id="195" name="8-Point Star 194"/>
          <p:cNvSpPr/>
          <p:nvPr/>
        </p:nvSpPr>
        <p:spPr>
          <a:xfrm>
            <a:off x="8825276" y="5063231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6" name="8-Point Star 195"/>
          <p:cNvSpPr/>
          <p:nvPr/>
        </p:nvSpPr>
        <p:spPr>
          <a:xfrm>
            <a:off x="8675512" y="5068979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7" name="8-Point Star 196"/>
          <p:cNvSpPr/>
          <p:nvPr/>
        </p:nvSpPr>
        <p:spPr>
          <a:xfrm>
            <a:off x="8531496" y="5068979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98" name="Group 197"/>
          <p:cNvGrpSpPr/>
          <p:nvPr/>
        </p:nvGrpSpPr>
        <p:grpSpPr>
          <a:xfrm>
            <a:off x="7884368" y="6021288"/>
            <a:ext cx="1080120" cy="648072"/>
            <a:chOff x="7884368" y="6021288"/>
            <a:chExt cx="1080120" cy="648072"/>
          </a:xfrm>
        </p:grpSpPr>
        <p:sp>
          <p:nvSpPr>
            <p:cNvPr id="199" name="Rectangle 198"/>
            <p:cNvSpPr/>
            <p:nvPr/>
          </p:nvSpPr>
          <p:spPr>
            <a:xfrm>
              <a:off x="7884368" y="6021288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Decline Transfer</a:t>
              </a:r>
              <a:endParaRPr lang="en-CA" sz="1200" dirty="0"/>
            </a:p>
          </p:txBody>
        </p:sp>
        <p:sp>
          <p:nvSpPr>
            <p:cNvPr id="200" name="8-Point Star 199"/>
            <p:cNvSpPr/>
            <p:nvPr/>
          </p:nvSpPr>
          <p:spPr>
            <a:xfrm>
              <a:off x="8806580" y="6041903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1" name="8-Point Star 200"/>
            <p:cNvSpPr/>
            <p:nvPr/>
          </p:nvSpPr>
          <p:spPr>
            <a:xfrm>
              <a:off x="8656816" y="6047651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2" name="8-Point Star 201"/>
            <p:cNvSpPr/>
            <p:nvPr/>
          </p:nvSpPr>
          <p:spPr>
            <a:xfrm>
              <a:off x="8512800" y="6047651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03" name="Elbow Connector 202"/>
          <p:cNvCxnSpPr/>
          <p:nvPr/>
        </p:nvCxnSpPr>
        <p:spPr>
          <a:xfrm flipV="1">
            <a:off x="4932040" y="1314677"/>
            <a:ext cx="288032" cy="85418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7911913" y="2849945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Terminate? Rescind </a:t>
            </a:r>
            <a:r>
              <a:rPr lang="en-CA" sz="1200" dirty="0" smtClean="0"/>
              <a:t>Transfer</a:t>
            </a:r>
            <a:endParaRPr lang="en-CA" sz="1200" dirty="0"/>
          </a:p>
        </p:txBody>
      </p:sp>
      <p:sp>
        <p:nvSpPr>
          <p:cNvPr id="205" name="8-Point Star 204"/>
          <p:cNvSpPr/>
          <p:nvPr/>
        </p:nvSpPr>
        <p:spPr>
          <a:xfrm>
            <a:off x="8843109" y="2869412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6" name="8-Point Star 205"/>
          <p:cNvSpPr/>
          <p:nvPr/>
        </p:nvSpPr>
        <p:spPr>
          <a:xfrm>
            <a:off x="8699093" y="2869412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7" name="Elbow Connector 206"/>
          <p:cNvCxnSpPr>
            <a:stCxn id="104" idx="2"/>
            <a:endCxn id="141" idx="0"/>
          </p:cNvCxnSpPr>
          <p:nvPr/>
        </p:nvCxnSpPr>
        <p:spPr>
          <a:xfrm rot="16200000" flipH="1">
            <a:off x="6503956" y="2245026"/>
            <a:ext cx="1214223" cy="1595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5236551" y="99507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Save Draft Transfer</a:t>
            </a:r>
            <a:endParaRPr lang="en-CA" sz="1200" dirty="0"/>
          </a:p>
        </p:txBody>
      </p:sp>
      <p:sp>
        <p:nvSpPr>
          <p:cNvPr id="209" name="8-Point Star 208"/>
          <p:cNvSpPr/>
          <p:nvPr/>
        </p:nvSpPr>
        <p:spPr>
          <a:xfrm>
            <a:off x="6172655" y="1012980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6327189" y="1319106"/>
            <a:ext cx="23403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101" idx="0"/>
            <a:endCxn id="104" idx="0"/>
          </p:cNvCxnSpPr>
          <p:nvPr/>
        </p:nvCxnSpPr>
        <p:spPr>
          <a:xfrm rot="5400000" flipH="1" flipV="1">
            <a:off x="5751125" y="-368504"/>
            <a:ext cx="12700" cy="2718290"/>
          </a:xfrm>
          <a:prstGeom prst="bentConnector3">
            <a:avLst>
              <a:gd name="adj1" fmla="val 180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8-Point Star 211"/>
          <p:cNvSpPr/>
          <p:nvPr/>
        </p:nvSpPr>
        <p:spPr>
          <a:xfrm>
            <a:off x="8820472" y="1007786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3" name="8-Point Star 212"/>
          <p:cNvSpPr/>
          <p:nvPr/>
        </p:nvSpPr>
        <p:spPr>
          <a:xfrm>
            <a:off x="8676456" y="1007786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4" name="Elbow Connector 213"/>
          <p:cNvCxnSpPr>
            <a:stCxn id="104" idx="2"/>
            <a:endCxn id="204" idx="0"/>
          </p:cNvCxnSpPr>
          <p:nvPr/>
        </p:nvCxnSpPr>
        <p:spPr>
          <a:xfrm rot="16200000" flipH="1">
            <a:off x="7175505" y="1573477"/>
            <a:ext cx="1211232" cy="134170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>
            <a:stCxn id="141" idx="3"/>
            <a:endCxn id="204" idx="1"/>
          </p:cNvCxnSpPr>
          <p:nvPr/>
        </p:nvCxnSpPr>
        <p:spPr>
          <a:xfrm flipV="1">
            <a:off x="7651925" y="3173981"/>
            <a:ext cx="259988" cy="2991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192" idx="3"/>
            <a:endCxn id="194" idx="1"/>
          </p:cNvCxnSpPr>
          <p:nvPr/>
        </p:nvCxnSpPr>
        <p:spPr>
          <a:xfrm flipV="1">
            <a:off x="7650120" y="5385636"/>
            <a:ext cx="234248" cy="89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endCxn id="218" idx="0"/>
          </p:cNvCxnSpPr>
          <p:nvPr/>
        </p:nvCxnSpPr>
        <p:spPr>
          <a:xfrm rot="10800000" flipV="1">
            <a:off x="5787129" y="4379241"/>
            <a:ext cx="714744" cy="683252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5247069" y="5062493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Additional Review</a:t>
            </a:r>
            <a:endParaRPr lang="en-CA" sz="1200" dirty="0"/>
          </a:p>
        </p:txBody>
      </p:sp>
      <p:cxnSp>
        <p:nvCxnSpPr>
          <p:cNvPr id="219" name="Straight Arrow Connector 218"/>
          <p:cNvCxnSpPr>
            <a:stCxn id="218" idx="3"/>
            <a:endCxn id="192" idx="1"/>
          </p:cNvCxnSpPr>
          <p:nvPr/>
        </p:nvCxnSpPr>
        <p:spPr>
          <a:xfrm>
            <a:off x="6327189" y="5386529"/>
            <a:ext cx="242811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7544" y="260648"/>
            <a:ext cx="6697539" cy="369332"/>
          </a:xfrm>
          <a:prstGeom prst="rect">
            <a:avLst/>
          </a:prstGeom>
          <a:solidFill>
            <a:srgbClr val="C00000"/>
          </a:solidFill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bg1">
                    <a:lumMod val="95000"/>
                  </a:schemeClr>
                </a:solidFill>
              </a:rPr>
              <a:t>OLD SLIDE – Removed when Refuse and Rescind became same thing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00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7704" y="1422689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Create Transfer</a:t>
            </a:r>
            <a:endParaRPr lang="en-CA" sz="1200" dirty="0"/>
          </a:p>
        </p:txBody>
      </p:sp>
      <p:sp>
        <p:nvSpPr>
          <p:cNvPr id="16" name="Rectangle 15"/>
          <p:cNvSpPr/>
          <p:nvPr/>
        </p:nvSpPr>
        <p:spPr>
          <a:xfrm>
            <a:off x="6660232" y="306896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Decline Transfer</a:t>
            </a:r>
            <a:endParaRPr lang="en-CA" sz="1200" dirty="0"/>
          </a:p>
        </p:txBody>
      </p:sp>
      <p:sp>
        <p:nvSpPr>
          <p:cNvPr id="17" name="Rectangle 16"/>
          <p:cNvSpPr/>
          <p:nvPr/>
        </p:nvSpPr>
        <p:spPr>
          <a:xfrm>
            <a:off x="5076056" y="306896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Approve Transfer</a:t>
            </a:r>
            <a:endParaRPr lang="en-CA" sz="1200" dirty="0"/>
          </a:p>
        </p:txBody>
      </p:sp>
      <p:sp>
        <p:nvSpPr>
          <p:cNvPr id="18" name="Rectangle 17"/>
          <p:cNvSpPr/>
          <p:nvPr/>
        </p:nvSpPr>
        <p:spPr>
          <a:xfrm>
            <a:off x="6660232" y="1422689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Retract Transfer</a:t>
            </a:r>
            <a:endParaRPr lang="en-CA" sz="1200" dirty="0"/>
          </a:p>
        </p:txBody>
      </p:sp>
      <p:sp>
        <p:nvSpPr>
          <p:cNvPr id="19" name="Rectangle 18"/>
          <p:cNvSpPr/>
          <p:nvPr/>
        </p:nvSpPr>
        <p:spPr>
          <a:xfrm>
            <a:off x="5076056" y="1422689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Recommend Transfer</a:t>
            </a:r>
            <a:endParaRPr lang="en-CA" sz="1200" dirty="0"/>
          </a:p>
        </p:txBody>
      </p:sp>
      <p:sp>
        <p:nvSpPr>
          <p:cNvPr id="20" name="Rectangle 19"/>
          <p:cNvSpPr/>
          <p:nvPr/>
        </p:nvSpPr>
        <p:spPr>
          <a:xfrm>
            <a:off x="3491880" y="1422689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Edit Transfer</a:t>
            </a:r>
            <a:endParaRPr lang="en-CA" sz="1200" dirty="0"/>
          </a:p>
        </p:txBody>
      </p:sp>
      <p:cxnSp>
        <p:nvCxnSpPr>
          <p:cNvPr id="26" name="Straight Arrow Connector 25"/>
          <p:cNvCxnSpPr>
            <a:stCxn id="4" idx="3"/>
            <a:endCxn id="20" idx="1"/>
          </p:cNvCxnSpPr>
          <p:nvPr/>
        </p:nvCxnSpPr>
        <p:spPr>
          <a:xfrm>
            <a:off x="2987824" y="1746725"/>
            <a:ext cx="504056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72000" y="1746725"/>
            <a:ext cx="504056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156176" y="1746725"/>
            <a:ext cx="504056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2"/>
            <a:endCxn id="17" idx="0"/>
          </p:cNvCxnSpPr>
          <p:nvPr/>
        </p:nvCxnSpPr>
        <p:spPr>
          <a:xfrm>
            <a:off x="5616116" y="2070762"/>
            <a:ext cx="0" cy="99819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9" idx="2"/>
            <a:endCxn id="16" idx="0"/>
          </p:cNvCxnSpPr>
          <p:nvPr/>
        </p:nvCxnSpPr>
        <p:spPr>
          <a:xfrm rot="16200000" flipH="1">
            <a:off x="5909107" y="1777772"/>
            <a:ext cx="998199" cy="1584176"/>
          </a:xfrm>
          <a:prstGeom prst="bentConnector3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99592" y="332657"/>
            <a:ext cx="5829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G2B Credit Transfer (Award/Reduce/Validate)</a:t>
            </a:r>
            <a:endParaRPr lang="en-CA" sz="2400" dirty="0"/>
          </a:p>
        </p:txBody>
      </p:sp>
      <p:cxnSp>
        <p:nvCxnSpPr>
          <p:cNvPr id="3" name="Elbow Connector 2"/>
          <p:cNvCxnSpPr>
            <a:stCxn id="4" idx="0"/>
            <a:endCxn id="19" idx="0"/>
          </p:cNvCxnSpPr>
          <p:nvPr/>
        </p:nvCxnSpPr>
        <p:spPr>
          <a:xfrm rot="5400000" flipH="1" flipV="1">
            <a:off x="4031941" y="-161487"/>
            <a:ext cx="12700" cy="3168352"/>
          </a:xfrm>
          <a:prstGeom prst="bentConnector3">
            <a:avLst>
              <a:gd name="adj1" fmla="val 2634787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1562" y="1562575"/>
            <a:ext cx="86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Analyst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611562" y="3212976"/>
            <a:ext cx="94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Director</a:t>
            </a:r>
            <a:endParaRPr lang="en-CA" dirty="0"/>
          </a:p>
        </p:txBody>
      </p:sp>
      <p:sp>
        <p:nvSpPr>
          <p:cNvPr id="39" name="8-Point Star 38"/>
          <p:cNvSpPr/>
          <p:nvPr/>
        </p:nvSpPr>
        <p:spPr>
          <a:xfrm>
            <a:off x="868960" y="4936192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8-Point Star 39"/>
          <p:cNvSpPr/>
          <p:nvPr/>
        </p:nvSpPr>
        <p:spPr>
          <a:xfrm>
            <a:off x="876464" y="5138229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TextBox 41"/>
          <p:cNvSpPr txBox="1"/>
          <p:nvPr/>
        </p:nvSpPr>
        <p:spPr>
          <a:xfrm>
            <a:off x="974976" y="4853311"/>
            <a:ext cx="19287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/>
              <a:t>Recipient Notification Trigger</a:t>
            </a:r>
            <a:endParaRPr lang="en-CA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981604" y="5071971"/>
            <a:ext cx="16321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/>
              <a:t>Gov’t Notification Trigger</a:t>
            </a:r>
            <a:endParaRPr lang="en-CA" sz="1100" dirty="0"/>
          </a:p>
        </p:txBody>
      </p:sp>
      <p:sp>
        <p:nvSpPr>
          <p:cNvPr id="44" name="Rounded Rectangle 43"/>
          <p:cNvSpPr/>
          <p:nvPr/>
        </p:nvSpPr>
        <p:spPr>
          <a:xfrm>
            <a:off x="755576" y="4797152"/>
            <a:ext cx="2148134" cy="6026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8-Point Star 44"/>
          <p:cNvSpPr/>
          <p:nvPr/>
        </p:nvSpPr>
        <p:spPr>
          <a:xfrm>
            <a:off x="6005199" y="1435941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8-Point Star 45"/>
          <p:cNvSpPr/>
          <p:nvPr/>
        </p:nvSpPr>
        <p:spPr>
          <a:xfrm>
            <a:off x="7586596" y="1429317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8-Point Star 46"/>
          <p:cNvSpPr/>
          <p:nvPr/>
        </p:nvSpPr>
        <p:spPr>
          <a:xfrm>
            <a:off x="6016200" y="3082947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8-Point Star 47"/>
          <p:cNvSpPr/>
          <p:nvPr/>
        </p:nvSpPr>
        <p:spPr>
          <a:xfrm>
            <a:off x="5866436" y="3088695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8-Point Star 49"/>
          <p:cNvSpPr/>
          <p:nvPr/>
        </p:nvSpPr>
        <p:spPr>
          <a:xfrm>
            <a:off x="7583084" y="3076323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8-Point Star 50"/>
          <p:cNvSpPr/>
          <p:nvPr/>
        </p:nvSpPr>
        <p:spPr>
          <a:xfrm>
            <a:off x="7433320" y="3082071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8-Point Star 53"/>
          <p:cNvSpPr/>
          <p:nvPr/>
        </p:nvSpPr>
        <p:spPr>
          <a:xfrm>
            <a:off x="2830556" y="1429317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2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67546" y="260649"/>
            <a:ext cx="5441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B2B Credit Transfer – General (Buy or Sell)</a:t>
            </a:r>
            <a:endParaRPr lang="en-CA" sz="2400" dirty="0"/>
          </a:p>
        </p:txBody>
      </p:sp>
      <p:sp>
        <p:nvSpPr>
          <p:cNvPr id="40" name="Diamond 39"/>
          <p:cNvSpPr/>
          <p:nvPr/>
        </p:nvSpPr>
        <p:spPr>
          <a:xfrm>
            <a:off x="2411760" y="849964"/>
            <a:ext cx="1224136" cy="9193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Zero Dollar</a:t>
            </a:r>
            <a:endParaRPr lang="en-CA" sz="12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395536" y="2636912"/>
            <a:ext cx="83529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95536" y="3645024"/>
            <a:ext cx="83529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498" y="1115452"/>
            <a:ext cx="93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Initiator</a:t>
            </a:r>
            <a:endParaRPr lang="en-CA" dirty="0"/>
          </a:p>
        </p:txBody>
      </p:sp>
      <p:sp>
        <p:nvSpPr>
          <p:cNvPr id="45" name="TextBox 44"/>
          <p:cNvSpPr txBox="1"/>
          <p:nvPr/>
        </p:nvSpPr>
        <p:spPr>
          <a:xfrm>
            <a:off x="35496" y="2996952"/>
            <a:ext cx="131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Respondent</a:t>
            </a:r>
            <a:endParaRPr lang="en-CA" dirty="0"/>
          </a:p>
        </p:txBody>
      </p:sp>
      <p:sp>
        <p:nvSpPr>
          <p:cNvPr id="46" name="TextBox 45"/>
          <p:cNvSpPr txBox="1"/>
          <p:nvPr/>
        </p:nvSpPr>
        <p:spPr>
          <a:xfrm>
            <a:off x="35496" y="4155221"/>
            <a:ext cx="136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Government</a:t>
            </a:r>
            <a:endParaRPr lang="en-CA" dirty="0"/>
          </a:p>
        </p:txBody>
      </p:sp>
      <p:sp>
        <p:nvSpPr>
          <p:cNvPr id="47" name="TextBox 46"/>
          <p:cNvSpPr txBox="1"/>
          <p:nvPr/>
        </p:nvSpPr>
        <p:spPr>
          <a:xfrm>
            <a:off x="2400619" y="4159509"/>
            <a:ext cx="86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Analyst</a:t>
            </a:r>
            <a:endParaRPr lang="en-CA" dirty="0"/>
          </a:p>
        </p:txBody>
      </p:sp>
      <p:sp>
        <p:nvSpPr>
          <p:cNvPr id="48" name="TextBox 47"/>
          <p:cNvSpPr txBox="1"/>
          <p:nvPr/>
        </p:nvSpPr>
        <p:spPr>
          <a:xfrm>
            <a:off x="2400619" y="6160659"/>
            <a:ext cx="94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Director</a:t>
            </a:r>
            <a:endParaRPr lang="en-CA" dirty="0"/>
          </a:p>
        </p:txBody>
      </p:sp>
      <p:cxnSp>
        <p:nvCxnSpPr>
          <p:cNvPr id="21" name="Elbow Connector 20"/>
          <p:cNvCxnSpPr>
            <a:stCxn id="40" idx="2"/>
            <a:endCxn id="12" idx="1"/>
          </p:cNvCxnSpPr>
          <p:nvPr/>
        </p:nvCxnSpPr>
        <p:spPr>
          <a:xfrm rot="16200000" flipH="1">
            <a:off x="3238121" y="1555059"/>
            <a:ext cx="399509" cy="828092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40" idx="1"/>
          </p:cNvCxnSpPr>
          <p:nvPr/>
        </p:nvCxnSpPr>
        <p:spPr>
          <a:xfrm>
            <a:off x="2123728" y="1304765"/>
            <a:ext cx="288032" cy="48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0" idx="3"/>
            <a:endCxn id="20" idx="1"/>
          </p:cNvCxnSpPr>
          <p:nvPr/>
        </p:nvCxnSpPr>
        <p:spPr>
          <a:xfrm>
            <a:off x="3635896" y="1309659"/>
            <a:ext cx="216024" cy="501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3"/>
            <a:endCxn id="112" idx="1"/>
          </p:cNvCxnSpPr>
          <p:nvPr/>
        </p:nvCxnSpPr>
        <p:spPr>
          <a:xfrm>
            <a:off x="4932040" y="1314677"/>
            <a:ext cx="304511" cy="442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9" idx="3"/>
            <a:endCxn id="18" idx="1"/>
          </p:cNvCxnSpPr>
          <p:nvPr/>
        </p:nvCxnSpPr>
        <p:spPr>
          <a:xfrm>
            <a:off x="7650330" y="1314677"/>
            <a:ext cx="23403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amond 50"/>
          <p:cNvSpPr/>
          <p:nvPr/>
        </p:nvSpPr>
        <p:spPr>
          <a:xfrm>
            <a:off x="6501874" y="3933057"/>
            <a:ext cx="1224136" cy="9193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Zero Dollar</a:t>
            </a:r>
            <a:endParaRPr lang="en-CA" sz="1200" dirty="0"/>
          </a:p>
        </p:txBody>
      </p:sp>
      <p:cxnSp>
        <p:nvCxnSpPr>
          <p:cNvPr id="53" name="Elbow Connector 52"/>
          <p:cNvCxnSpPr>
            <a:stCxn id="17" idx="2"/>
            <a:endCxn id="51" idx="0"/>
          </p:cNvCxnSpPr>
          <p:nvPr/>
        </p:nvCxnSpPr>
        <p:spPr>
          <a:xfrm rot="16200000" flipH="1">
            <a:off x="6896879" y="3715993"/>
            <a:ext cx="432049" cy="2077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1" idx="2"/>
            <a:endCxn id="11" idx="0"/>
          </p:cNvCxnSpPr>
          <p:nvPr/>
        </p:nvCxnSpPr>
        <p:spPr>
          <a:xfrm flipH="1">
            <a:off x="7110060" y="4852444"/>
            <a:ext cx="3882" cy="21004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1" idx="2"/>
            <a:endCxn id="13" idx="1"/>
          </p:cNvCxnSpPr>
          <p:nvPr/>
        </p:nvCxnSpPr>
        <p:spPr>
          <a:xfrm rot="16200000" flipH="1">
            <a:off x="7179835" y="5640790"/>
            <a:ext cx="634759" cy="774308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80890" y="216886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Yes</a:t>
            </a:r>
            <a:endParaRPr lang="en-CA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415615" y="455680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Yes</a:t>
            </a:r>
            <a:endParaRPr lang="en-CA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3455533" y="91226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No</a:t>
            </a:r>
            <a:endParaRPr lang="en-CA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7212176" y="480302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No</a:t>
            </a:r>
            <a:endParaRPr lang="en-CA" sz="1000" dirty="0"/>
          </a:p>
        </p:txBody>
      </p:sp>
      <p:sp>
        <p:nvSpPr>
          <p:cNvPr id="4" name="Rectangle 3"/>
          <p:cNvSpPr/>
          <p:nvPr/>
        </p:nvSpPr>
        <p:spPr>
          <a:xfrm>
            <a:off x="1043608" y="980728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Create Transfer</a:t>
            </a:r>
            <a:endParaRPr lang="en-CA" sz="1200" dirty="0"/>
          </a:p>
        </p:txBody>
      </p:sp>
      <p:sp>
        <p:nvSpPr>
          <p:cNvPr id="20" name="Rectangle 19"/>
          <p:cNvSpPr/>
          <p:nvPr/>
        </p:nvSpPr>
        <p:spPr>
          <a:xfrm>
            <a:off x="3851920" y="990641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Enter </a:t>
            </a:r>
            <a:r>
              <a:rPr lang="en-CA" sz="1200" dirty="0" err="1" smtClean="0"/>
              <a:t>Qty</a:t>
            </a:r>
            <a:r>
              <a:rPr lang="en-CA" sz="1200" dirty="0" smtClean="0"/>
              <a:t>, $ Co. &amp; Note</a:t>
            </a:r>
            <a:endParaRPr lang="en-CA" sz="1200" dirty="0"/>
          </a:p>
        </p:txBody>
      </p:sp>
      <p:sp>
        <p:nvSpPr>
          <p:cNvPr id="12" name="Rectangle 11"/>
          <p:cNvSpPr/>
          <p:nvPr/>
        </p:nvSpPr>
        <p:spPr>
          <a:xfrm>
            <a:off x="3851920" y="1844824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Enter </a:t>
            </a:r>
            <a:r>
              <a:rPr lang="en-CA" sz="1200" dirty="0" err="1" smtClean="0"/>
              <a:t>Qty</a:t>
            </a:r>
            <a:r>
              <a:rPr lang="en-CA" sz="1200" dirty="0" smtClean="0"/>
              <a:t>, Co. &amp; Note</a:t>
            </a:r>
            <a:endParaRPr lang="en-CA" sz="12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6570210" y="990641"/>
            <a:ext cx="1080120" cy="648072"/>
            <a:chOff x="5220072" y="990641"/>
            <a:chExt cx="1080120" cy="648072"/>
          </a:xfrm>
        </p:grpSpPr>
        <p:sp>
          <p:nvSpPr>
            <p:cNvPr id="19" name="Rectangle 18"/>
            <p:cNvSpPr/>
            <p:nvPr/>
          </p:nvSpPr>
          <p:spPr>
            <a:xfrm>
              <a:off x="5220072" y="990641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Propose Transfer</a:t>
              </a:r>
              <a:endParaRPr lang="en-CA" sz="1200" dirty="0"/>
            </a:p>
          </p:txBody>
        </p:sp>
        <p:sp>
          <p:nvSpPr>
            <p:cNvPr id="79" name="8-Point Star 78"/>
            <p:cNvSpPr/>
            <p:nvPr/>
          </p:nvSpPr>
          <p:spPr>
            <a:xfrm>
              <a:off x="6142924" y="1007232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4" name="8-Point Star 83"/>
            <p:cNvSpPr/>
            <p:nvPr/>
          </p:nvSpPr>
          <p:spPr>
            <a:xfrm>
              <a:off x="5979908" y="1007232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7884368" y="990641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Terminate? Rescind </a:t>
            </a:r>
            <a:r>
              <a:rPr lang="en-CA" sz="1200" dirty="0" smtClean="0"/>
              <a:t>Transfer</a:t>
            </a:r>
            <a:endParaRPr lang="en-CA" sz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6571805" y="2852936"/>
            <a:ext cx="1080120" cy="648072"/>
            <a:chOff x="5220072" y="2852936"/>
            <a:chExt cx="1080120" cy="648072"/>
          </a:xfrm>
        </p:grpSpPr>
        <p:sp>
          <p:nvSpPr>
            <p:cNvPr id="17" name="Rectangle 16"/>
            <p:cNvSpPr/>
            <p:nvPr/>
          </p:nvSpPr>
          <p:spPr>
            <a:xfrm>
              <a:off x="5220072" y="2852936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Accept Transfer</a:t>
              </a:r>
              <a:endParaRPr lang="en-CA" sz="1200" dirty="0"/>
            </a:p>
          </p:txBody>
        </p:sp>
        <p:sp>
          <p:nvSpPr>
            <p:cNvPr id="80" name="8-Point Star 79"/>
            <p:cNvSpPr/>
            <p:nvPr/>
          </p:nvSpPr>
          <p:spPr>
            <a:xfrm>
              <a:off x="6129672" y="2874426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8" name="8-Point Star 87"/>
            <p:cNvSpPr/>
            <p:nvPr/>
          </p:nvSpPr>
          <p:spPr>
            <a:xfrm>
              <a:off x="5979908" y="2871936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9" name="8-Point Star 88"/>
            <p:cNvSpPr/>
            <p:nvPr/>
          </p:nvSpPr>
          <p:spPr>
            <a:xfrm>
              <a:off x="5835892" y="2871936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570000" y="5062493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Recommend Transfer</a:t>
            </a:r>
            <a:endParaRPr lang="en-CA" sz="1200" dirty="0"/>
          </a:p>
        </p:txBody>
      </p:sp>
      <p:sp>
        <p:nvSpPr>
          <p:cNvPr id="96" name="8-Point Star 95"/>
          <p:cNvSpPr/>
          <p:nvPr/>
        </p:nvSpPr>
        <p:spPr>
          <a:xfrm>
            <a:off x="7486228" y="5080472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7884368" y="506160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Approve Transfer</a:t>
            </a:r>
            <a:endParaRPr lang="en-CA" sz="1200" dirty="0"/>
          </a:p>
        </p:txBody>
      </p:sp>
      <p:sp>
        <p:nvSpPr>
          <p:cNvPr id="99" name="8-Point Star 98"/>
          <p:cNvSpPr/>
          <p:nvPr/>
        </p:nvSpPr>
        <p:spPr>
          <a:xfrm>
            <a:off x="8825276" y="5063231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8-Point Star 99"/>
          <p:cNvSpPr/>
          <p:nvPr/>
        </p:nvSpPr>
        <p:spPr>
          <a:xfrm>
            <a:off x="8675512" y="5068979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8-Point Star 100"/>
          <p:cNvSpPr/>
          <p:nvPr/>
        </p:nvSpPr>
        <p:spPr>
          <a:xfrm>
            <a:off x="8531496" y="5068979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9" name="Group 8"/>
          <p:cNvGrpSpPr/>
          <p:nvPr/>
        </p:nvGrpSpPr>
        <p:grpSpPr>
          <a:xfrm>
            <a:off x="7884368" y="6021288"/>
            <a:ext cx="1080120" cy="648072"/>
            <a:chOff x="7884368" y="6021288"/>
            <a:chExt cx="1080120" cy="648072"/>
          </a:xfrm>
        </p:grpSpPr>
        <p:sp>
          <p:nvSpPr>
            <p:cNvPr id="13" name="Rectangle 12"/>
            <p:cNvSpPr/>
            <p:nvPr/>
          </p:nvSpPr>
          <p:spPr>
            <a:xfrm>
              <a:off x="7884368" y="6021288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Decline Transfer</a:t>
              </a:r>
              <a:endParaRPr lang="en-CA" sz="1200" dirty="0"/>
            </a:p>
          </p:txBody>
        </p:sp>
        <p:sp>
          <p:nvSpPr>
            <p:cNvPr id="102" name="8-Point Star 101"/>
            <p:cNvSpPr/>
            <p:nvPr/>
          </p:nvSpPr>
          <p:spPr>
            <a:xfrm>
              <a:off x="8806580" y="6041903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8-Point Star 102"/>
            <p:cNvSpPr/>
            <p:nvPr/>
          </p:nvSpPr>
          <p:spPr>
            <a:xfrm>
              <a:off x="8656816" y="6047651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4" name="8-Point Star 103"/>
            <p:cNvSpPr/>
            <p:nvPr/>
          </p:nvSpPr>
          <p:spPr>
            <a:xfrm>
              <a:off x="8512800" y="6047651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63626" y="4963860"/>
            <a:ext cx="2229887" cy="746705"/>
            <a:chOff x="187018" y="5234827"/>
            <a:chExt cx="2229887" cy="746705"/>
          </a:xfrm>
        </p:grpSpPr>
        <p:sp>
          <p:nvSpPr>
            <p:cNvPr id="90" name="8-Point Star 89"/>
            <p:cNvSpPr/>
            <p:nvPr/>
          </p:nvSpPr>
          <p:spPr>
            <a:xfrm>
              <a:off x="307906" y="5327887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1" name="8-Point Star 90"/>
            <p:cNvSpPr/>
            <p:nvPr/>
          </p:nvSpPr>
          <p:spPr>
            <a:xfrm>
              <a:off x="300402" y="5531135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2" name="8-Point Star 91"/>
            <p:cNvSpPr/>
            <p:nvPr/>
          </p:nvSpPr>
          <p:spPr>
            <a:xfrm>
              <a:off x="307906" y="5759676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10586" y="5261370"/>
              <a:ext cx="18501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Initiator Notification Trigger</a:t>
              </a:r>
              <a:endParaRPr lang="en-CA" sz="11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06418" y="5461506"/>
              <a:ext cx="20104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Respondent Notification Trigger</a:t>
              </a:r>
              <a:endParaRPr lang="en-CA" sz="11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3046" y="5693418"/>
              <a:ext cx="16321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Gov’t Notification Trigger</a:t>
              </a:r>
              <a:endParaRPr lang="en-CA" sz="1100" dirty="0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7018" y="5234827"/>
              <a:ext cx="2148134" cy="74670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70" name="Elbow Connector 69"/>
          <p:cNvCxnSpPr/>
          <p:nvPr/>
        </p:nvCxnSpPr>
        <p:spPr>
          <a:xfrm flipV="1">
            <a:off x="4932040" y="1314677"/>
            <a:ext cx="288032" cy="85418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911913" y="2849945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Terminate? Rescind </a:t>
            </a:r>
            <a:r>
              <a:rPr lang="en-CA" sz="1200" dirty="0" smtClean="0"/>
              <a:t>Transfer</a:t>
            </a:r>
            <a:endParaRPr lang="en-CA" sz="1200" dirty="0"/>
          </a:p>
        </p:txBody>
      </p:sp>
      <p:sp>
        <p:nvSpPr>
          <p:cNvPr id="107" name="8-Point Star 106"/>
          <p:cNvSpPr/>
          <p:nvPr/>
        </p:nvSpPr>
        <p:spPr>
          <a:xfrm>
            <a:off x="8843109" y="2869412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8-Point Star 107"/>
          <p:cNvSpPr/>
          <p:nvPr/>
        </p:nvSpPr>
        <p:spPr>
          <a:xfrm>
            <a:off x="8699093" y="2869412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0" name="Elbow Connector 109"/>
          <p:cNvCxnSpPr>
            <a:stCxn id="19" idx="2"/>
            <a:endCxn id="17" idx="0"/>
          </p:cNvCxnSpPr>
          <p:nvPr/>
        </p:nvCxnSpPr>
        <p:spPr>
          <a:xfrm rot="16200000" flipH="1">
            <a:off x="6503956" y="2245026"/>
            <a:ext cx="1214223" cy="1595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236551" y="99507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Save Draft Transfer</a:t>
            </a:r>
            <a:endParaRPr lang="en-CA" sz="1200" dirty="0"/>
          </a:p>
        </p:txBody>
      </p:sp>
      <p:sp>
        <p:nvSpPr>
          <p:cNvPr id="114" name="8-Point Star 113"/>
          <p:cNvSpPr/>
          <p:nvPr/>
        </p:nvSpPr>
        <p:spPr>
          <a:xfrm>
            <a:off x="6172655" y="1012980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6327189" y="1319106"/>
            <a:ext cx="23403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20" idx="0"/>
            <a:endCxn id="19" idx="0"/>
          </p:cNvCxnSpPr>
          <p:nvPr/>
        </p:nvCxnSpPr>
        <p:spPr>
          <a:xfrm rot="5400000" flipH="1" flipV="1">
            <a:off x="5751125" y="-368504"/>
            <a:ext cx="12700" cy="2718290"/>
          </a:xfrm>
          <a:prstGeom prst="bentConnector3">
            <a:avLst>
              <a:gd name="adj1" fmla="val 180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ular Callout 81"/>
          <p:cNvSpPr/>
          <p:nvPr/>
        </p:nvSpPr>
        <p:spPr>
          <a:xfrm>
            <a:off x="7924924" y="3564729"/>
            <a:ext cx="1070382" cy="415573"/>
          </a:xfrm>
          <a:prstGeom prst="wedgeRectCallout">
            <a:avLst>
              <a:gd name="adj1" fmla="val 19957"/>
              <a:gd name="adj2" fmla="val -82541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800" dirty="0" smtClean="0">
                <a:solidFill>
                  <a:schemeClr val="tx1"/>
                </a:solidFill>
              </a:rPr>
              <a:t>Can be withdrawn until it is Approved by LCFB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7" name="Rectangular Callout 96"/>
          <p:cNvSpPr/>
          <p:nvPr/>
        </p:nvSpPr>
        <p:spPr>
          <a:xfrm>
            <a:off x="7878264" y="493147"/>
            <a:ext cx="1070382" cy="415573"/>
          </a:xfrm>
          <a:prstGeom prst="wedgeRectCallout">
            <a:avLst>
              <a:gd name="adj1" fmla="val -21602"/>
              <a:gd name="adj2" fmla="val 87936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800" dirty="0" smtClean="0">
                <a:solidFill>
                  <a:schemeClr val="tx1"/>
                </a:solidFill>
              </a:rPr>
              <a:t>Can be withdrawn until it is Approved by LCFB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7" name="8-Point Star 116"/>
          <p:cNvSpPr/>
          <p:nvPr/>
        </p:nvSpPr>
        <p:spPr>
          <a:xfrm>
            <a:off x="8820472" y="1007786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8-Point Star 117"/>
          <p:cNvSpPr/>
          <p:nvPr/>
        </p:nvSpPr>
        <p:spPr>
          <a:xfrm>
            <a:off x="8676456" y="1007786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0" name="Elbow Connector 119"/>
          <p:cNvCxnSpPr>
            <a:stCxn id="19" idx="2"/>
            <a:endCxn id="72" idx="0"/>
          </p:cNvCxnSpPr>
          <p:nvPr/>
        </p:nvCxnSpPr>
        <p:spPr>
          <a:xfrm rot="16200000" flipH="1">
            <a:off x="7175505" y="1573477"/>
            <a:ext cx="1211232" cy="134170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7" idx="3"/>
            <a:endCxn id="72" idx="1"/>
          </p:cNvCxnSpPr>
          <p:nvPr/>
        </p:nvCxnSpPr>
        <p:spPr>
          <a:xfrm flipV="1">
            <a:off x="7651925" y="3173981"/>
            <a:ext cx="259988" cy="2991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1" idx="3"/>
            <a:endCxn id="14" idx="1"/>
          </p:cNvCxnSpPr>
          <p:nvPr/>
        </p:nvCxnSpPr>
        <p:spPr>
          <a:xfrm flipV="1">
            <a:off x="7650120" y="5385636"/>
            <a:ext cx="234248" cy="89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124" idx="0"/>
          </p:cNvCxnSpPr>
          <p:nvPr/>
        </p:nvCxnSpPr>
        <p:spPr>
          <a:xfrm rot="10800000" flipV="1">
            <a:off x="5787129" y="4379241"/>
            <a:ext cx="714744" cy="683252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5247069" y="5062493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Additional Review</a:t>
            </a:r>
            <a:endParaRPr lang="en-CA" sz="1200" dirty="0"/>
          </a:p>
        </p:txBody>
      </p:sp>
      <p:cxnSp>
        <p:nvCxnSpPr>
          <p:cNvPr id="125" name="Straight Arrow Connector 124"/>
          <p:cNvCxnSpPr>
            <a:stCxn id="124" idx="3"/>
            <a:endCxn id="11" idx="1"/>
          </p:cNvCxnSpPr>
          <p:nvPr/>
        </p:nvCxnSpPr>
        <p:spPr>
          <a:xfrm>
            <a:off x="6327189" y="5386529"/>
            <a:ext cx="242811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2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197"/>
          <p:cNvSpPr txBox="1"/>
          <p:nvPr/>
        </p:nvSpPr>
        <p:spPr>
          <a:xfrm>
            <a:off x="467546" y="260649"/>
            <a:ext cx="615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B2B Credit Transfer – Offer to Sell from Initiator</a:t>
            </a:r>
            <a:endParaRPr lang="en-CA" sz="2400" dirty="0"/>
          </a:p>
        </p:txBody>
      </p:sp>
      <p:sp>
        <p:nvSpPr>
          <p:cNvPr id="202" name="TextBox 201"/>
          <p:cNvSpPr txBox="1"/>
          <p:nvPr/>
        </p:nvSpPr>
        <p:spPr>
          <a:xfrm>
            <a:off x="35498" y="1115452"/>
            <a:ext cx="932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Initiator</a:t>
            </a:r>
          </a:p>
          <a:p>
            <a:r>
              <a:rPr lang="en-CA" dirty="0" smtClean="0"/>
              <a:t>(Seller)</a:t>
            </a:r>
            <a:endParaRPr lang="en-CA" dirty="0"/>
          </a:p>
        </p:txBody>
      </p:sp>
      <p:sp>
        <p:nvSpPr>
          <p:cNvPr id="203" name="TextBox 202"/>
          <p:cNvSpPr txBox="1"/>
          <p:nvPr/>
        </p:nvSpPr>
        <p:spPr>
          <a:xfrm>
            <a:off x="35496" y="2996952"/>
            <a:ext cx="131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Respondent</a:t>
            </a:r>
          </a:p>
          <a:p>
            <a:r>
              <a:rPr lang="en-CA" dirty="0" smtClean="0"/>
              <a:t>(Buyer)</a:t>
            </a:r>
            <a:endParaRPr lang="en-CA" dirty="0"/>
          </a:p>
        </p:txBody>
      </p:sp>
      <p:sp>
        <p:nvSpPr>
          <p:cNvPr id="204" name="TextBox 203"/>
          <p:cNvSpPr txBox="1"/>
          <p:nvPr/>
        </p:nvSpPr>
        <p:spPr>
          <a:xfrm>
            <a:off x="35496" y="4155221"/>
            <a:ext cx="136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Government</a:t>
            </a:r>
            <a:endParaRPr lang="en-CA" dirty="0"/>
          </a:p>
        </p:txBody>
      </p:sp>
      <p:sp>
        <p:nvSpPr>
          <p:cNvPr id="205" name="TextBox 204"/>
          <p:cNvSpPr txBox="1"/>
          <p:nvPr/>
        </p:nvSpPr>
        <p:spPr>
          <a:xfrm>
            <a:off x="2400619" y="4159509"/>
            <a:ext cx="86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Analyst</a:t>
            </a:r>
            <a:endParaRPr lang="en-CA" dirty="0"/>
          </a:p>
        </p:txBody>
      </p:sp>
      <p:sp>
        <p:nvSpPr>
          <p:cNvPr id="206" name="TextBox 205"/>
          <p:cNvSpPr txBox="1"/>
          <p:nvPr/>
        </p:nvSpPr>
        <p:spPr>
          <a:xfrm>
            <a:off x="2400619" y="6160659"/>
            <a:ext cx="94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Director</a:t>
            </a:r>
            <a:endParaRPr lang="en-CA" dirty="0"/>
          </a:p>
        </p:txBody>
      </p:sp>
      <p:grpSp>
        <p:nvGrpSpPr>
          <p:cNvPr id="235" name="Group 234"/>
          <p:cNvGrpSpPr/>
          <p:nvPr/>
        </p:nvGrpSpPr>
        <p:grpSpPr>
          <a:xfrm>
            <a:off x="263626" y="4963860"/>
            <a:ext cx="2229887" cy="746705"/>
            <a:chOff x="187018" y="5234827"/>
            <a:chExt cx="2229887" cy="746705"/>
          </a:xfrm>
        </p:grpSpPr>
        <p:sp>
          <p:nvSpPr>
            <p:cNvPr id="249" name="8-Point Star 248"/>
            <p:cNvSpPr/>
            <p:nvPr/>
          </p:nvSpPr>
          <p:spPr>
            <a:xfrm>
              <a:off x="307906" y="5327887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0" name="8-Point Star 249"/>
            <p:cNvSpPr/>
            <p:nvPr/>
          </p:nvSpPr>
          <p:spPr>
            <a:xfrm>
              <a:off x="300402" y="5531135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1" name="8-Point Star 250"/>
            <p:cNvSpPr/>
            <p:nvPr/>
          </p:nvSpPr>
          <p:spPr>
            <a:xfrm>
              <a:off x="307906" y="5759676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410586" y="5261370"/>
              <a:ext cx="18501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Initiator Notification Trigger</a:t>
              </a:r>
              <a:endParaRPr lang="en-CA" sz="1100" dirty="0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406418" y="5461506"/>
              <a:ext cx="20104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Respondent Notification Trigger</a:t>
              </a:r>
              <a:endParaRPr lang="en-CA" sz="1100" dirty="0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13046" y="5693418"/>
              <a:ext cx="16321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Gov’t Notification Trigger</a:t>
              </a:r>
              <a:endParaRPr lang="en-CA" sz="1100" dirty="0"/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187018" y="5234827"/>
              <a:ext cx="2148134" cy="74670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1" name="Diamond 80"/>
          <p:cNvSpPr/>
          <p:nvPr/>
        </p:nvSpPr>
        <p:spPr>
          <a:xfrm>
            <a:off x="2411760" y="849964"/>
            <a:ext cx="1224136" cy="9193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Zero Dollar</a:t>
            </a:r>
            <a:endParaRPr lang="en-CA" sz="12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395536" y="2636912"/>
            <a:ext cx="83529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95536" y="3645024"/>
            <a:ext cx="83529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81" idx="2"/>
            <a:endCxn id="99" idx="1"/>
          </p:cNvCxnSpPr>
          <p:nvPr/>
        </p:nvCxnSpPr>
        <p:spPr>
          <a:xfrm rot="16200000" flipH="1">
            <a:off x="3238121" y="1555059"/>
            <a:ext cx="399509" cy="828092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97" idx="3"/>
            <a:endCxn id="81" idx="1"/>
          </p:cNvCxnSpPr>
          <p:nvPr/>
        </p:nvCxnSpPr>
        <p:spPr>
          <a:xfrm>
            <a:off x="2123728" y="1304765"/>
            <a:ext cx="288032" cy="48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1" idx="3"/>
            <a:endCxn id="98" idx="1"/>
          </p:cNvCxnSpPr>
          <p:nvPr/>
        </p:nvCxnSpPr>
        <p:spPr>
          <a:xfrm>
            <a:off x="3635896" y="1309659"/>
            <a:ext cx="216024" cy="501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8" idx="3"/>
            <a:endCxn id="126" idx="1"/>
          </p:cNvCxnSpPr>
          <p:nvPr/>
        </p:nvCxnSpPr>
        <p:spPr>
          <a:xfrm>
            <a:off x="4932040" y="1314677"/>
            <a:ext cx="304511" cy="442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01" idx="3"/>
            <a:endCxn id="104" idx="1"/>
          </p:cNvCxnSpPr>
          <p:nvPr/>
        </p:nvCxnSpPr>
        <p:spPr>
          <a:xfrm>
            <a:off x="7650330" y="1314677"/>
            <a:ext cx="23403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Diamond 88"/>
          <p:cNvSpPr/>
          <p:nvPr/>
        </p:nvSpPr>
        <p:spPr>
          <a:xfrm>
            <a:off x="6501874" y="3933057"/>
            <a:ext cx="1224136" cy="9193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Zero Dollar</a:t>
            </a:r>
            <a:endParaRPr lang="en-CA" sz="1200" dirty="0"/>
          </a:p>
        </p:txBody>
      </p:sp>
      <p:cxnSp>
        <p:nvCxnSpPr>
          <p:cNvPr id="90" name="Elbow Connector 89"/>
          <p:cNvCxnSpPr>
            <a:stCxn id="106" idx="2"/>
            <a:endCxn id="89" idx="0"/>
          </p:cNvCxnSpPr>
          <p:nvPr/>
        </p:nvCxnSpPr>
        <p:spPr>
          <a:xfrm rot="16200000" flipH="1">
            <a:off x="6896879" y="3715993"/>
            <a:ext cx="432049" cy="2077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2"/>
            <a:endCxn id="110" idx="0"/>
          </p:cNvCxnSpPr>
          <p:nvPr/>
        </p:nvCxnSpPr>
        <p:spPr>
          <a:xfrm flipH="1">
            <a:off x="7110060" y="4852444"/>
            <a:ext cx="3882" cy="21004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110" idx="2"/>
            <a:endCxn id="117" idx="1"/>
          </p:cNvCxnSpPr>
          <p:nvPr/>
        </p:nvCxnSpPr>
        <p:spPr>
          <a:xfrm rot="16200000" flipH="1">
            <a:off x="7179835" y="5640790"/>
            <a:ext cx="634759" cy="774308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580890" y="216886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Yes</a:t>
            </a:r>
            <a:endParaRPr lang="en-CA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5415615" y="455680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Yes</a:t>
            </a:r>
            <a:endParaRPr lang="en-CA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3455533" y="91226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No</a:t>
            </a:r>
            <a:endParaRPr lang="en-CA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7212176" y="480302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No</a:t>
            </a:r>
            <a:endParaRPr lang="en-CA" sz="1000" dirty="0"/>
          </a:p>
        </p:txBody>
      </p:sp>
      <p:sp>
        <p:nvSpPr>
          <p:cNvPr id="97" name="Rectangle 96"/>
          <p:cNvSpPr/>
          <p:nvPr/>
        </p:nvSpPr>
        <p:spPr>
          <a:xfrm>
            <a:off x="1043608" y="980728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Create Transfer</a:t>
            </a:r>
            <a:endParaRPr lang="en-CA" sz="1200" dirty="0"/>
          </a:p>
        </p:txBody>
      </p:sp>
      <p:sp>
        <p:nvSpPr>
          <p:cNvPr id="98" name="Rectangle 97"/>
          <p:cNvSpPr/>
          <p:nvPr/>
        </p:nvSpPr>
        <p:spPr>
          <a:xfrm>
            <a:off x="3851920" y="990641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Enter </a:t>
            </a:r>
            <a:r>
              <a:rPr lang="en-CA" sz="1200" dirty="0" err="1" smtClean="0"/>
              <a:t>Qty</a:t>
            </a:r>
            <a:r>
              <a:rPr lang="en-CA" sz="1200" dirty="0" smtClean="0"/>
              <a:t>, $ Co. &amp; Note</a:t>
            </a:r>
            <a:endParaRPr lang="en-CA" sz="1200" dirty="0"/>
          </a:p>
        </p:txBody>
      </p:sp>
      <p:sp>
        <p:nvSpPr>
          <p:cNvPr id="99" name="Rectangle 98"/>
          <p:cNvSpPr/>
          <p:nvPr/>
        </p:nvSpPr>
        <p:spPr>
          <a:xfrm>
            <a:off x="3851920" y="1844824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Enter </a:t>
            </a:r>
            <a:r>
              <a:rPr lang="en-CA" sz="1200" dirty="0" err="1" smtClean="0"/>
              <a:t>Qty</a:t>
            </a:r>
            <a:r>
              <a:rPr lang="en-CA" sz="1200" dirty="0" smtClean="0"/>
              <a:t>, Co. &amp; Note</a:t>
            </a:r>
            <a:endParaRPr lang="en-CA" sz="120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6570210" y="990641"/>
            <a:ext cx="1080120" cy="648072"/>
            <a:chOff x="5220072" y="990641"/>
            <a:chExt cx="1080120" cy="648072"/>
          </a:xfrm>
        </p:grpSpPr>
        <p:sp>
          <p:nvSpPr>
            <p:cNvPr id="101" name="Rectangle 100"/>
            <p:cNvSpPr/>
            <p:nvPr/>
          </p:nvSpPr>
          <p:spPr>
            <a:xfrm>
              <a:off x="5220072" y="990641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Propose Transfer</a:t>
              </a:r>
              <a:endParaRPr lang="en-CA" sz="1200" dirty="0"/>
            </a:p>
          </p:txBody>
        </p:sp>
        <p:sp>
          <p:nvSpPr>
            <p:cNvPr id="102" name="8-Point Star 101"/>
            <p:cNvSpPr/>
            <p:nvPr/>
          </p:nvSpPr>
          <p:spPr>
            <a:xfrm>
              <a:off x="6142924" y="1007232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8-Point Star 102"/>
            <p:cNvSpPr/>
            <p:nvPr/>
          </p:nvSpPr>
          <p:spPr>
            <a:xfrm>
              <a:off x="5979908" y="1007232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7884368" y="990641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Terminate? Rescind </a:t>
            </a:r>
            <a:r>
              <a:rPr lang="en-CA" sz="1200" dirty="0" smtClean="0"/>
              <a:t>Transfer</a:t>
            </a:r>
            <a:endParaRPr lang="en-CA" sz="1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6571805" y="2852936"/>
            <a:ext cx="1080120" cy="648072"/>
            <a:chOff x="5220072" y="2852936"/>
            <a:chExt cx="1080120" cy="648072"/>
          </a:xfrm>
        </p:grpSpPr>
        <p:sp>
          <p:nvSpPr>
            <p:cNvPr id="106" name="Rectangle 105"/>
            <p:cNvSpPr/>
            <p:nvPr/>
          </p:nvSpPr>
          <p:spPr>
            <a:xfrm>
              <a:off x="5220072" y="2852936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Accept Transfer</a:t>
              </a:r>
              <a:endParaRPr lang="en-CA" sz="1200" dirty="0"/>
            </a:p>
          </p:txBody>
        </p:sp>
        <p:sp>
          <p:nvSpPr>
            <p:cNvPr id="107" name="8-Point Star 106"/>
            <p:cNvSpPr/>
            <p:nvPr/>
          </p:nvSpPr>
          <p:spPr>
            <a:xfrm>
              <a:off x="6129672" y="2874426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8-Point Star 107"/>
            <p:cNvSpPr/>
            <p:nvPr/>
          </p:nvSpPr>
          <p:spPr>
            <a:xfrm>
              <a:off x="5979908" y="2871936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9" name="8-Point Star 108"/>
            <p:cNvSpPr/>
            <p:nvPr/>
          </p:nvSpPr>
          <p:spPr>
            <a:xfrm>
              <a:off x="5835892" y="2871936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6570000" y="5062493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Recommend Transfer</a:t>
            </a:r>
            <a:endParaRPr lang="en-CA" sz="1200" dirty="0"/>
          </a:p>
        </p:txBody>
      </p:sp>
      <p:sp>
        <p:nvSpPr>
          <p:cNvPr id="111" name="8-Point Star 110"/>
          <p:cNvSpPr/>
          <p:nvPr/>
        </p:nvSpPr>
        <p:spPr>
          <a:xfrm>
            <a:off x="7486228" y="5080472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Rectangle 111"/>
          <p:cNvSpPr/>
          <p:nvPr/>
        </p:nvSpPr>
        <p:spPr>
          <a:xfrm>
            <a:off x="7884368" y="506160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Approve Transfer</a:t>
            </a:r>
            <a:endParaRPr lang="en-CA" sz="1200" dirty="0"/>
          </a:p>
        </p:txBody>
      </p:sp>
      <p:sp>
        <p:nvSpPr>
          <p:cNvPr id="113" name="8-Point Star 112"/>
          <p:cNvSpPr/>
          <p:nvPr/>
        </p:nvSpPr>
        <p:spPr>
          <a:xfrm>
            <a:off x="8825276" y="5063231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8-Point Star 113"/>
          <p:cNvSpPr/>
          <p:nvPr/>
        </p:nvSpPr>
        <p:spPr>
          <a:xfrm>
            <a:off x="8675512" y="5068979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8-Point Star 114"/>
          <p:cNvSpPr/>
          <p:nvPr/>
        </p:nvSpPr>
        <p:spPr>
          <a:xfrm>
            <a:off x="8531496" y="5068979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16" name="Group 115"/>
          <p:cNvGrpSpPr/>
          <p:nvPr/>
        </p:nvGrpSpPr>
        <p:grpSpPr>
          <a:xfrm>
            <a:off x="7884368" y="6021288"/>
            <a:ext cx="1080120" cy="648072"/>
            <a:chOff x="7884368" y="6021288"/>
            <a:chExt cx="1080120" cy="648072"/>
          </a:xfrm>
        </p:grpSpPr>
        <p:sp>
          <p:nvSpPr>
            <p:cNvPr id="117" name="Rectangle 116"/>
            <p:cNvSpPr/>
            <p:nvPr/>
          </p:nvSpPr>
          <p:spPr>
            <a:xfrm>
              <a:off x="7884368" y="6021288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Decline Transfer</a:t>
              </a:r>
              <a:endParaRPr lang="en-CA" sz="1200" dirty="0"/>
            </a:p>
          </p:txBody>
        </p:sp>
        <p:sp>
          <p:nvSpPr>
            <p:cNvPr id="118" name="8-Point Star 117"/>
            <p:cNvSpPr/>
            <p:nvPr/>
          </p:nvSpPr>
          <p:spPr>
            <a:xfrm>
              <a:off x="8806580" y="6041903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9" name="8-Point Star 118"/>
            <p:cNvSpPr/>
            <p:nvPr/>
          </p:nvSpPr>
          <p:spPr>
            <a:xfrm>
              <a:off x="8656816" y="6047651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0" name="8-Point Star 119"/>
            <p:cNvSpPr/>
            <p:nvPr/>
          </p:nvSpPr>
          <p:spPr>
            <a:xfrm>
              <a:off x="8512800" y="6047651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21" name="Elbow Connector 120"/>
          <p:cNvCxnSpPr/>
          <p:nvPr/>
        </p:nvCxnSpPr>
        <p:spPr>
          <a:xfrm flipV="1">
            <a:off x="4932040" y="1314677"/>
            <a:ext cx="288032" cy="85418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7911913" y="2849945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Terminate? Rescind </a:t>
            </a:r>
            <a:r>
              <a:rPr lang="en-CA" sz="1200" dirty="0" smtClean="0"/>
              <a:t>Transfer</a:t>
            </a:r>
            <a:endParaRPr lang="en-CA" sz="1200" dirty="0"/>
          </a:p>
        </p:txBody>
      </p:sp>
      <p:sp>
        <p:nvSpPr>
          <p:cNvPr id="123" name="8-Point Star 122"/>
          <p:cNvSpPr/>
          <p:nvPr/>
        </p:nvSpPr>
        <p:spPr>
          <a:xfrm>
            <a:off x="8843109" y="2869412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8-Point Star 123"/>
          <p:cNvSpPr/>
          <p:nvPr/>
        </p:nvSpPr>
        <p:spPr>
          <a:xfrm>
            <a:off x="8699093" y="2869412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5" name="Elbow Connector 124"/>
          <p:cNvCxnSpPr>
            <a:stCxn id="101" idx="2"/>
            <a:endCxn id="106" idx="0"/>
          </p:cNvCxnSpPr>
          <p:nvPr/>
        </p:nvCxnSpPr>
        <p:spPr>
          <a:xfrm rot="16200000" flipH="1">
            <a:off x="6503956" y="2245026"/>
            <a:ext cx="1214223" cy="1595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236551" y="99507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Save Draft Transfer</a:t>
            </a:r>
            <a:endParaRPr lang="en-CA" sz="1200" dirty="0"/>
          </a:p>
        </p:txBody>
      </p:sp>
      <p:sp>
        <p:nvSpPr>
          <p:cNvPr id="127" name="8-Point Star 126"/>
          <p:cNvSpPr/>
          <p:nvPr/>
        </p:nvSpPr>
        <p:spPr>
          <a:xfrm>
            <a:off x="6172655" y="1012980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6327189" y="1319106"/>
            <a:ext cx="23403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98" idx="0"/>
            <a:endCxn id="101" idx="0"/>
          </p:cNvCxnSpPr>
          <p:nvPr/>
        </p:nvCxnSpPr>
        <p:spPr>
          <a:xfrm rot="5400000" flipH="1" flipV="1">
            <a:off x="5751125" y="-368504"/>
            <a:ext cx="12700" cy="2718290"/>
          </a:xfrm>
          <a:prstGeom prst="bentConnector3">
            <a:avLst>
              <a:gd name="adj1" fmla="val 180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8-Point Star 129"/>
          <p:cNvSpPr/>
          <p:nvPr/>
        </p:nvSpPr>
        <p:spPr>
          <a:xfrm>
            <a:off x="8820472" y="1007786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8-Point Star 130"/>
          <p:cNvSpPr/>
          <p:nvPr/>
        </p:nvSpPr>
        <p:spPr>
          <a:xfrm>
            <a:off x="8676456" y="1007786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2" name="Elbow Connector 131"/>
          <p:cNvCxnSpPr>
            <a:stCxn id="101" idx="2"/>
            <a:endCxn id="122" idx="0"/>
          </p:cNvCxnSpPr>
          <p:nvPr/>
        </p:nvCxnSpPr>
        <p:spPr>
          <a:xfrm rot="16200000" flipH="1">
            <a:off x="7175505" y="1573477"/>
            <a:ext cx="1211232" cy="134170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6" idx="3"/>
            <a:endCxn id="122" idx="1"/>
          </p:cNvCxnSpPr>
          <p:nvPr/>
        </p:nvCxnSpPr>
        <p:spPr>
          <a:xfrm flipV="1">
            <a:off x="7651925" y="3173981"/>
            <a:ext cx="259988" cy="2991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10" idx="3"/>
            <a:endCxn id="112" idx="1"/>
          </p:cNvCxnSpPr>
          <p:nvPr/>
        </p:nvCxnSpPr>
        <p:spPr>
          <a:xfrm flipV="1">
            <a:off x="7650120" y="5385636"/>
            <a:ext cx="234248" cy="89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endCxn id="136" idx="0"/>
          </p:cNvCxnSpPr>
          <p:nvPr/>
        </p:nvCxnSpPr>
        <p:spPr>
          <a:xfrm rot="10800000" flipV="1">
            <a:off x="5787129" y="4379241"/>
            <a:ext cx="714744" cy="683252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5247069" y="5062493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Additional Review</a:t>
            </a:r>
            <a:endParaRPr lang="en-CA" sz="1200" dirty="0"/>
          </a:p>
        </p:txBody>
      </p:sp>
      <p:cxnSp>
        <p:nvCxnSpPr>
          <p:cNvPr id="137" name="Straight Arrow Connector 136"/>
          <p:cNvCxnSpPr>
            <a:stCxn id="136" idx="3"/>
            <a:endCxn id="110" idx="1"/>
          </p:cNvCxnSpPr>
          <p:nvPr/>
        </p:nvCxnSpPr>
        <p:spPr>
          <a:xfrm>
            <a:off x="6327189" y="5386529"/>
            <a:ext cx="242811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50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/>
          <p:cNvSpPr txBox="1"/>
          <p:nvPr/>
        </p:nvSpPr>
        <p:spPr>
          <a:xfrm>
            <a:off x="467546" y="260649"/>
            <a:ext cx="615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B2B Credit Transfer – Offer to Sell from Initiator</a:t>
            </a:r>
            <a:endParaRPr lang="en-CA" sz="2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5498" y="1115452"/>
            <a:ext cx="932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Initiator</a:t>
            </a:r>
          </a:p>
          <a:p>
            <a:r>
              <a:rPr lang="en-CA" dirty="0" smtClean="0"/>
              <a:t>(Seller)</a:t>
            </a:r>
            <a:endParaRPr lang="en-CA" dirty="0"/>
          </a:p>
        </p:txBody>
      </p:sp>
      <p:sp>
        <p:nvSpPr>
          <p:cNvPr id="113" name="TextBox 112"/>
          <p:cNvSpPr txBox="1"/>
          <p:nvPr/>
        </p:nvSpPr>
        <p:spPr>
          <a:xfrm>
            <a:off x="35496" y="2996952"/>
            <a:ext cx="131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Respondent</a:t>
            </a:r>
          </a:p>
          <a:p>
            <a:r>
              <a:rPr lang="en-CA" dirty="0" smtClean="0"/>
              <a:t>(Buyer)</a:t>
            </a:r>
            <a:endParaRPr lang="en-CA" dirty="0"/>
          </a:p>
        </p:txBody>
      </p:sp>
      <p:sp>
        <p:nvSpPr>
          <p:cNvPr id="114" name="TextBox 113"/>
          <p:cNvSpPr txBox="1"/>
          <p:nvPr/>
        </p:nvSpPr>
        <p:spPr>
          <a:xfrm>
            <a:off x="35496" y="4155221"/>
            <a:ext cx="136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Government</a:t>
            </a:r>
            <a:endParaRPr lang="en-CA" dirty="0"/>
          </a:p>
        </p:txBody>
      </p:sp>
      <p:sp>
        <p:nvSpPr>
          <p:cNvPr id="115" name="TextBox 114"/>
          <p:cNvSpPr txBox="1"/>
          <p:nvPr/>
        </p:nvSpPr>
        <p:spPr>
          <a:xfrm>
            <a:off x="2400619" y="4159509"/>
            <a:ext cx="86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Analyst</a:t>
            </a:r>
            <a:endParaRPr lang="en-CA" dirty="0"/>
          </a:p>
        </p:txBody>
      </p:sp>
      <p:sp>
        <p:nvSpPr>
          <p:cNvPr id="116" name="TextBox 115"/>
          <p:cNvSpPr txBox="1"/>
          <p:nvPr/>
        </p:nvSpPr>
        <p:spPr>
          <a:xfrm>
            <a:off x="2400619" y="6160659"/>
            <a:ext cx="94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Director</a:t>
            </a:r>
            <a:endParaRPr lang="en-CA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263626" y="4963860"/>
            <a:ext cx="2229887" cy="746705"/>
            <a:chOff x="187018" y="5234827"/>
            <a:chExt cx="2229887" cy="746705"/>
          </a:xfrm>
        </p:grpSpPr>
        <p:sp>
          <p:nvSpPr>
            <p:cNvPr id="159" name="8-Point Star 158"/>
            <p:cNvSpPr/>
            <p:nvPr/>
          </p:nvSpPr>
          <p:spPr>
            <a:xfrm>
              <a:off x="307906" y="5327887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0" name="8-Point Star 159"/>
            <p:cNvSpPr/>
            <p:nvPr/>
          </p:nvSpPr>
          <p:spPr>
            <a:xfrm>
              <a:off x="300402" y="5531135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1" name="8-Point Star 160"/>
            <p:cNvSpPr/>
            <p:nvPr/>
          </p:nvSpPr>
          <p:spPr>
            <a:xfrm>
              <a:off x="307906" y="5759676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10586" y="5261370"/>
              <a:ext cx="18501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Initiator Notification Trigger</a:t>
              </a:r>
              <a:endParaRPr lang="en-CA" sz="11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06418" y="5461506"/>
              <a:ext cx="20104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Respondent Notification Trigger</a:t>
              </a:r>
              <a:endParaRPr lang="en-CA" sz="11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13046" y="5693418"/>
              <a:ext cx="16321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Gov’t Notification Trigger</a:t>
              </a:r>
              <a:endParaRPr lang="en-CA" sz="1100" dirty="0"/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187018" y="5234827"/>
              <a:ext cx="2148134" cy="74670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3" name="Diamond 82"/>
          <p:cNvSpPr/>
          <p:nvPr/>
        </p:nvSpPr>
        <p:spPr>
          <a:xfrm>
            <a:off x="2411760" y="849964"/>
            <a:ext cx="1224136" cy="9193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Zero Dollar</a:t>
            </a:r>
            <a:endParaRPr lang="en-CA" sz="12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395536" y="2636912"/>
            <a:ext cx="83529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95536" y="3645024"/>
            <a:ext cx="83529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83" idx="2"/>
            <a:endCxn id="101" idx="1"/>
          </p:cNvCxnSpPr>
          <p:nvPr/>
        </p:nvCxnSpPr>
        <p:spPr>
          <a:xfrm rot="16200000" flipH="1">
            <a:off x="3238121" y="1555059"/>
            <a:ext cx="399509" cy="828092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9" idx="3"/>
            <a:endCxn id="83" idx="1"/>
          </p:cNvCxnSpPr>
          <p:nvPr/>
        </p:nvCxnSpPr>
        <p:spPr>
          <a:xfrm>
            <a:off x="2123728" y="1304765"/>
            <a:ext cx="288032" cy="48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3" idx="3"/>
            <a:endCxn id="100" idx="1"/>
          </p:cNvCxnSpPr>
          <p:nvPr/>
        </p:nvCxnSpPr>
        <p:spPr>
          <a:xfrm>
            <a:off x="3635896" y="1309659"/>
            <a:ext cx="216024" cy="501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00" idx="3"/>
            <a:endCxn id="208" idx="1"/>
          </p:cNvCxnSpPr>
          <p:nvPr/>
        </p:nvCxnSpPr>
        <p:spPr>
          <a:xfrm>
            <a:off x="4932040" y="1314677"/>
            <a:ext cx="304511" cy="442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03" idx="3"/>
            <a:endCxn id="106" idx="1"/>
          </p:cNvCxnSpPr>
          <p:nvPr/>
        </p:nvCxnSpPr>
        <p:spPr>
          <a:xfrm>
            <a:off x="7650330" y="1314677"/>
            <a:ext cx="23403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Diamond 90"/>
          <p:cNvSpPr/>
          <p:nvPr/>
        </p:nvSpPr>
        <p:spPr>
          <a:xfrm>
            <a:off x="6501874" y="3933057"/>
            <a:ext cx="1224136" cy="9193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Zero Dollar</a:t>
            </a:r>
            <a:endParaRPr lang="en-CA" sz="1200" dirty="0"/>
          </a:p>
        </p:txBody>
      </p:sp>
      <p:cxnSp>
        <p:nvCxnSpPr>
          <p:cNvPr id="92" name="Elbow Connector 91"/>
          <p:cNvCxnSpPr>
            <a:stCxn id="129" idx="2"/>
            <a:endCxn id="91" idx="0"/>
          </p:cNvCxnSpPr>
          <p:nvPr/>
        </p:nvCxnSpPr>
        <p:spPr>
          <a:xfrm rot="16200000" flipH="1">
            <a:off x="6896879" y="3715993"/>
            <a:ext cx="432049" cy="2077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1" idx="2"/>
            <a:endCxn id="192" idx="0"/>
          </p:cNvCxnSpPr>
          <p:nvPr/>
        </p:nvCxnSpPr>
        <p:spPr>
          <a:xfrm flipH="1">
            <a:off x="7110060" y="4852444"/>
            <a:ext cx="3882" cy="21004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92" idx="2"/>
            <a:endCxn id="199" idx="1"/>
          </p:cNvCxnSpPr>
          <p:nvPr/>
        </p:nvCxnSpPr>
        <p:spPr>
          <a:xfrm rot="16200000" flipH="1">
            <a:off x="7179835" y="5640790"/>
            <a:ext cx="634759" cy="774308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580890" y="216886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Yes</a:t>
            </a:r>
            <a:endParaRPr lang="en-CA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5415615" y="455680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Yes</a:t>
            </a:r>
            <a:endParaRPr lang="en-CA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3455533" y="91226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No</a:t>
            </a:r>
            <a:endParaRPr lang="en-CA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7212176" y="480302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No</a:t>
            </a:r>
            <a:endParaRPr lang="en-CA" sz="1000" dirty="0"/>
          </a:p>
        </p:txBody>
      </p:sp>
      <p:sp>
        <p:nvSpPr>
          <p:cNvPr id="99" name="Rectangle 98"/>
          <p:cNvSpPr/>
          <p:nvPr/>
        </p:nvSpPr>
        <p:spPr>
          <a:xfrm>
            <a:off x="1043608" y="980728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Create Transfer</a:t>
            </a:r>
            <a:endParaRPr lang="en-CA" sz="1200" dirty="0"/>
          </a:p>
        </p:txBody>
      </p:sp>
      <p:sp>
        <p:nvSpPr>
          <p:cNvPr id="100" name="Rectangle 99"/>
          <p:cNvSpPr/>
          <p:nvPr/>
        </p:nvSpPr>
        <p:spPr>
          <a:xfrm>
            <a:off x="3851920" y="990641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Enter </a:t>
            </a:r>
            <a:r>
              <a:rPr lang="en-CA" sz="1200" dirty="0" err="1" smtClean="0"/>
              <a:t>Qty</a:t>
            </a:r>
            <a:r>
              <a:rPr lang="en-CA" sz="1200" dirty="0" smtClean="0"/>
              <a:t>, $ Co. &amp; Note</a:t>
            </a:r>
            <a:endParaRPr lang="en-CA" sz="1200" dirty="0"/>
          </a:p>
        </p:txBody>
      </p:sp>
      <p:sp>
        <p:nvSpPr>
          <p:cNvPr id="101" name="Rectangle 100"/>
          <p:cNvSpPr/>
          <p:nvPr/>
        </p:nvSpPr>
        <p:spPr>
          <a:xfrm>
            <a:off x="3851920" y="1844824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Enter </a:t>
            </a:r>
            <a:r>
              <a:rPr lang="en-CA" sz="1200" dirty="0" err="1" smtClean="0"/>
              <a:t>Qty</a:t>
            </a:r>
            <a:r>
              <a:rPr lang="en-CA" sz="1200" dirty="0" smtClean="0"/>
              <a:t>, Co. &amp; Note</a:t>
            </a:r>
            <a:endParaRPr lang="en-CA" sz="1200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6570210" y="990641"/>
            <a:ext cx="1080120" cy="648072"/>
            <a:chOff x="5220072" y="990641"/>
            <a:chExt cx="1080120" cy="648072"/>
          </a:xfrm>
        </p:grpSpPr>
        <p:sp>
          <p:nvSpPr>
            <p:cNvPr id="103" name="Rectangle 102"/>
            <p:cNvSpPr/>
            <p:nvPr/>
          </p:nvSpPr>
          <p:spPr>
            <a:xfrm>
              <a:off x="5220072" y="990641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Propose Transfer</a:t>
              </a:r>
              <a:endParaRPr lang="en-CA" sz="1200" dirty="0"/>
            </a:p>
          </p:txBody>
        </p:sp>
        <p:sp>
          <p:nvSpPr>
            <p:cNvPr id="104" name="8-Point Star 103"/>
            <p:cNvSpPr/>
            <p:nvPr/>
          </p:nvSpPr>
          <p:spPr>
            <a:xfrm>
              <a:off x="6142924" y="1007232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5" name="8-Point Star 104"/>
            <p:cNvSpPr/>
            <p:nvPr/>
          </p:nvSpPr>
          <p:spPr>
            <a:xfrm>
              <a:off x="5979908" y="1007232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7884368" y="990641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Terminate? Rescind </a:t>
            </a:r>
            <a:r>
              <a:rPr lang="en-CA" sz="1200" dirty="0" smtClean="0"/>
              <a:t>Transfer</a:t>
            </a:r>
            <a:endParaRPr lang="en-CA" sz="1200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6571805" y="2852936"/>
            <a:ext cx="1080120" cy="648072"/>
            <a:chOff x="5220072" y="2852936"/>
            <a:chExt cx="1080120" cy="648072"/>
          </a:xfrm>
        </p:grpSpPr>
        <p:sp>
          <p:nvSpPr>
            <p:cNvPr id="129" name="Rectangle 128"/>
            <p:cNvSpPr/>
            <p:nvPr/>
          </p:nvSpPr>
          <p:spPr>
            <a:xfrm>
              <a:off x="5220072" y="2852936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Accept Transfer</a:t>
              </a:r>
              <a:endParaRPr lang="en-CA" sz="1200" dirty="0"/>
            </a:p>
          </p:txBody>
        </p:sp>
        <p:sp>
          <p:nvSpPr>
            <p:cNvPr id="142" name="8-Point Star 141"/>
            <p:cNvSpPr/>
            <p:nvPr/>
          </p:nvSpPr>
          <p:spPr>
            <a:xfrm>
              <a:off x="6129672" y="2874426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4" name="8-Point Star 173"/>
            <p:cNvSpPr/>
            <p:nvPr/>
          </p:nvSpPr>
          <p:spPr>
            <a:xfrm>
              <a:off x="5979908" y="2871936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5" name="8-Point Star 174"/>
            <p:cNvSpPr/>
            <p:nvPr/>
          </p:nvSpPr>
          <p:spPr>
            <a:xfrm>
              <a:off x="5835892" y="2871936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92" name="Rectangle 191"/>
          <p:cNvSpPr/>
          <p:nvPr/>
        </p:nvSpPr>
        <p:spPr>
          <a:xfrm>
            <a:off x="6570000" y="5062493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Recommend Transfer</a:t>
            </a:r>
            <a:endParaRPr lang="en-CA" sz="1200" dirty="0"/>
          </a:p>
        </p:txBody>
      </p:sp>
      <p:sp>
        <p:nvSpPr>
          <p:cNvPr id="193" name="8-Point Star 192"/>
          <p:cNvSpPr/>
          <p:nvPr/>
        </p:nvSpPr>
        <p:spPr>
          <a:xfrm>
            <a:off x="7486228" y="5080472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4" name="Rectangle 193"/>
          <p:cNvSpPr/>
          <p:nvPr/>
        </p:nvSpPr>
        <p:spPr>
          <a:xfrm>
            <a:off x="7884368" y="506160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Approve Transfer</a:t>
            </a:r>
            <a:endParaRPr lang="en-CA" sz="1200" dirty="0"/>
          </a:p>
        </p:txBody>
      </p:sp>
      <p:sp>
        <p:nvSpPr>
          <p:cNvPr id="195" name="8-Point Star 194"/>
          <p:cNvSpPr/>
          <p:nvPr/>
        </p:nvSpPr>
        <p:spPr>
          <a:xfrm>
            <a:off x="8825276" y="5063231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6" name="8-Point Star 195"/>
          <p:cNvSpPr/>
          <p:nvPr/>
        </p:nvSpPr>
        <p:spPr>
          <a:xfrm>
            <a:off x="8675512" y="5068979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7" name="8-Point Star 196"/>
          <p:cNvSpPr/>
          <p:nvPr/>
        </p:nvSpPr>
        <p:spPr>
          <a:xfrm>
            <a:off x="8531496" y="5068979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98" name="Group 197"/>
          <p:cNvGrpSpPr/>
          <p:nvPr/>
        </p:nvGrpSpPr>
        <p:grpSpPr>
          <a:xfrm>
            <a:off x="7884368" y="6021288"/>
            <a:ext cx="1080120" cy="648072"/>
            <a:chOff x="7884368" y="6021288"/>
            <a:chExt cx="1080120" cy="648072"/>
          </a:xfrm>
        </p:grpSpPr>
        <p:sp>
          <p:nvSpPr>
            <p:cNvPr id="199" name="Rectangle 198"/>
            <p:cNvSpPr/>
            <p:nvPr/>
          </p:nvSpPr>
          <p:spPr>
            <a:xfrm>
              <a:off x="7884368" y="6021288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Decline Transfer</a:t>
              </a:r>
              <a:endParaRPr lang="en-CA" sz="1200" dirty="0"/>
            </a:p>
          </p:txBody>
        </p:sp>
        <p:sp>
          <p:nvSpPr>
            <p:cNvPr id="200" name="8-Point Star 199"/>
            <p:cNvSpPr/>
            <p:nvPr/>
          </p:nvSpPr>
          <p:spPr>
            <a:xfrm>
              <a:off x="8806580" y="6041903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1" name="8-Point Star 200"/>
            <p:cNvSpPr/>
            <p:nvPr/>
          </p:nvSpPr>
          <p:spPr>
            <a:xfrm>
              <a:off x="8656816" y="6047651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2" name="8-Point Star 201"/>
            <p:cNvSpPr/>
            <p:nvPr/>
          </p:nvSpPr>
          <p:spPr>
            <a:xfrm>
              <a:off x="8512800" y="6047651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03" name="Elbow Connector 202"/>
          <p:cNvCxnSpPr/>
          <p:nvPr/>
        </p:nvCxnSpPr>
        <p:spPr>
          <a:xfrm flipV="1">
            <a:off x="4932040" y="1314677"/>
            <a:ext cx="288032" cy="85418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7911913" y="2849945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Terminate? Rescind </a:t>
            </a:r>
            <a:r>
              <a:rPr lang="en-CA" sz="1200" dirty="0" smtClean="0"/>
              <a:t>Transfer</a:t>
            </a:r>
            <a:endParaRPr lang="en-CA" sz="1200" dirty="0"/>
          </a:p>
        </p:txBody>
      </p:sp>
      <p:sp>
        <p:nvSpPr>
          <p:cNvPr id="205" name="8-Point Star 204"/>
          <p:cNvSpPr/>
          <p:nvPr/>
        </p:nvSpPr>
        <p:spPr>
          <a:xfrm>
            <a:off x="8843109" y="2869412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6" name="8-Point Star 205"/>
          <p:cNvSpPr/>
          <p:nvPr/>
        </p:nvSpPr>
        <p:spPr>
          <a:xfrm>
            <a:off x="8699093" y="2869412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7" name="Elbow Connector 206"/>
          <p:cNvCxnSpPr>
            <a:stCxn id="103" idx="2"/>
            <a:endCxn id="129" idx="0"/>
          </p:cNvCxnSpPr>
          <p:nvPr/>
        </p:nvCxnSpPr>
        <p:spPr>
          <a:xfrm rot="16200000" flipH="1">
            <a:off x="6503956" y="2245026"/>
            <a:ext cx="1214223" cy="1595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5236551" y="99507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Save Draft Transfer</a:t>
            </a:r>
            <a:endParaRPr lang="en-CA" sz="1200" dirty="0"/>
          </a:p>
        </p:txBody>
      </p:sp>
      <p:sp>
        <p:nvSpPr>
          <p:cNvPr id="209" name="8-Point Star 208"/>
          <p:cNvSpPr/>
          <p:nvPr/>
        </p:nvSpPr>
        <p:spPr>
          <a:xfrm>
            <a:off x="6172655" y="1012980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6327189" y="1319106"/>
            <a:ext cx="23403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100" idx="0"/>
            <a:endCxn id="103" idx="0"/>
          </p:cNvCxnSpPr>
          <p:nvPr/>
        </p:nvCxnSpPr>
        <p:spPr>
          <a:xfrm rot="5400000" flipH="1" flipV="1">
            <a:off x="5751125" y="-368504"/>
            <a:ext cx="12700" cy="2718290"/>
          </a:xfrm>
          <a:prstGeom prst="bentConnector3">
            <a:avLst>
              <a:gd name="adj1" fmla="val 180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8-Point Star 211"/>
          <p:cNvSpPr/>
          <p:nvPr/>
        </p:nvSpPr>
        <p:spPr>
          <a:xfrm>
            <a:off x="8820472" y="1007786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3" name="8-Point Star 212"/>
          <p:cNvSpPr/>
          <p:nvPr/>
        </p:nvSpPr>
        <p:spPr>
          <a:xfrm>
            <a:off x="8676456" y="1007786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4" name="Elbow Connector 213"/>
          <p:cNvCxnSpPr>
            <a:stCxn id="103" idx="2"/>
            <a:endCxn id="204" idx="0"/>
          </p:cNvCxnSpPr>
          <p:nvPr/>
        </p:nvCxnSpPr>
        <p:spPr>
          <a:xfrm rot="16200000" flipH="1">
            <a:off x="7175505" y="1573477"/>
            <a:ext cx="1211232" cy="134170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>
            <a:stCxn id="129" idx="3"/>
            <a:endCxn id="204" idx="1"/>
          </p:cNvCxnSpPr>
          <p:nvPr/>
        </p:nvCxnSpPr>
        <p:spPr>
          <a:xfrm flipV="1">
            <a:off x="7651925" y="3173981"/>
            <a:ext cx="259988" cy="2991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192" idx="3"/>
            <a:endCxn id="194" idx="1"/>
          </p:cNvCxnSpPr>
          <p:nvPr/>
        </p:nvCxnSpPr>
        <p:spPr>
          <a:xfrm flipV="1">
            <a:off x="7650120" y="5385636"/>
            <a:ext cx="234248" cy="89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endCxn id="218" idx="0"/>
          </p:cNvCxnSpPr>
          <p:nvPr/>
        </p:nvCxnSpPr>
        <p:spPr>
          <a:xfrm rot="10800000" flipV="1">
            <a:off x="5787129" y="4379241"/>
            <a:ext cx="714744" cy="683252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5247069" y="5062493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Additional Review</a:t>
            </a:r>
            <a:endParaRPr lang="en-CA" sz="1200" dirty="0"/>
          </a:p>
        </p:txBody>
      </p:sp>
      <p:cxnSp>
        <p:nvCxnSpPr>
          <p:cNvPr id="219" name="Straight Arrow Connector 218"/>
          <p:cNvCxnSpPr>
            <a:stCxn id="218" idx="3"/>
            <a:endCxn id="192" idx="1"/>
          </p:cNvCxnSpPr>
          <p:nvPr/>
        </p:nvCxnSpPr>
        <p:spPr>
          <a:xfrm>
            <a:off x="6327189" y="5386529"/>
            <a:ext cx="242811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896352" y="1479002"/>
            <a:ext cx="1684538" cy="1301926"/>
            <a:chOff x="896352" y="1479002"/>
            <a:chExt cx="1684538" cy="1301926"/>
          </a:xfrm>
        </p:grpSpPr>
        <p:sp>
          <p:nvSpPr>
            <p:cNvPr id="3" name="TextBox 2"/>
            <p:cNvSpPr txBox="1"/>
            <p:nvPr/>
          </p:nvSpPr>
          <p:spPr>
            <a:xfrm>
              <a:off x="1130035" y="1765265"/>
              <a:ext cx="1450855" cy="10156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000" dirty="0" smtClean="0"/>
                <a:t>When a transfer is initiated, we capture the company that created it and whether they are selling or buying .</a:t>
              </a:r>
              <a:endParaRPr lang="en-CA" sz="1000" dirty="0"/>
            </a:p>
          </p:txBody>
        </p:sp>
        <p:sp>
          <p:nvSpPr>
            <p:cNvPr id="191" name="Heptagon 190"/>
            <p:cNvSpPr/>
            <p:nvPr/>
          </p:nvSpPr>
          <p:spPr>
            <a:xfrm>
              <a:off x="896352" y="1479002"/>
              <a:ext cx="360040" cy="362404"/>
            </a:xfrm>
            <a:prstGeom prst="heptago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 smtClean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en-CA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30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/>
          <p:cNvSpPr txBox="1"/>
          <p:nvPr/>
        </p:nvSpPr>
        <p:spPr>
          <a:xfrm>
            <a:off x="467546" y="260649"/>
            <a:ext cx="615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B2B Credit Transfer – Offer to Sell from Initiator</a:t>
            </a:r>
            <a:endParaRPr lang="en-CA" sz="2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5498" y="1115452"/>
            <a:ext cx="932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Initiator</a:t>
            </a:r>
          </a:p>
          <a:p>
            <a:r>
              <a:rPr lang="en-CA" dirty="0" smtClean="0"/>
              <a:t>(Seller)</a:t>
            </a:r>
            <a:endParaRPr lang="en-CA" dirty="0"/>
          </a:p>
        </p:txBody>
      </p:sp>
      <p:sp>
        <p:nvSpPr>
          <p:cNvPr id="112" name="TextBox 111"/>
          <p:cNvSpPr txBox="1"/>
          <p:nvPr/>
        </p:nvSpPr>
        <p:spPr>
          <a:xfrm>
            <a:off x="35496" y="2996952"/>
            <a:ext cx="131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Respondent</a:t>
            </a:r>
          </a:p>
          <a:p>
            <a:r>
              <a:rPr lang="en-CA" dirty="0" smtClean="0"/>
              <a:t>(Buyer)</a:t>
            </a:r>
            <a:endParaRPr lang="en-CA" dirty="0"/>
          </a:p>
        </p:txBody>
      </p:sp>
      <p:sp>
        <p:nvSpPr>
          <p:cNvPr id="113" name="TextBox 112"/>
          <p:cNvSpPr txBox="1"/>
          <p:nvPr/>
        </p:nvSpPr>
        <p:spPr>
          <a:xfrm>
            <a:off x="35496" y="4155221"/>
            <a:ext cx="136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Government</a:t>
            </a:r>
            <a:endParaRPr lang="en-CA" dirty="0"/>
          </a:p>
        </p:txBody>
      </p:sp>
      <p:sp>
        <p:nvSpPr>
          <p:cNvPr id="114" name="TextBox 113"/>
          <p:cNvSpPr txBox="1"/>
          <p:nvPr/>
        </p:nvSpPr>
        <p:spPr>
          <a:xfrm>
            <a:off x="2400619" y="4159509"/>
            <a:ext cx="86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Analyst</a:t>
            </a:r>
            <a:endParaRPr lang="en-CA" dirty="0"/>
          </a:p>
        </p:txBody>
      </p:sp>
      <p:sp>
        <p:nvSpPr>
          <p:cNvPr id="115" name="TextBox 114"/>
          <p:cNvSpPr txBox="1"/>
          <p:nvPr/>
        </p:nvSpPr>
        <p:spPr>
          <a:xfrm>
            <a:off x="2400619" y="6160659"/>
            <a:ext cx="94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Director</a:t>
            </a:r>
            <a:endParaRPr lang="en-CA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263626" y="4963860"/>
            <a:ext cx="2229887" cy="746705"/>
            <a:chOff x="187018" y="5234827"/>
            <a:chExt cx="2229887" cy="746705"/>
          </a:xfrm>
        </p:grpSpPr>
        <p:sp>
          <p:nvSpPr>
            <p:cNvPr id="158" name="8-Point Star 157"/>
            <p:cNvSpPr/>
            <p:nvPr/>
          </p:nvSpPr>
          <p:spPr>
            <a:xfrm>
              <a:off x="307906" y="5327887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9" name="8-Point Star 158"/>
            <p:cNvSpPr/>
            <p:nvPr/>
          </p:nvSpPr>
          <p:spPr>
            <a:xfrm>
              <a:off x="300402" y="5531135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0" name="8-Point Star 159"/>
            <p:cNvSpPr/>
            <p:nvPr/>
          </p:nvSpPr>
          <p:spPr>
            <a:xfrm>
              <a:off x="307906" y="5759676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10586" y="5261370"/>
              <a:ext cx="18501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Initiator Notification Trigger</a:t>
              </a:r>
              <a:endParaRPr lang="en-CA" sz="11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06418" y="5461506"/>
              <a:ext cx="20104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Respondent Notification Trigger</a:t>
              </a:r>
              <a:endParaRPr lang="en-CA" sz="11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13046" y="5693418"/>
              <a:ext cx="16321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Gov’t Notification Trigger</a:t>
              </a:r>
              <a:endParaRPr lang="en-CA" sz="1100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87018" y="5234827"/>
              <a:ext cx="2148134" cy="74670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3" name="Diamond 82"/>
          <p:cNvSpPr/>
          <p:nvPr/>
        </p:nvSpPr>
        <p:spPr>
          <a:xfrm>
            <a:off x="2411760" y="849964"/>
            <a:ext cx="1224136" cy="9193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Zero Dollar</a:t>
            </a:r>
            <a:endParaRPr lang="en-CA" sz="12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395536" y="2636912"/>
            <a:ext cx="83529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95536" y="3645024"/>
            <a:ext cx="83529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83" idx="2"/>
            <a:endCxn id="102" idx="1"/>
          </p:cNvCxnSpPr>
          <p:nvPr/>
        </p:nvCxnSpPr>
        <p:spPr>
          <a:xfrm rot="16200000" flipH="1">
            <a:off x="3238121" y="1555059"/>
            <a:ext cx="399509" cy="828092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00" idx="3"/>
            <a:endCxn id="83" idx="1"/>
          </p:cNvCxnSpPr>
          <p:nvPr/>
        </p:nvCxnSpPr>
        <p:spPr>
          <a:xfrm>
            <a:off x="2123728" y="1304765"/>
            <a:ext cx="288032" cy="48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3" idx="3"/>
            <a:endCxn id="101" idx="1"/>
          </p:cNvCxnSpPr>
          <p:nvPr/>
        </p:nvCxnSpPr>
        <p:spPr>
          <a:xfrm>
            <a:off x="3635896" y="1309659"/>
            <a:ext cx="216024" cy="501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01" idx="3"/>
            <a:endCxn id="208" idx="1"/>
          </p:cNvCxnSpPr>
          <p:nvPr/>
        </p:nvCxnSpPr>
        <p:spPr>
          <a:xfrm>
            <a:off x="4932040" y="1314677"/>
            <a:ext cx="304511" cy="442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04" idx="3"/>
            <a:endCxn id="127" idx="1"/>
          </p:cNvCxnSpPr>
          <p:nvPr/>
        </p:nvCxnSpPr>
        <p:spPr>
          <a:xfrm>
            <a:off x="7650330" y="1314677"/>
            <a:ext cx="23403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Diamond 90"/>
          <p:cNvSpPr/>
          <p:nvPr/>
        </p:nvSpPr>
        <p:spPr>
          <a:xfrm>
            <a:off x="6501874" y="3933057"/>
            <a:ext cx="1224136" cy="9193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Zero Dollar</a:t>
            </a:r>
            <a:endParaRPr lang="en-CA" sz="1200" dirty="0"/>
          </a:p>
        </p:txBody>
      </p:sp>
      <p:cxnSp>
        <p:nvCxnSpPr>
          <p:cNvPr id="92" name="Elbow Connector 91"/>
          <p:cNvCxnSpPr>
            <a:stCxn id="141" idx="2"/>
            <a:endCxn id="91" idx="0"/>
          </p:cNvCxnSpPr>
          <p:nvPr/>
        </p:nvCxnSpPr>
        <p:spPr>
          <a:xfrm rot="16200000" flipH="1">
            <a:off x="6896879" y="3715993"/>
            <a:ext cx="432049" cy="2077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1" idx="2"/>
            <a:endCxn id="192" idx="0"/>
          </p:cNvCxnSpPr>
          <p:nvPr/>
        </p:nvCxnSpPr>
        <p:spPr>
          <a:xfrm flipH="1">
            <a:off x="7110060" y="4852444"/>
            <a:ext cx="3882" cy="21004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92" idx="2"/>
            <a:endCxn id="199" idx="1"/>
          </p:cNvCxnSpPr>
          <p:nvPr/>
        </p:nvCxnSpPr>
        <p:spPr>
          <a:xfrm rot="16200000" flipH="1">
            <a:off x="7179835" y="5640790"/>
            <a:ext cx="634759" cy="774308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580890" y="216886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Yes</a:t>
            </a:r>
            <a:endParaRPr lang="en-CA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5415615" y="455680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Yes</a:t>
            </a:r>
            <a:endParaRPr lang="en-CA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3455533" y="91226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No</a:t>
            </a:r>
            <a:endParaRPr lang="en-CA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7212176" y="480302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No</a:t>
            </a:r>
            <a:endParaRPr lang="en-CA" sz="1000" dirty="0"/>
          </a:p>
        </p:txBody>
      </p:sp>
      <p:sp>
        <p:nvSpPr>
          <p:cNvPr id="100" name="Rectangle 99"/>
          <p:cNvSpPr/>
          <p:nvPr/>
        </p:nvSpPr>
        <p:spPr>
          <a:xfrm>
            <a:off x="1043608" y="980728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Create Transfer</a:t>
            </a:r>
            <a:endParaRPr lang="en-CA" sz="1200" dirty="0"/>
          </a:p>
        </p:txBody>
      </p:sp>
      <p:sp>
        <p:nvSpPr>
          <p:cNvPr id="101" name="Rectangle 100"/>
          <p:cNvSpPr/>
          <p:nvPr/>
        </p:nvSpPr>
        <p:spPr>
          <a:xfrm>
            <a:off x="3851920" y="990641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Enter </a:t>
            </a:r>
            <a:r>
              <a:rPr lang="en-CA" sz="1200" dirty="0" err="1" smtClean="0"/>
              <a:t>Qty</a:t>
            </a:r>
            <a:r>
              <a:rPr lang="en-CA" sz="1200" dirty="0" smtClean="0"/>
              <a:t>, $ Co. &amp; Note</a:t>
            </a:r>
            <a:endParaRPr lang="en-CA" sz="1200" dirty="0"/>
          </a:p>
        </p:txBody>
      </p:sp>
      <p:sp>
        <p:nvSpPr>
          <p:cNvPr id="102" name="Rectangle 101"/>
          <p:cNvSpPr/>
          <p:nvPr/>
        </p:nvSpPr>
        <p:spPr>
          <a:xfrm>
            <a:off x="3851920" y="1844824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Enter </a:t>
            </a:r>
            <a:r>
              <a:rPr lang="en-CA" sz="1200" dirty="0" err="1" smtClean="0"/>
              <a:t>Qty</a:t>
            </a:r>
            <a:r>
              <a:rPr lang="en-CA" sz="1200" dirty="0" smtClean="0"/>
              <a:t>, Co. &amp; Note</a:t>
            </a:r>
            <a:endParaRPr lang="en-CA" sz="1200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6570210" y="990641"/>
            <a:ext cx="1080120" cy="648072"/>
            <a:chOff x="5220072" y="990641"/>
            <a:chExt cx="1080120" cy="648072"/>
          </a:xfrm>
        </p:grpSpPr>
        <p:sp>
          <p:nvSpPr>
            <p:cNvPr id="104" name="Rectangle 103"/>
            <p:cNvSpPr/>
            <p:nvPr/>
          </p:nvSpPr>
          <p:spPr>
            <a:xfrm>
              <a:off x="5220072" y="990641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Propose Transfer</a:t>
              </a:r>
              <a:endParaRPr lang="en-CA" sz="1200" dirty="0"/>
            </a:p>
          </p:txBody>
        </p:sp>
        <p:sp>
          <p:nvSpPr>
            <p:cNvPr id="105" name="8-Point Star 104"/>
            <p:cNvSpPr/>
            <p:nvPr/>
          </p:nvSpPr>
          <p:spPr>
            <a:xfrm>
              <a:off x="6142924" y="1007232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8-Point Star 105"/>
            <p:cNvSpPr/>
            <p:nvPr/>
          </p:nvSpPr>
          <p:spPr>
            <a:xfrm>
              <a:off x="5979908" y="1007232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7884368" y="990641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Terminate? Rescind </a:t>
            </a:r>
            <a:r>
              <a:rPr lang="en-CA" sz="1200" dirty="0" smtClean="0"/>
              <a:t>Transfer</a:t>
            </a:r>
            <a:endParaRPr lang="en-CA" sz="1200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6571805" y="2852936"/>
            <a:ext cx="1080120" cy="648072"/>
            <a:chOff x="5220072" y="2852936"/>
            <a:chExt cx="1080120" cy="648072"/>
          </a:xfrm>
        </p:grpSpPr>
        <p:sp>
          <p:nvSpPr>
            <p:cNvPr id="141" name="Rectangle 140"/>
            <p:cNvSpPr/>
            <p:nvPr/>
          </p:nvSpPr>
          <p:spPr>
            <a:xfrm>
              <a:off x="5220072" y="2852936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Accept Transfer</a:t>
              </a:r>
              <a:endParaRPr lang="en-CA" sz="1200" dirty="0"/>
            </a:p>
          </p:txBody>
        </p:sp>
        <p:sp>
          <p:nvSpPr>
            <p:cNvPr id="173" name="8-Point Star 172"/>
            <p:cNvSpPr/>
            <p:nvPr/>
          </p:nvSpPr>
          <p:spPr>
            <a:xfrm>
              <a:off x="6129672" y="2874426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4" name="8-Point Star 173"/>
            <p:cNvSpPr/>
            <p:nvPr/>
          </p:nvSpPr>
          <p:spPr>
            <a:xfrm>
              <a:off x="5979908" y="2871936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1" name="8-Point Star 190"/>
            <p:cNvSpPr/>
            <p:nvPr/>
          </p:nvSpPr>
          <p:spPr>
            <a:xfrm>
              <a:off x="5835892" y="2871936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92" name="Rectangle 191"/>
          <p:cNvSpPr/>
          <p:nvPr/>
        </p:nvSpPr>
        <p:spPr>
          <a:xfrm>
            <a:off x="6570000" y="5062493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Recommend Transfer</a:t>
            </a:r>
            <a:endParaRPr lang="en-CA" sz="1200" dirty="0"/>
          </a:p>
        </p:txBody>
      </p:sp>
      <p:sp>
        <p:nvSpPr>
          <p:cNvPr id="193" name="8-Point Star 192"/>
          <p:cNvSpPr/>
          <p:nvPr/>
        </p:nvSpPr>
        <p:spPr>
          <a:xfrm>
            <a:off x="7486228" y="5080472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4" name="Rectangle 193"/>
          <p:cNvSpPr/>
          <p:nvPr/>
        </p:nvSpPr>
        <p:spPr>
          <a:xfrm>
            <a:off x="7884368" y="506160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Approve Transfer</a:t>
            </a:r>
            <a:endParaRPr lang="en-CA" sz="1200" dirty="0"/>
          </a:p>
        </p:txBody>
      </p:sp>
      <p:sp>
        <p:nvSpPr>
          <p:cNvPr id="195" name="8-Point Star 194"/>
          <p:cNvSpPr/>
          <p:nvPr/>
        </p:nvSpPr>
        <p:spPr>
          <a:xfrm>
            <a:off x="8825276" y="5063231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6" name="8-Point Star 195"/>
          <p:cNvSpPr/>
          <p:nvPr/>
        </p:nvSpPr>
        <p:spPr>
          <a:xfrm>
            <a:off x="8675512" y="5068979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7" name="8-Point Star 196"/>
          <p:cNvSpPr/>
          <p:nvPr/>
        </p:nvSpPr>
        <p:spPr>
          <a:xfrm>
            <a:off x="8531496" y="5068979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98" name="Group 197"/>
          <p:cNvGrpSpPr/>
          <p:nvPr/>
        </p:nvGrpSpPr>
        <p:grpSpPr>
          <a:xfrm>
            <a:off x="7884368" y="6021288"/>
            <a:ext cx="1080120" cy="648072"/>
            <a:chOff x="7884368" y="6021288"/>
            <a:chExt cx="1080120" cy="648072"/>
          </a:xfrm>
        </p:grpSpPr>
        <p:sp>
          <p:nvSpPr>
            <p:cNvPr id="199" name="Rectangle 198"/>
            <p:cNvSpPr/>
            <p:nvPr/>
          </p:nvSpPr>
          <p:spPr>
            <a:xfrm>
              <a:off x="7884368" y="6021288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Decline Transfer</a:t>
              </a:r>
              <a:endParaRPr lang="en-CA" sz="1200" dirty="0"/>
            </a:p>
          </p:txBody>
        </p:sp>
        <p:sp>
          <p:nvSpPr>
            <p:cNvPr id="200" name="8-Point Star 199"/>
            <p:cNvSpPr/>
            <p:nvPr/>
          </p:nvSpPr>
          <p:spPr>
            <a:xfrm>
              <a:off x="8806580" y="6041903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1" name="8-Point Star 200"/>
            <p:cNvSpPr/>
            <p:nvPr/>
          </p:nvSpPr>
          <p:spPr>
            <a:xfrm>
              <a:off x="8656816" y="6047651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2" name="8-Point Star 201"/>
            <p:cNvSpPr/>
            <p:nvPr/>
          </p:nvSpPr>
          <p:spPr>
            <a:xfrm>
              <a:off x="8512800" y="6047651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03" name="Elbow Connector 202"/>
          <p:cNvCxnSpPr/>
          <p:nvPr/>
        </p:nvCxnSpPr>
        <p:spPr>
          <a:xfrm flipV="1">
            <a:off x="4932040" y="1314677"/>
            <a:ext cx="288032" cy="85418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7911913" y="2849945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Terminate? Rescind </a:t>
            </a:r>
            <a:r>
              <a:rPr lang="en-CA" sz="1200" dirty="0" smtClean="0"/>
              <a:t>Transfer</a:t>
            </a:r>
            <a:endParaRPr lang="en-CA" sz="1200" dirty="0"/>
          </a:p>
        </p:txBody>
      </p:sp>
      <p:sp>
        <p:nvSpPr>
          <p:cNvPr id="205" name="8-Point Star 204"/>
          <p:cNvSpPr/>
          <p:nvPr/>
        </p:nvSpPr>
        <p:spPr>
          <a:xfrm>
            <a:off x="8843109" y="2869412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6" name="8-Point Star 205"/>
          <p:cNvSpPr/>
          <p:nvPr/>
        </p:nvSpPr>
        <p:spPr>
          <a:xfrm>
            <a:off x="8699093" y="2869412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7" name="Elbow Connector 206"/>
          <p:cNvCxnSpPr>
            <a:stCxn id="104" idx="2"/>
            <a:endCxn id="141" idx="0"/>
          </p:cNvCxnSpPr>
          <p:nvPr/>
        </p:nvCxnSpPr>
        <p:spPr>
          <a:xfrm rot="16200000" flipH="1">
            <a:off x="6503956" y="2245026"/>
            <a:ext cx="1214223" cy="1595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5236551" y="99507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Save Draft Transfer</a:t>
            </a:r>
            <a:endParaRPr lang="en-CA" sz="1200" dirty="0"/>
          </a:p>
        </p:txBody>
      </p:sp>
      <p:sp>
        <p:nvSpPr>
          <p:cNvPr id="209" name="8-Point Star 208"/>
          <p:cNvSpPr/>
          <p:nvPr/>
        </p:nvSpPr>
        <p:spPr>
          <a:xfrm>
            <a:off x="6172655" y="1012980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6327189" y="1319106"/>
            <a:ext cx="23403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101" idx="0"/>
            <a:endCxn id="104" idx="0"/>
          </p:cNvCxnSpPr>
          <p:nvPr/>
        </p:nvCxnSpPr>
        <p:spPr>
          <a:xfrm rot="5400000" flipH="1" flipV="1">
            <a:off x="5751125" y="-368504"/>
            <a:ext cx="12700" cy="2718290"/>
          </a:xfrm>
          <a:prstGeom prst="bentConnector3">
            <a:avLst>
              <a:gd name="adj1" fmla="val 180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8-Point Star 211"/>
          <p:cNvSpPr/>
          <p:nvPr/>
        </p:nvSpPr>
        <p:spPr>
          <a:xfrm>
            <a:off x="8820472" y="1007786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3" name="8-Point Star 212"/>
          <p:cNvSpPr/>
          <p:nvPr/>
        </p:nvSpPr>
        <p:spPr>
          <a:xfrm>
            <a:off x="8676456" y="1007786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4" name="Elbow Connector 213"/>
          <p:cNvCxnSpPr>
            <a:stCxn id="104" idx="2"/>
            <a:endCxn id="204" idx="0"/>
          </p:cNvCxnSpPr>
          <p:nvPr/>
        </p:nvCxnSpPr>
        <p:spPr>
          <a:xfrm rot="16200000" flipH="1">
            <a:off x="7175505" y="1573477"/>
            <a:ext cx="1211232" cy="134170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>
            <a:stCxn id="141" idx="3"/>
            <a:endCxn id="204" idx="1"/>
          </p:cNvCxnSpPr>
          <p:nvPr/>
        </p:nvCxnSpPr>
        <p:spPr>
          <a:xfrm flipV="1">
            <a:off x="7651925" y="3173981"/>
            <a:ext cx="259988" cy="2991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192" idx="3"/>
            <a:endCxn id="194" idx="1"/>
          </p:cNvCxnSpPr>
          <p:nvPr/>
        </p:nvCxnSpPr>
        <p:spPr>
          <a:xfrm flipV="1">
            <a:off x="7650120" y="5385636"/>
            <a:ext cx="234248" cy="89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endCxn id="218" idx="0"/>
          </p:cNvCxnSpPr>
          <p:nvPr/>
        </p:nvCxnSpPr>
        <p:spPr>
          <a:xfrm rot="10800000" flipV="1">
            <a:off x="5787129" y="4379241"/>
            <a:ext cx="714744" cy="683252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5247069" y="5062493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Additional Review</a:t>
            </a:r>
            <a:endParaRPr lang="en-CA" sz="1200" dirty="0"/>
          </a:p>
        </p:txBody>
      </p:sp>
      <p:cxnSp>
        <p:nvCxnSpPr>
          <p:cNvPr id="219" name="Straight Arrow Connector 218"/>
          <p:cNvCxnSpPr>
            <a:stCxn id="218" idx="3"/>
            <a:endCxn id="192" idx="1"/>
          </p:cNvCxnSpPr>
          <p:nvPr/>
        </p:nvCxnSpPr>
        <p:spPr>
          <a:xfrm>
            <a:off x="6327189" y="5386529"/>
            <a:ext cx="242811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449791" y="1457512"/>
            <a:ext cx="2424451" cy="819360"/>
            <a:chOff x="449791" y="1457512"/>
            <a:chExt cx="2424451" cy="819360"/>
          </a:xfrm>
        </p:grpSpPr>
        <p:sp>
          <p:nvSpPr>
            <p:cNvPr id="3" name="TextBox 2"/>
            <p:cNvSpPr txBox="1"/>
            <p:nvPr/>
          </p:nvSpPr>
          <p:spPr>
            <a:xfrm>
              <a:off x="449791" y="1722874"/>
              <a:ext cx="2166198" cy="5539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000" dirty="0" smtClean="0"/>
                <a:t>By default, transfers are Cash transfers, meaning that the Buyer is paying the Seller for the Credits.</a:t>
              </a:r>
              <a:endParaRPr lang="en-CA" sz="1000" dirty="0"/>
            </a:p>
          </p:txBody>
        </p:sp>
        <p:sp>
          <p:nvSpPr>
            <p:cNvPr id="190" name="Heptagon 189"/>
            <p:cNvSpPr/>
            <p:nvPr/>
          </p:nvSpPr>
          <p:spPr>
            <a:xfrm>
              <a:off x="2514202" y="1457512"/>
              <a:ext cx="360040" cy="362404"/>
            </a:xfrm>
            <a:prstGeom prst="heptago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 smtClean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en-CA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04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/>
          <p:cNvSpPr txBox="1"/>
          <p:nvPr/>
        </p:nvSpPr>
        <p:spPr>
          <a:xfrm>
            <a:off x="467546" y="260649"/>
            <a:ext cx="615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B2B Credit Transfer – Offer to Sell from Initiator</a:t>
            </a:r>
            <a:endParaRPr lang="en-CA" sz="2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5498" y="1115452"/>
            <a:ext cx="932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Initiator</a:t>
            </a:r>
          </a:p>
          <a:p>
            <a:r>
              <a:rPr lang="en-CA" dirty="0" smtClean="0"/>
              <a:t>(Seller)</a:t>
            </a:r>
            <a:endParaRPr lang="en-CA" dirty="0"/>
          </a:p>
        </p:txBody>
      </p:sp>
      <p:sp>
        <p:nvSpPr>
          <p:cNvPr id="112" name="TextBox 111"/>
          <p:cNvSpPr txBox="1"/>
          <p:nvPr/>
        </p:nvSpPr>
        <p:spPr>
          <a:xfrm>
            <a:off x="35496" y="2996952"/>
            <a:ext cx="131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Respondent</a:t>
            </a:r>
          </a:p>
          <a:p>
            <a:r>
              <a:rPr lang="en-CA" dirty="0" smtClean="0"/>
              <a:t>(Buyer)</a:t>
            </a:r>
            <a:endParaRPr lang="en-CA" dirty="0"/>
          </a:p>
        </p:txBody>
      </p:sp>
      <p:sp>
        <p:nvSpPr>
          <p:cNvPr id="113" name="TextBox 112"/>
          <p:cNvSpPr txBox="1"/>
          <p:nvPr/>
        </p:nvSpPr>
        <p:spPr>
          <a:xfrm>
            <a:off x="35496" y="4155221"/>
            <a:ext cx="136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Government</a:t>
            </a:r>
            <a:endParaRPr lang="en-CA" dirty="0"/>
          </a:p>
        </p:txBody>
      </p:sp>
      <p:sp>
        <p:nvSpPr>
          <p:cNvPr id="114" name="TextBox 113"/>
          <p:cNvSpPr txBox="1"/>
          <p:nvPr/>
        </p:nvSpPr>
        <p:spPr>
          <a:xfrm>
            <a:off x="2400619" y="4159509"/>
            <a:ext cx="86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Analyst</a:t>
            </a:r>
            <a:endParaRPr lang="en-CA" dirty="0"/>
          </a:p>
        </p:txBody>
      </p:sp>
      <p:sp>
        <p:nvSpPr>
          <p:cNvPr id="115" name="TextBox 114"/>
          <p:cNvSpPr txBox="1"/>
          <p:nvPr/>
        </p:nvSpPr>
        <p:spPr>
          <a:xfrm>
            <a:off x="2400619" y="6160659"/>
            <a:ext cx="94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Director</a:t>
            </a:r>
            <a:endParaRPr lang="en-CA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263626" y="4963860"/>
            <a:ext cx="2229887" cy="746705"/>
            <a:chOff x="187018" y="5234827"/>
            <a:chExt cx="2229887" cy="746705"/>
          </a:xfrm>
        </p:grpSpPr>
        <p:sp>
          <p:nvSpPr>
            <p:cNvPr id="158" name="8-Point Star 157"/>
            <p:cNvSpPr/>
            <p:nvPr/>
          </p:nvSpPr>
          <p:spPr>
            <a:xfrm>
              <a:off x="307906" y="5327887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9" name="8-Point Star 158"/>
            <p:cNvSpPr/>
            <p:nvPr/>
          </p:nvSpPr>
          <p:spPr>
            <a:xfrm>
              <a:off x="300402" y="5531135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0" name="8-Point Star 159"/>
            <p:cNvSpPr/>
            <p:nvPr/>
          </p:nvSpPr>
          <p:spPr>
            <a:xfrm>
              <a:off x="307906" y="5759676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10586" y="5261370"/>
              <a:ext cx="18501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Initiator Notification Trigger</a:t>
              </a:r>
              <a:endParaRPr lang="en-CA" sz="11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06418" y="5461506"/>
              <a:ext cx="20104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Respondent Notification Trigger</a:t>
              </a:r>
              <a:endParaRPr lang="en-CA" sz="11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13046" y="5693418"/>
              <a:ext cx="16321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Gov’t Notification Trigger</a:t>
              </a:r>
              <a:endParaRPr lang="en-CA" sz="1100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87018" y="5234827"/>
              <a:ext cx="2148134" cy="74670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3" name="Diamond 82"/>
          <p:cNvSpPr/>
          <p:nvPr/>
        </p:nvSpPr>
        <p:spPr>
          <a:xfrm>
            <a:off x="2411760" y="849964"/>
            <a:ext cx="1224136" cy="9193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Zero Dollar</a:t>
            </a:r>
            <a:endParaRPr lang="en-CA" sz="12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395536" y="2636912"/>
            <a:ext cx="83529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95536" y="3645024"/>
            <a:ext cx="83529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83" idx="2"/>
            <a:endCxn id="102" idx="1"/>
          </p:cNvCxnSpPr>
          <p:nvPr/>
        </p:nvCxnSpPr>
        <p:spPr>
          <a:xfrm rot="16200000" flipH="1">
            <a:off x="3238121" y="1555059"/>
            <a:ext cx="399509" cy="828092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00" idx="3"/>
            <a:endCxn id="83" idx="1"/>
          </p:cNvCxnSpPr>
          <p:nvPr/>
        </p:nvCxnSpPr>
        <p:spPr>
          <a:xfrm>
            <a:off x="2123728" y="1304765"/>
            <a:ext cx="288032" cy="48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3" idx="3"/>
            <a:endCxn id="101" idx="1"/>
          </p:cNvCxnSpPr>
          <p:nvPr/>
        </p:nvCxnSpPr>
        <p:spPr>
          <a:xfrm>
            <a:off x="3635896" y="1309659"/>
            <a:ext cx="216024" cy="501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01" idx="3"/>
            <a:endCxn id="208" idx="1"/>
          </p:cNvCxnSpPr>
          <p:nvPr/>
        </p:nvCxnSpPr>
        <p:spPr>
          <a:xfrm>
            <a:off x="4932040" y="1314677"/>
            <a:ext cx="304511" cy="442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04" idx="3"/>
            <a:endCxn id="127" idx="1"/>
          </p:cNvCxnSpPr>
          <p:nvPr/>
        </p:nvCxnSpPr>
        <p:spPr>
          <a:xfrm>
            <a:off x="7650330" y="1314677"/>
            <a:ext cx="23403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Diamond 90"/>
          <p:cNvSpPr/>
          <p:nvPr/>
        </p:nvSpPr>
        <p:spPr>
          <a:xfrm>
            <a:off x="6501874" y="3933057"/>
            <a:ext cx="1224136" cy="9193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Zero Dollar</a:t>
            </a:r>
            <a:endParaRPr lang="en-CA" sz="1200" dirty="0"/>
          </a:p>
        </p:txBody>
      </p:sp>
      <p:cxnSp>
        <p:nvCxnSpPr>
          <p:cNvPr id="92" name="Elbow Connector 91"/>
          <p:cNvCxnSpPr>
            <a:stCxn id="141" idx="2"/>
            <a:endCxn id="91" idx="0"/>
          </p:cNvCxnSpPr>
          <p:nvPr/>
        </p:nvCxnSpPr>
        <p:spPr>
          <a:xfrm rot="16200000" flipH="1">
            <a:off x="6896879" y="3715993"/>
            <a:ext cx="432049" cy="2077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1" idx="2"/>
            <a:endCxn id="192" idx="0"/>
          </p:cNvCxnSpPr>
          <p:nvPr/>
        </p:nvCxnSpPr>
        <p:spPr>
          <a:xfrm flipH="1">
            <a:off x="7110060" y="4852444"/>
            <a:ext cx="3882" cy="21004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92" idx="2"/>
            <a:endCxn id="199" idx="1"/>
          </p:cNvCxnSpPr>
          <p:nvPr/>
        </p:nvCxnSpPr>
        <p:spPr>
          <a:xfrm rot="16200000" flipH="1">
            <a:off x="7179835" y="5640790"/>
            <a:ext cx="634759" cy="774308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580890" y="216886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Yes</a:t>
            </a:r>
            <a:endParaRPr lang="en-CA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5415615" y="455680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Yes</a:t>
            </a:r>
            <a:endParaRPr lang="en-CA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3455533" y="91226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No</a:t>
            </a:r>
            <a:endParaRPr lang="en-CA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7212176" y="480302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No</a:t>
            </a:r>
            <a:endParaRPr lang="en-CA" sz="1000" dirty="0"/>
          </a:p>
        </p:txBody>
      </p:sp>
      <p:sp>
        <p:nvSpPr>
          <p:cNvPr id="100" name="Rectangle 99"/>
          <p:cNvSpPr/>
          <p:nvPr/>
        </p:nvSpPr>
        <p:spPr>
          <a:xfrm>
            <a:off x="1043608" y="980728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Create Transfer</a:t>
            </a:r>
            <a:endParaRPr lang="en-CA" sz="1200" dirty="0"/>
          </a:p>
        </p:txBody>
      </p:sp>
      <p:sp>
        <p:nvSpPr>
          <p:cNvPr id="101" name="Rectangle 100"/>
          <p:cNvSpPr/>
          <p:nvPr/>
        </p:nvSpPr>
        <p:spPr>
          <a:xfrm>
            <a:off x="3851920" y="990641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Enter </a:t>
            </a:r>
            <a:r>
              <a:rPr lang="en-CA" sz="1200" dirty="0" err="1" smtClean="0"/>
              <a:t>Qty</a:t>
            </a:r>
            <a:r>
              <a:rPr lang="en-CA" sz="1200" dirty="0" smtClean="0"/>
              <a:t>, $ Co. &amp; Note</a:t>
            </a:r>
            <a:endParaRPr lang="en-CA" sz="1200" dirty="0"/>
          </a:p>
        </p:txBody>
      </p:sp>
      <p:sp>
        <p:nvSpPr>
          <p:cNvPr id="102" name="Rectangle 101"/>
          <p:cNvSpPr/>
          <p:nvPr/>
        </p:nvSpPr>
        <p:spPr>
          <a:xfrm>
            <a:off x="3851920" y="1844824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Enter </a:t>
            </a:r>
            <a:r>
              <a:rPr lang="en-CA" sz="1200" dirty="0" err="1" smtClean="0"/>
              <a:t>Qty</a:t>
            </a:r>
            <a:r>
              <a:rPr lang="en-CA" sz="1200" dirty="0" smtClean="0"/>
              <a:t>, Co. &amp; Note</a:t>
            </a:r>
            <a:endParaRPr lang="en-CA" sz="1200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6570210" y="990641"/>
            <a:ext cx="1080120" cy="648072"/>
            <a:chOff x="5220072" y="990641"/>
            <a:chExt cx="1080120" cy="648072"/>
          </a:xfrm>
        </p:grpSpPr>
        <p:sp>
          <p:nvSpPr>
            <p:cNvPr id="104" name="Rectangle 103"/>
            <p:cNvSpPr/>
            <p:nvPr/>
          </p:nvSpPr>
          <p:spPr>
            <a:xfrm>
              <a:off x="5220072" y="990641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Propose Transfer</a:t>
              </a:r>
              <a:endParaRPr lang="en-CA" sz="1200" dirty="0"/>
            </a:p>
          </p:txBody>
        </p:sp>
        <p:sp>
          <p:nvSpPr>
            <p:cNvPr id="105" name="8-Point Star 104"/>
            <p:cNvSpPr/>
            <p:nvPr/>
          </p:nvSpPr>
          <p:spPr>
            <a:xfrm>
              <a:off x="6142924" y="1007232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8-Point Star 105"/>
            <p:cNvSpPr/>
            <p:nvPr/>
          </p:nvSpPr>
          <p:spPr>
            <a:xfrm>
              <a:off x="5979908" y="1007232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7884368" y="990641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Terminate? Rescind </a:t>
            </a:r>
            <a:r>
              <a:rPr lang="en-CA" sz="1200" dirty="0" smtClean="0"/>
              <a:t>Transfer</a:t>
            </a:r>
            <a:endParaRPr lang="en-CA" sz="1200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6571805" y="2852936"/>
            <a:ext cx="1080120" cy="648072"/>
            <a:chOff x="5220072" y="2852936"/>
            <a:chExt cx="1080120" cy="648072"/>
          </a:xfrm>
        </p:grpSpPr>
        <p:sp>
          <p:nvSpPr>
            <p:cNvPr id="141" name="Rectangle 140"/>
            <p:cNvSpPr/>
            <p:nvPr/>
          </p:nvSpPr>
          <p:spPr>
            <a:xfrm>
              <a:off x="5220072" y="2852936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Accept Transfer</a:t>
              </a:r>
              <a:endParaRPr lang="en-CA" sz="1200" dirty="0"/>
            </a:p>
          </p:txBody>
        </p:sp>
        <p:sp>
          <p:nvSpPr>
            <p:cNvPr id="173" name="8-Point Star 172"/>
            <p:cNvSpPr/>
            <p:nvPr/>
          </p:nvSpPr>
          <p:spPr>
            <a:xfrm>
              <a:off x="6129672" y="2874426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4" name="8-Point Star 173"/>
            <p:cNvSpPr/>
            <p:nvPr/>
          </p:nvSpPr>
          <p:spPr>
            <a:xfrm>
              <a:off x="5979908" y="2871936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1" name="8-Point Star 190"/>
            <p:cNvSpPr/>
            <p:nvPr/>
          </p:nvSpPr>
          <p:spPr>
            <a:xfrm>
              <a:off x="5835892" y="2871936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92" name="Rectangle 191"/>
          <p:cNvSpPr/>
          <p:nvPr/>
        </p:nvSpPr>
        <p:spPr>
          <a:xfrm>
            <a:off x="6570000" y="5062493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Recommend Transfer</a:t>
            </a:r>
            <a:endParaRPr lang="en-CA" sz="1200" dirty="0"/>
          </a:p>
        </p:txBody>
      </p:sp>
      <p:sp>
        <p:nvSpPr>
          <p:cNvPr id="193" name="8-Point Star 192"/>
          <p:cNvSpPr/>
          <p:nvPr/>
        </p:nvSpPr>
        <p:spPr>
          <a:xfrm>
            <a:off x="7486228" y="5080472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4" name="Rectangle 193"/>
          <p:cNvSpPr/>
          <p:nvPr/>
        </p:nvSpPr>
        <p:spPr>
          <a:xfrm>
            <a:off x="7884368" y="506160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Approve Transfer</a:t>
            </a:r>
            <a:endParaRPr lang="en-CA" sz="1200" dirty="0"/>
          </a:p>
        </p:txBody>
      </p:sp>
      <p:sp>
        <p:nvSpPr>
          <p:cNvPr id="195" name="8-Point Star 194"/>
          <p:cNvSpPr/>
          <p:nvPr/>
        </p:nvSpPr>
        <p:spPr>
          <a:xfrm>
            <a:off x="8825276" y="5063231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6" name="8-Point Star 195"/>
          <p:cNvSpPr/>
          <p:nvPr/>
        </p:nvSpPr>
        <p:spPr>
          <a:xfrm>
            <a:off x="8675512" y="5068979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7" name="8-Point Star 196"/>
          <p:cNvSpPr/>
          <p:nvPr/>
        </p:nvSpPr>
        <p:spPr>
          <a:xfrm>
            <a:off x="8531496" y="5068979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98" name="Group 197"/>
          <p:cNvGrpSpPr/>
          <p:nvPr/>
        </p:nvGrpSpPr>
        <p:grpSpPr>
          <a:xfrm>
            <a:off x="7884368" y="6021288"/>
            <a:ext cx="1080120" cy="648072"/>
            <a:chOff x="7884368" y="6021288"/>
            <a:chExt cx="1080120" cy="648072"/>
          </a:xfrm>
        </p:grpSpPr>
        <p:sp>
          <p:nvSpPr>
            <p:cNvPr id="199" name="Rectangle 198"/>
            <p:cNvSpPr/>
            <p:nvPr/>
          </p:nvSpPr>
          <p:spPr>
            <a:xfrm>
              <a:off x="7884368" y="6021288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Decline Transfer</a:t>
              </a:r>
              <a:endParaRPr lang="en-CA" sz="1200" dirty="0"/>
            </a:p>
          </p:txBody>
        </p:sp>
        <p:sp>
          <p:nvSpPr>
            <p:cNvPr id="200" name="8-Point Star 199"/>
            <p:cNvSpPr/>
            <p:nvPr/>
          </p:nvSpPr>
          <p:spPr>
            <a:xfrm>
              <a:off x="8806580" y="6041903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1" name="8-Point Star 200"/>
            <p:cNvSpPr/>
            <p:nvPr/>
          </p:nvSpPr>
          <p:spPr>
            <a:xfrm>
              <a:off x="8656816" y="6047651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2" name="8-Point Star 201"/>
            <p:cNvSpPr/>
            <p:nvPr/>
          </p:nvSpPr>
          <p:spPr>
            <a:xfrm>
              <a:off x="8512800" y="6047651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03" name="Elbow Connector 202"/>
          <p:cNvCxnSpPr/>
          <p:nvPr/>
        </p:nvCxnSpPr>
        <p:spPr>
          <a:xfrm flipV="1">
            <a:off x="4932040" y="1314677"/>
            <a:ext cx="288032" cy="85418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7911913" y="2849945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Terminate? Rescind </a:t>
            </a:r>
            <a:r>
              <a:rPr lang="en-CA" sz="1200" dirty="0" smtClean="0"/>
              <a:t>Transfer</a:t>
            </a:r>
            <a:endParaRPr lang="en-CA" sz="1200" dirty="0"/>
          </a:p>
        </p:txBody>
      </p:sp>
      <p:sp>
        <p:nvSpPr>
          <p:cNvPr id="205" name="8-Point Star 204"/>
          <p:cNvSpPr/>
          <p:nvPr/>
        </p:nvSpPr>
        <p:spPr>
          <a:xfrm>
            <a:off x="8843109" y="2869412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6" name="8-Point Star 205"/>
          <p:cNvSpPr/>
          <p:nvPr/>
        </p:nvSpPr>
        <p:spPr>
          <a:xfrm>
            <a:off x="8699093" y="2869412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7" name="Elbow Connector 206"/>
          <p:cNvCxnSpPr>
            <a:stCxn id="104" idx="2"/>
            <a:endCxn id="141" idx="0"/>
          </p:cNvCxnSpPr>
          <p:nvPr/>
        </p:nvCxnSpPr>
        <p:spPr>
          <a:xfrm rot="16200000" flipH="1">
            <a:off x="6503956" y="2245026"/>
            <a:ext cx="1214223" cy="1595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5236551" y="99507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Save Draft Transfer</a:t>
            </a:r>
            <a:endParaRPr lang="en-CA" sz="1200" dirty="0"/>
          </a:p>
        </p:txBody>
      </p:sp>
      <p:sp>
        <p:nvSpPr>
          <p:cNvPr id="209" name="8-Point Star 208"/>
          <p:cNvSpPr/>
          <p:nvPr/>
        </p:nvSpPr>
        <p:spPr>
          <a:xfrm>
            <a:off x="6172655" y="1012980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6327189" y="1319106"/>
            <a:ext cx="23403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101" idx="0"/>
            <a:endCxn id="104" idx="0"/>
          </p:cNvCxnSpPr>
          <p:nvPr/>
        </p:nvCxnSpPr>
        <p:spPr>
          <a:xfrm rot="5400000" flipH="1" flipV="1">
            <a:off x="5751125" y="-368504"/>
            <a:ext cx="12700" cy="2718290"/>
          </a:xfrm>
          <a:prstGeom prst="bentConnector3">
            <a:avLst>
              <a:gd name="adj1" fmla="val 180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8-Point Star 211"/>
          <p:cNvSpPr/>
          <p:nvPr/>
        </p:nvSpPr>
        <p:spPr>
          <a:xfrm>
            <a:off x="8820472" y="1007786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3" name="8-Point Star 212"/>
          <p:cNvSpPr/>
          <p:nvPr/>
        </p:nvSpPr>
        <p:spPr>
          <a:xfrm>
            <a:off x="8676456" y="1007786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4" name="Elbow Connector 213"/>
          <p:cNvCxnSpPr>
            <a:stCxn id="104" idx="2"/>
            <a:endCxn id="204" idx="0"/>
          </p:cNvCxnSpPr>
          <p:nvPr/>
        </p:nvCxnSpPr>
        <p:spPr>
          <a:xfrm rot="16200000" flipH="1">
            <a:off x="7175505" y="1573477"/>
            <a:ext cx="1211232" cy="134170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>
            <a:stCxn id="141" idx="3"/>
            <a:endCxn id="204" idx="1"/>
          </p:cNvCxnSpPr>
          <p:nvPr/>
        </p:nvCxnSpPr>
        <p:spPr>
          <a:xfrm flipV="1">
            <a:off x="7651925" y="3173981"/>
            <a:ext cx="259988" cy="2991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192" idx="3"/>
            <a:endCxn id="194" idx="1"/>
          </p:cNvCxnSpPr>
          <p:nvPr/>
        </p:nvCxnSpPr>
        <p:spPr>
          <a:xfrm flipV="1">
            <a:off x="7650120" y="5385636"/>
            <a:ext cx="234248" cy="89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endCxn id="218" idx="0"/>
          </p:cNvCxnSpPr>
          <p:nvPr/>
        </p:nvCxnSpPr>
        <p:spPr>
          <a:xfrm rot="10800000" flipV="1">
            <a:off x="5787129" y="4379241"/>
            <a:ext cx="714744" cy="683252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5247069" y="5062493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Additional Review</a:t>
            </a:r>
            <a:endParaRPr lang="en-CA" sz="1200" dirty="0"/>
          </a:p>
        </p:txBody>
      </p:sp>
      <p:cxnSp>
        <p:nvCxnSpPr>
          <p:cNvPr id="219" name="Straight Arrow Connector 218"/>
          <p:cNvCxnSpPr>
            <a:stCxn id="218" idx="3"/>
            <a:endCxn id="192" idx="1"/>
          </p:cNvCxnSpPr>
          <p:nvPr/>
        </p:nvCxnSpPr>
        <p:spPr>
          <a:xfrm>
            <a:off x="6327189" y="5386529"/>
            <a:ext cx="242811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02602" y="1560566"/>
            <a:ext cx="2593560" cy="1745998"/>
            <a:chOff x="1402602" y="1560566"/>
            <a:chExt cx="2593560" cy="1745998"/>
          </a:xfrm>
        </p:grpSpPr>
        <p:sp>
          <p:nvSpPr>
            <p:cNvPr id="3" name="TextBox 2"/>
            <p:cNvSpPr txBox="1"/>
            <p:nvPr/>
          </p:nvSpPr>
          <p:spPr>
            <a:xfrm>
              <a:off x="1402602" y="1829236"/>
              <a:ext cx="2376261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000" dirty="0" smtClean="0"/>
                <a:t>All of this information can be changed as long as the transaction is a Draft.</a:t>
              </a:r>
              <a:br>
                <a:rPr lang="en-CA" sz="1000" dirty="0" smtClean="0"/>
              </a:br>
              <a:r>
                <a:rPr lang="en-CA" sz="1000" dirty="0" smtClean="0"/>
                <a:t/>
              </a:r>
              <a:br>
                <a:rPr lang="en-CA" sz="1000" dirty="0" smtClean="0"/>
              </a:br>
              <a:r>
                <a:rPr lang="en-CA" sz="1000" dirty="0" smtClean="0"/>
                <a:t>Initiator selects the company they are selling to and records the details necessary for the type of transfer (Cash or Zero-Dollar).</a:t>
              </a:r>
            </a:p>
            <a:p>
              <a:endParaRPr lang="en-CA" sz="1000" dirty="0" smtClean="0"/>
            </a:p>
            <a:p>
              <a:r>
                <a:rPr lang="en-CA" sz="1000" dirty="0" smtClean="0"/>
                <a:t>Transfers can be Saved or Proposed.</a:t>
              </a:r>
              <a:endParaRPr lang="en-CA" sz="1000" dirty="0"/>
            </a:p>
          </p:txBody>
        </p:sp>
        <p:sp>
          <p:nvSpPr>
            <p:cNvPr id="190" name="Heptagon 189"/>
            <p:cNvSpPr/>
            <p:nvPr/>
          </p:nvSpPr>
          <p:spPr>
            <a:xfrm>
              <a:off x="3636122" y="1560566"/>
              <a:ext cx="360040" cy="362404"/>
            </a:xfrm>
            <a:prstGeom prst="heptago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 smtClean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lang="en-CA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48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/>
          <p:cNvSpPr txBox="1"/>
          <p:nvPr/>
        </p:nvSpPr>
        <p:spPr>
          <a:xfrm>
            <a:off x="467546" y="260649"/>
            <a:ext cx="615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B2B Credit Transfer – Offer to Sell from Initiator</a:t>
            </a:r>
            <a:endParaRPr lang="en-CA" sz="2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5498" y="1115452"/>
            <a:ext cx="932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Initiator</a:t>
            </a:r>
          </a:p>
          <a:p>
            <a:r>
              <a:rPr lang="en-CA" dirty="0" smtClean="0"/>
              <a:t>(Seller)</a:t>
            </a:r>
            <a:endParaRPr lang="en-CA" dirty="0"/>
          </a:p>
        </p:txBody>
      </p:sp>
      <p:sp>
        <p:nvSpPr>
          <p:cNvPr id="112" name="TextBox 111"/>
          <p:cNvSpPr txBox="1"/>
          <p:nvPr/>
        </p:nvSpPr>
        <p:spPr>
          <a:xfrm>
            <a:off x="35496" y="2996952"/>
            <a:ext cx="131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Respondent</a:t>
            </a:r>
          </a:p>
          <a:p>
            <a:r>
              <a:rPr lang="en-CA" dirty="0" smtClean="0"/>
              <a:t>(Buyer)</a:t>
            </a:r>
            <a:endParaRPr lang="en-CA" dirty="0"/>
          </a:p>
        </p:txBody>
      </p:sp>
      <p:sp>
        <p:nvSpPr>
          <p:cNvPr id="113" name="TextBox 112"/>
          <p:cNvSpPr txBox="1"/>
          <p:nvPr/>
        </p:nvSpPr>
        <p:spPr>
          <a:xfrm>
            <a:off x="35496" y="4155221"/>
            <a:ext cx="136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Government</a:t>
            </a:r>
            <a:endParaRPr lang="en-CA" dirty="0"/>
          </a:p>
        </p:txBody>
      </p:sp>
      <p:sp>
        <p:nvSpPr>
          <p:cNvPr id="114" name="TextBox 113"/>
          <p:cNvSpPr txBox="1"/>
          <p:nvPr/>
        </p:nvSpPr>
        <p:spPr>
          <a:xfrm>
            <a:off x="2400619" y="4159509"/>
            <a:ext cx="86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Analyst</a:t>
            </a:r>
            <a:endParaRPr lang="en-CA" dirty="0"/>
          </a:p>
        </p:txBody>
      </p:sp>
      <p:sp>
        <p:nvSpPr>
          <p:cNvPr id="115" name="TextBox 114"/>
          <p:cNvSpPr txBox="1"/>
          <p:nvPr/>
        </p:nvSpPr>
        <p:spPr>
          <a:xfrm>
            <a:off x="2400619" y="6160659"/>
            <a:ext cx="94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Director</a:t>
            </a:r>
            <a:endParaRPr lang="en-CA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263626" y="4963860"/>
            <a:ext cx="2229887" cy="746705"/>
            <a:chOff x="187018" y="5234827"/>
            <a:chExt cx="2229887" cy="746705"/>
          </a:xfrm>
        </p:grpSpPr>
        <p:sp>
          <p:nvSpPr>
            <p:cNvPr id="158" name="8-Point Star 157"/>
            <p:cNvSpPr/>
            <p:nvPr/>
          </p:nvSpPr>
          <p:spPr>
            <a:xfrm>
              <a:off x="307906" y="5327887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9" name="8-Point Star 158"/>
            <p:cNvSpPr/>
            <p:nvPr/>
          </p:nvSpPr>
          <p:spPr>
            <a:xfrm>
              <a:off x="300402" y="5531135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0" name="8-Point Star 159"/>
            <p:cNvSpPr/>
            <p:nvPr/>
          </p:nvSpPr>
          <p:spPr>
            <a:xfrm>
              <a:off x="307906" y="5759676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10586" y="5261370"/>
              <a:ext cx="18501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Initiator Notification Trigger</a:t>
              </a:r>
              <a:endParaRPr lang="en-CA" sz="11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06418" y="5461506"/>
              <a:ext cx="20104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Respondent Notification Trigger</a:t>
              </a:r>
              <a:endParaRPr lang="en-CA" sz="11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13046" y="5693418"/>
              <a:ext cx="16321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Gov’t Notification Trigger</a:t>
              </a:r>
              <a:endParaRPr lang="en-CA" sz="1100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87018" y="5234827"/>
              <a:ext cx="2148134" cy="74670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3" name="Diamond 82"/>
          <p:cNvSpPr/>
          <p:nvPr/>
        </p:nvSpPr>
        <p:spPr>
          <a:xfrm>
            <a:off x="2411760" y="849964"/>
            <a:ext cx="1224136" cy="9193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Zero Dollar</a:t>
            </a:r>
            <a:endParaRPr lang="en-CA" sz="12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395536" y="2636912"/>
            <a:ext cx="83529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95536" y="3645024"/>
            <a:ext cx="83529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83" idx="2"/>
            <a:endCxn id="103" idx="1"/>
          </p:cNvCxnSpPr>
          <p:nvPr/>
        </p:nvCxnSpPr>
        <p:spPr>
          <a:xfrm rot="16200000" flipH="1">
            <a:off x="3238121" y="1555059"/>
            <a:ext cx="399509" cy="828092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01" idx="3"/>
            <a:endCxn id="83" idx="1"/>
          </p:cNvCxnSpPr>
          <p:nvPr/>
        </p:nvCxnSpPr>
        <p:spPr>
          <a:xfrm>
            <a:off x="2123728" y="1304765"/>
            <a:ext cx="288032" cy="48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3" idx="3"/>
            <a:endCxn id="102" idx="1"/>
          </p:cNvCxnSpPr>
          <p:nvPr/>
        </p:nvCxnSpPr>
        <p:spPr>
          <a:xfrm>
            <a:off x="3635896" y="1309659"/>
            <a:ext cx="216024" cy="501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02" idx="3"/>
            <a:endCxn id="208" idx="1"/>
          </p:cNvCxnSpPr>
          <p:nvPr/>
        </p:nvCxnSpPr>
        <p:spPr>
          <a:xfrm>
            <a:off x="4932040" y="1314677"/>
            <a:ext cx="304511" cy="442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05" idx="3"/>
            <a:endCxn id="128" idx="1"/>
          </p:cNvCxnSpPr>
          <p:nvPr/>
        </p:nvCxnSpPr>
        <p:spPr>
          <a:xfrm>
            <a:off x="7650330" y="1314677"/>
            <a:ext cx="23403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iamond 91"/>
          <p:cNvSpPr/>
          <p:nvPr/>
        </p:nvSpPr>
        <p:spPr>
          <a:xfrm>
            <a:off x="6501874" y="3933057"/>
            <a:ext cx="1224136" cy="9193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Zero Dollar</a:t>
            </a:r>
            <a:endParaRPr lang="en-CA" sz="1200" dirty="0"/>
          </a:p>
        </p:txBody>
      </p:sp>
      <p:cxnSp>
        <p:nvCxnSpPr>
          <p:cNvPr id="93" name="Elbow Connector 92"/>
          <p:cNvCxnSpPr>
            <a:stCxn id="173" idx="2"/>
            <a:endCxn id="92" idx="0"/>
          </p:cNvCxnSpPr>
          <p:nvPr/>
        </p:nvCxnSpPr>
        <p:spPr>
          <a:xfrm rot="16200000" flipH="1">
            <a:off x="6896879" y="3715993"/>
            <a:ext cx="432049" cy="2077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2" idx="2"/>
            <a:endCxn id="192" idx="0"/>
          </p:cNvCxnSpPr>
          <p:nvPr/>
        </p:nvCxnSpPr>
        <p:spPr>
          <a:xfrm flipH="1">
            <a:off x="7110060" y="4852444"/>
            <a:ext cx="3882" cy="21004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192" idx="2"/>
            <a:endCxn id="199" idx="1"/>
          </p:cNvCxnSpPr>
          <p:nvPr/>
        </p:nvCxnSpPr>
        <p:spPr>
          <a:xfrm rot="16200000" flipH="1">
            <a:off x="7179835" y="5640790"/>
            <a:ext cx="634759" cy="774308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580890" y="216886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Yes</a:t>
            </a:r>
            <a:endParaRPr lang="en-CA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5415615" y="455680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Yes</a:t>
            </a:r>
            <a:endParaRPr lang="en-CA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3455533" y="91226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No</a:t>
            </a:r>
            <a:endParaRPr lang="en-CA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7212176" y="480302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No</a:t>
            </a:r>
            <a:endParaRPr lang="en-CA" sz="1000" dirty="0"/>
          </a:p>
        </p:txBody>
      </p:sp>
      <p:sp>
        <p:nvSpPr>
          <p:cNvPr id="101" name="Rectangle 100"/>
          <p:cNvSpPr/>
          <p:nvPr/>
        </p:nvSpPr>
        <p:spPr>
          <a:xfrm>
            <a:off x="1043608" y="980728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Create Transfer</a:t>
            </a:r>
            <a:endParaRPr lang="en-CA" sz="1200" dirty="0"/>
          </a:p>
        </p:txBody>
      </p:sp>
      <p:sp>
        <p:nvSpPr>
          <p:cNvPr id="102" name="Rectangle 101"/>
          <p:cNvSpPr/>
          <p:nvPr/>
        </p:nvSpPr>
        <p:spPr>
          <a:xfrm>
            <a:off x="3851920" y="990641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Enter </a:t>
            </a:r>
            <a:r>
              <a:rPr lang="en-CA" sz="1200" dirty="0" err="1" smtClean="0"/>
              <a:t>Qty</a:t>
            </a:r>
            <a:r>
              <a:rPr lang="en-CA" sz="1200" dirty="0" smtClean="0"/>
              <a:t>, $ Co. &amp; Note</a:t>
            </a:r>
            <a:endParaRPr lang="en-CA" sz="1200" dirty="0"/>
          </a:p>
        </p:txBody>
      </p:sp>
      <p:sp>
        <p:nvSpPr>
          <p:cNvPr id="103" name="Rectangle 102"/>
          <p:cNvSpPr/>
          <p:nvPr/>
        </p:nvSpPr>
        <p:spPr>
          <a:xfrm>
            <a:off x="3851920" y="1844824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Enter </a:t>
            </a:r>
            <a:r>
              <a:rPr lang="en-CA" sz="1200" dirty="0" err="1" smtClean="0"/>
              <a:t>Qty</a:t>
            </a:r>
            <a:r>
              <a:rPr lang="en-CA" sz="1200" dirty="0" smtClean="0"/>
              <a:t>, Co. &amp; Note</a:t>
            </a:r>
            <a:endParaRPr lang="en-CA" sz="1200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570210" y="990641"/>
            <a:ext cx="1080120" cy="648072"/>
            <a:chOff x="5220072" y="990641"/>
            <a:chExt cx="1080120" cy="648072"/>
          </a:xfrm>
        </p:grpSpPr>
        <p:sp>
          <p:nvSpPr>
            <p:cNvPr id="105" name="Rectangle 104"/>
            <p:cNvSpPr/>
            <p:nvPr/>
          </p:nvSpPr>
          <p:spPr>
            <a:xfrm>
              <a:off x="5220072" y="990641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Propose Transfer</a:t>
              </a:r>
              <a:endParaRPr lang="en-CA" sz="1200" dirty="0"/>
            </a:p>
          </p:txBody>
        </p:sp>
        <p:sp>
          <p:nvSpPr>
            <p:cNvPr id="106" name="8-Point Star 105"/>
            <p:cNvSpPr/>
            <p:nvPr/>
          </p:nvSpPr>
          <p:spPr>
            <a:xfrm>
              <a:off x="6142924" y="1007232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7" name="8-Point Star 126"/>
            <p:cNvSpPr/>
            <p:nvPr/>
          </p:nvSpPr>
          <p:spPr>
            <a:xfrm>
              <a:off x="5979908" y="1007232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28" name="Rectangle 127"/>
          <p:cNvSpPr/>
          <p:nvPr/>
        </p:nvSpPr>
        <p:spPr>
          <a:xfrm>
            <a:off x="7884368" y="990641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Terminate? Rescind </a:t>
            </a:r>
            <a:r>
              <a:rPr lang="en-CA" sz="1200" dirty="0" smtClean="0"/>
              <a:t>Transfer</a:t>
            </a:r>
            <a:endParaRPr lang="en-CA" sz="1200" dirty="0"/>
          </a:p>
        </p:txBody>
      </p:sp>
      <p:grpSp>
        <p:nvGrpSpPr>
          <p:cNvPr id="141" name="Group 140"/>
          <p:cNvGrpSpPr/>
          <p:nvPr/>
        </p:nvGrpSpPr>
        <p:grpSpPr>
          <a:xfrm>
            <a:off x="6571805" y="2852936"/>
            <a:ext cx="1080120" cy="648072"/>
            <a:chOff x="5220072" y="2852936"/>
            <a:chExt cx="1080120" cy="648072"/>
          </a:xfrm>
        </p:grpSpPr>
        <p:sp>
          <p:nvSpPr>
            <p:cNvPr id="173" name="Rectangle 172"/>
            <p:cNvSpPr/>
            <p:nvPr/>
          </p:nvSpPr>
          <p:spPr>
            <a:xfrm>
              <a:off x="5220072" y="2852936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Accept Transfer</a:t>
              </a:r>
              <a:endParaRPr lang="en-CA" sz="1200" dirty="0"/>
            </a:p>
          </p:txBody>
        </p:sp>
        <p:sp>
          <p:nvSpPr>
            <p:cNvPr id="174" name="8-Point Star 173"/>
            <p:cNvSpPr/>
            <p:nvPr/>
          </p:nvSpPr>
          <p:spPr>
            <a:xfrm>
              <a:off x="6129672" y="2874426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0" name="8-Point Star 189"/>
            <p:cNvSpPr/>
            <p:nvPr/>
          </p:nvSpPr>
          <p:spPr>
            <a:xfrm>
              <a:off x="5979908" y="2871936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1" name="8-Point Star 190"/>
            <p:cNvSpPr/>
            <p:nvPr/>
          </p:nvSpPr>
          <p:spPr>
            <a:xfrm>
              <a:off x="5835892" y="2871936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92" name="Rectangle 191"/>
          <p:cNvSpPr/>
          <p:nvPr/>
        </p:nvSpPr>
        <p:spPr>
          <a:xfrm>
            <a:off x="6570000" y="5062493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Recommend Transfer</a:t>
            </a:r>
            <a:endParaRPr lang="en-CA" sz="1200" dirty="0"/>
          </a:p>
        </p:txBody>
      </p:sp>
      <p:sp>
        <p:nvSpPr>
          <p:cNvPr id="193" name="8-Point Star 192"/>
          <p:cNvSpPr/>
          <p:nvPr/>
        </p:nvSpPr>
        <p:spPr>
          <a:xfrm>
            <a:off x="7486228" y="5080472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4" name="Rectangle 193"/>
          <p:cNvSpPr/>
          <p:nvPr/>
        </p:nvSpPr>
        <p:spPr>
          <a:xfrm>
            <a:off x="7884368" y="506160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Approve Transfer</a:t>
            </a:r>
            <a:endParaRPr lang="en-CA" sz="1200" dirty="0"/>
          </a:p>
        </p:txBody>
      </p:sp>
      <p:sp>
        <p:nvSpPr>
          <p:cNvPr id="195" name="8-Point Star 194"/>
          <p:cNvSpPr/>
          <p:nvPr/>
        </p:nvSpPr>
        <p:spPr>
          <a:xfrm>
            <a:off x="8825276" y="5063231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6" name="8-Point Star 195"/>
          <p:cNvSpPr/>
          <p:nvPr/>
        </p:nvSpPr>
        <p:spPr>
          <a:xfrm>
            <a:off x="8675512" y="5068979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7" name="8-Point Star 196"/>
          <p:cNvSpPr/>
          <p:nvPr/>
        </p:nvSpPr>
        <p:spPr>
          <a:xfrm>
            <a:off x="8531496" y="5068979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98" name="Group 197"/>
          <p:cNvGrpSpPr/>
          <p:nvPr/>
        </p:nvGrpSpPr>
        <p:grpSpPr>
          <a:xfrm>
            <a:off x="7884368" y="6021288"/>
            <a:ext cx="1080120" cy="648072"/>
            <a:chOff x="7884368" y="6021288"/>
            <a:chExt cx="1080120" cy="648072"/>
          </a:xfrm>
        </p:grpSpPr>
        <p:sp>
          <p:nvSpPr>
            <p:cNvPr id="199" name="Rectangle 198"/>
            <p:cNvSpPr/>
            <p:nvPr/>
          </p:nvSpPr>
          <p:spPr>
            <a:xfrm>
              <a:off x="7884368" y="6021288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Decline Transfer</a:t>
              </a:r>
              <a:endParaRPr lang="en-CA" sz="1200" dirty="0"/>
            </a:p>
          </p:txBody>
        </p:sp>
        <p:sp>
          <p:nvSpPr>
            <p:cNvPr id="200" name="8-Point Star 199"/>
            <p:cNvSpPr/>
            <p:nvPr/>
          </p:nvSpPr>
          <p:spPr>
            <a:xfrm>
              <a:off x="8806580" y="6041903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1" name="8-Point Star 200"/>
            <p:cNvSpPr/>
            <p:nvPr/>
          </p:nvSpPr>
          <p:spPr>
            <a:xfrm>
              <a:off x="8656816" y="6047651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2" name="8-Point Star 201"/>
            <p:cNvSpPr/>
            <p:nvPr/>
          </p:nvSpPr>
          <p:spPr>
            <a:xfrm>
              <a:off x="8512800" y="6047651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03" name="Elbow Connector 202"/>
          <p:cNvCxnSpPr/>
          <p:nvPr/>
        </p:nvCxnSpPr>
        <p:spPr>
          <a:xfrm flipV="1">
            <a:off x="4932040" y="1314677"/>
            <a:ext cx="288032" cy="85418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7911913" y="2849945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Terminate? Rescind </a:t>
            </a:r>
            <a:r>
              <a:rPr lang="en-CA" sz="1200" dirty="0" smtClean="0"/>
              <a:t>Transfer</a:t>
            </a:r>
            <a:endParaRPr lang="en-CA" sz="1200" dirty="0"/>
          </a:p>
        </p:txBody>
      </p:sp>
      <p:sp>
        <p:nvSpPr>
          <p:cNvPr id="205" name="8-Point Star 204"/>
          <p:cNvSpPr/>
          <p:nvPr/>
        </p:nvSpPr>
        <p:spPr>
          <a:xfrm>
            <a:off x="8843109" y="2869412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6" name="8-Point Star 205"/>
          <p:cNvSpPr/>
          <p:nvPr/>
        </p:nvSpPr>
        <p:spPr>
          <a:xfrm>
            <a:off x="8699093" y="2869412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7" name="Elbow Connector 206"/>
          <p:cNvCxnSpPr>
            <a:stCxn id="105" idx="2"/>
            <a:endCxn id="173" idx="0"/>
          </p:cNvCxnSpPr>
          <p:nvPr/>
        </p:nvCxnSpPr>
        <p:spPr>
          <a:xfrm rot="16200000" flipH="1">
            <a:off x="6503956" y="2245026"/>
            <a:ext cx="1214223" cy="1595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5236551" y="99507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Save Draft Transfer</a:t>
            </a:r>
            <a:endParaRPr lang="en-CA" sz="1200" dirty="0"/>
          </a:p>
        </p:txBody>
      </p:sp>
      <p:sp>
        <p:nvSpPr>
          <p:cNvPr id="209" name="8-Point Star 208"/>
          <p:cNvSpPr/>
          <p:nvPr/>
        </p:nvSpPr>
        <p:spPr>
          <a:xfrm>
            <a:off x="6172655" y="1012980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6327189" y="1319106"/>
            <a:ext cx="23403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102" idx="0"/>
            <a:endCxn id="105" idx="0"/>
          </p:cNvCxnSpPr>
          <p:nvPr/>
        </p:nvCxnSpPr>
        <p:spPr>
          <a:xfrm rot="5400000" flipH="1" flipV="1">
            <a:off x="5751125" y="-368504"/>
            <a:ext cx="12700" cy="2718290"/>
          </a:xfrm>
          <a:prstGeom prst="bentConnector3">
            <a:avLst>
              <a:gd name="adj1" fmla="val 180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8-Point Star 211"/>
          <p:cNvSpPr/>
          <p:nvPr/>
        </p:nvSpPr>
        <p:spPr>
          <a:xfrm>
            <a:off x="8820472" y="1007786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3" name="8-Point Star 212"/>
          <p:cNvSpPr/>
          <p:nvPr/>
        </p:nvSpPr>
        <p:spPr>
          <a:xfrm>
            <a:off x="8676456" y="1007786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4" name="Elbow Connector 213"/>
          <p:cNvCxnSpPr>
            <a:stCxn id="105" idx="2"/>
            <a:endCxn id="204" idx="0"/>
          </p:cNvCxnSpPr>
          <p:nvPr/>
        </p:nvCxnSpPr>
        <p:spPr>
          <a:xfrm rot="16200000" flipH="1">
            <a:off x="7175505" y="1573477"/>
            <a:ext cx="1211232" cy="134170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>
            <a:stCxn id="173" idx="3"/>
            <a:endCxn id="204" idx="1"/>
          </p:cNvCxnSpPr>
          <p:nvPr/>
        </p:nvCxnSpPr>
        <p:spPr>
          <a:xfrm flipV="1">
            <a:off x="7651925" y="3173981"/>
            <a:ext cx="259988" cy="2991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192" idx="3"/>
            <a:endCxn id="194" idx="1"/>
          </p:cNvCxnSpPr>
          <p:nvPr/>
        </p:nvCxnSpPr>
        <p:spPr>
          <a:xfrm flipV="1">
            <a:off x="7650120" y="5385636"/>
            <a:ext cx="234248" cy="89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endCxn id="218" idx="0"/>
          </p:cNvCxnSpPr>
          <p:nvPr/>
        </p:nvCxnSpPr>
        <p:spPr>
          <a:xfrm rot="10800000" flipV="1">
            <a:off x="5787129" y="4379241"/>
            <a:ext cx="714744" cy="683252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5247069" y="5062493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Additional Review</a:t>
            </a:r>
            <a:endParaRPr lang="en-CA" sz="1200" dirty="0"/>
          </a:p>
        </p:txBody>
      </p:sp>
      <p:cxnSp>
        <p:nvCxnSpPr>
          <p:cNvPr id="219" name="Straight Arrow Connector 218"/>
          <p:cNvCxnSpPr>
            <a:stCxn id="218" idx="3"/>
            <a:endCxn id="192" idx="1"/>
          </p:cNvCxnSpPr>
          <p:nvPr/>
        </p:nvCxnSpPr>
        <p:spPr>
          <a:xfrm>
            <a:off x="6327189" y="5386529"/>
            <a:ext cx="242811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117377" y="1519376"/>
            <a:ext cx="2572757" cy="798233"/>
            <a:chOff x="5117377" y="1519376"/>
            <a:chExt cx="2572757" cy="798233"/>
          </a:xfrm>
        </p:grpSpPr>
        <p:sp>
          <p:nvSpPr>
            <p:cNvPr id="3" name="TextBox 2"/>
            <p:cNvSpPr txBox="1"/>
            <p:nvPr/>
          </p:nvSpPr>
          <p:spPr>
            <a:xfrm>
              <a:off x="5313873" y="1763611"/>
              <a:ext cx="2376261" cy="5539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000" dirty="0" smtClean="0"/>
                <a:t>User can save a transfer as a Draft. The draft can be edited multiple times, but notes must be included with each edit.</a:t>
              </a:r>
              <a:endParaRPr lang="en-CA" sz="1000" dirty="0"/>
            </a:p>
          </p:txBody>
        </p:sp>
        <p:sp>
          <p:nvSpPr>
            <p:cNvPr id="89" name="Heptagon 88"/>
            <p:cNvSpPr/>
            <p:nvPr/>
          </p:nvSpPr>
          <p:spPr>
            <a:xfrm>
              <a:off x="5117377" y="1519376"/>
              <a:ext cx="360040" cy="362404"/>
            </a:xfrm>
            <a:prstGeom prst="heptago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 smtClean="0">
                  <a:solidFill>
                    <a:schemeClr val="bg1">
                      <a:lumMod val="85000"/>
                    </a:schemeClr>
                  </a:solidFill>
                </a:rPr>
                <a:t>4</a:t>
              </a:r>
              <a:endParaRPr lang="en-CA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16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/>
          <p:cNvSpPr txBox="1"/>
          <p:nvPr/>
        </p:nvSpPr>
        <p:spPr>
          <a:xfrm>
            <a:off x="467546" y="260649"/>
            <a:ext cx="615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B2B Credit Transfer – Offer to Sell from Initiator</a:t>
            </a:r>
            <a:endParaRPr lang="en-CA" sz="2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5498" y="1115452"/>
            <a:ext cx="932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Initiator</a:t>
            </a:r>
          </a:p>
          <a:p>
            <a:r>
              <a:rPr lang="en-CA" dirty="0" smtClean="0"/>
              <a:t>(Seller)</a:t>
            </a:r>
            <a:endParaRPr lang="en-CA" dirty="0"/>
          </a:p>
        </p:txBody>
      </p:sp>
      <p:sp>
        <p:nvSpPr>
          <p:cNvPr id="112" name="TextBox 111"/>
          <p:cNvSpPr txBox="1"/>
          <p:nvPr/>
        </p:nvSpPr>
        <p:spPr>
          <a:xfrm>
            <a:off x="35496" y="2996952"/>
            <a:ext cx="131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Respondent</a:t>
            </a:r>
          </a:p>
          <a:p>
            <a:r>
              <a:rPr lang="en-CA" dirty="0" smtClean="0"/>
              <a:t>(Buyer)</a:t>
            </a:r>
            <a:endParaRPr lang="en-CA" dirty="0"/>
          </a:p>
        </p:txBody>
      </p:sp>
      <p:sp>
        <p:nvSpPr>
          <p:cNvPr id="113" name="TextBox 112"/>
          <p:cNvSpPr txBox="1"/>
          <p:nvPr/>
        </p:nvSpPr>
        <p:spPr>
          <a:xfrm>
            <a:off x="35496" y="4155221"/>
            <a:ext cx="136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Government</a:t>
            </a:r>
            <a:endParaRPr lang="en-CA" dirty="0"/>
          </a:p>
        </p:txBody>
      </p:sp>
      <p:sp>
        <p:nvSpPr>
          <p:cNvPr id="114" name="TextBox 113"/>
          <p:cNvSpPr txBox="1"/>
          <p:nvPr/>
        </p:nvSpPr>
        <p:spPr>
          <a:xfrm>
            <a:off x="2400619" y="4159509"/>
            <a:ext cx="86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Analyst</a:t>
            </a:r>
            <a:endParaRPr lang="en-CA" dirty="0"/>
          </a:p>
        </p:txBody>
      </p:sp>
      <p:sp>
        <p:nvSpPr>
          <p:cNvPr id="115" name="TextBox 114"/>
          <p:cNvSpPr txBox="1"/>
          <p:nvPr/>
        </p:nvSpPr>
        <p:spPr>
          <a:xfrm>
            <a:off x="2400619" y="6160659"/>
            <a:ext cx="94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Director</a:t>
            </a:r>
            <a:endParaRPr lang="en-CA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263626" y="4963860"/>
            <a:ext cx="2229887" cy="746705"/>
            <a:chOff x="187018" y="5234827"/>
            <a:chExt cx="2229887" cy="746705"/>
          </a:xfrm>
        </p:grpSpPr>
        <p:sp>
          <p:nvSpPr>
            <p:cNvPr id="158" name="8-Point Star 157"/>
            <p:cNvSpPr/>
            <p:nvPr/>
          </p:nvSpPr>
          <p:spPr>
            <a:xfrm>
              <a:off x="307906" y="5327887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9" name="8-Point Star 158"/>
            <p:cNvSpPr/>
            <p:nvPr/>
          </p:nvSpPr>
          <p:spPr>
            <a:xfrm>
              <a:off x="300402" y="5531135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0" name="8-Point Star 159"/>
            <p:cNvSpPr/>
            <p:nvPr/>
          </p:nvSpPr>
          <p:spPr>
            <a:xfrm>
              <a:off x="307906" y="5759676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10586" y="5261370"/>
              <a:ext cx="18501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Initiator Notification Trigger</a:t>
              </a:r>
              <a:endParaRPr lang="en-CA" sz="11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06418" y="5461506"/>
              <a:ext cx="20104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Respondent Notification Trigger</a:t>
              </a:r>
              <a:endParaRPr lang="en-CA" sz="11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13046" y="5693418"/>
              <a:ext cx="16321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Gov’t Notification Trigger</a:t>
              </a:r>
              <a:endParaRPr lang="en-CA" sz="1100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87018" y="5234827"/>
              <a:ext cx="2148134" cy="74670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3" name="Diamond 82"/>
          <p:cNvSpPr/>
          <p:nvPr/>
        </p:nvSpPr>
        <p:spPr>
          <a:xfrm>
            <a:off x="2411760" y="849964"/>
            <a:ext cx="1224136" cy="9193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Zero Dollar</a:t>
            </a:r>
            <a:endParaRPr lang="en-CA" sz="12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395536" y="2636912"/>
            <a:ext cx="83529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95536" y="3645024"/>
            <a:ext cx="83529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83" idx="2"/>
            <a:endCxn id="102" idx="1"/>
          </p:cNvCxnSpPr>
          <p:nvPr/>
        </p:nvCxnSpPr>
        <p:spPr>
          <a:xfrm rot="16200000" flipH="1">
            <a:off x="3238121" y="1555059"/>
            <a:ext cx="399509" cy="828092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00" idx="3"/>
            <a:endCxn id="83" idx="1"/>
          </p:cNvCxnSpPr>
          <p:nvPr/>
        </p:nvCxnSpPr>
        <p:spPr>
          <a:xfrm>
            <a:off x="2123728" y="1304765"/>
            <a:ext cx="288032" cy="48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3" idx="3"/>
            <a:endCxn id="101" idx="1"/>
          </p:cNvCxnSpPr>
          <p:nvPr/>
        </p:nvCxnSpPr>
        <p:spPr>
          <a:xfrm>
            <a:off x="3635896" y="1309659"/>
            <a:ext cx="216024" cy="501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01" idx="3"/>
            <a:endCxn id="208" idx="1"/>
          </p:cNvCxnSpPr>
          <p:nvPr/>
        </p:nvCxnSpPr>
        <p:spPr>
          <a:xfrm>
            <a:off x="4932040" y="1314677"/>
            <a:ext cx="304511" cy="442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04" idx="3"/>
            <a:endCxn id="127" idx="1"/>
          </p:cNvCxnSpPr>
          <p:nvPr/>
        </p:nvCxnSpPr>
        <p:spPr>
          <a:xfrm>
            <a:off x="7650330" y="1314677"/>
            <a:ext cx="23403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Diamond 90"/>
          <p:cNvSpPr/>
          <p:nvPr/>
        </p:nvSpPr>
        <p:spPr>
          <a:xfrm>
            <a:off x="6501874" y="3933057"/>
            <a:ext cx="1224136" cy="9193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Zero Dollar</a:t>
            </a:r>
            <a:endParaRPr lang="en-CA" sz="1200" dirty="0"/>
          </a:p>
        </p:txBody>
      </p:sp>
      <p:cxnSp>
        <p:nvCxnSpPr>
          <p:cNvPr id="92" name="Elbow Connector 91"/>
          <p:cNvCxnSpPr>
            <a:stCxn id="141" idx="2"/>
            <a:endCxn id="91" idx="0"/>
          </p:cNvCxnSpPr>
          <p:nvPr/>
        </p:nvCxnSpPr>
        <p:spPr>
          <a:xfrm rot="16200000" flipH="1">
            <a:off x="6896879" y="3715993"/>
            <a:ext cx="432049" cy="2077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1" idx="2"/>
            <a:endCxn id="192" idx="0"/>
          </p:cNvCxnSpPr>
          <p:nvPr/>
        </p:nvCxnSpPr>
        <p:spPr>
          <a:xfrm flipH="1">
            <a:off x="7110060" y="4852444"/>
            <a:ext cx="3882" cy="21004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92" idx="2"/>
            <a:endCxn id="199" idx="1"/>
          </p:cNvCxnSpPr>
          <p:nvPr/>
        </p:nvCxnSpPr>
        <p:spPr>
          <a:xfrm rot="16200000" flipH="1">
            <a:off x="7179835" y="5640790"/>
            <a:ext cx="634759" cy="774308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580890" y="216886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Yes</a:t>
            </a:r>
            <a:endParaRPr lang="en-CA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5415615" y="455680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Yes</a:t>
            </a:r>
            <a:endParaRPr lang="en-CA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3455533" y="91226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No</a:t>
            </a:r>
            <a:endParaRPr lang="en-CA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7212176" y="480302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No</a:t>
            </a:r>
            <a:endParaRPr lang="en-CA" sz="1000" dirty="0"/>
          </a:p>
        </p:txBody>
      </p:sp>
      <p:sp>
        <p:nvSpPr>
          <p:cNvPr id="100" name="Rectangle 99"/>
          <p:cNvSpPr/>
          <p:nvPr/>
        </p:nvSpPr>
        <p:spPr>
          <a:xfrm>
            <a:off x="1043608" y="980728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Create Transfer</a:t>
            </a:r>
            <a:endParaRPr lang="en-CA" sz="1200" dirty="0"/>
          </a:p>
        </p:txBody>
      </p:sp>
      <p:sp>
        <p:nvSpPr>
          <p:cNvPr id="101" name="Rectangle 100"/>
          <p:cNvSpPr/>
          <p:nvPr/>
        </p:nvSpPr>
        <p:spPr>
          <a:xfrm>
            <a:off x="3851920" y="990641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Enter </a:t>
            </a:r>
            <a:r>
              <a:rPr lang="en-CA" sz="1200" dirty="0" err="1" smtClean="0"/>
              <a:t>Qty</a:t>
            </a:r>
            <a:r>
              <a:rPr lang="en-CA" sz="1200" dirty="0" smtClean="0"/>
              <a:t>, $ Co. &amp; Note</a:t>
            </a:r>
            <a:endParaRPr lang="en-CA" sz="1200" dirty="0"/>
          </a:p>
        </p:txBody>
      </p:sp>
      <p:sp>
        <p:nvSpPr>
          <p:cNvPr id="102" name="Rectangle 101"/>
          <p:cNvSpPr/>
          <p:nvPr/>
        </p:nvSpPr>
        <p:spPr>
          <a:xfrm>
            <a:off x="3851920" y="1844824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Enter </a:t>
            </a:r>
            <a:r>
              <a:rPr lang="en-CA" sz="1200" dirty="0" err="1" smtClean="0"/>
              <a:t>Qty</a:t>
            </a:r>
            <a:r>
              <a:rPr lang="en-CA" sz="1200" dirty="0" smtClean="0"/>
              <a:t>, Co. &amp; Note</a:t>
            </a:r>
            <a:endParaRPr lang="en-CA" sz="1200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6570210" y="990641"/>
            <a:ext cx="1080120" cy="648072"/>
            <a:chOff x="5220072" y="990641"/>
            <a:chExt cx="1080120" cy="648072"/>
          </a:xfrm>
        </p:grpSpPr>
        <p:sp>
          <p:nvSpPr>
            <p:cNvPr id="104" name="Rectangle 103"/>
            <p:cNvSpPr/>
            <p:nvPr/>
          </p:nvSpPr>
          <p:spPr>
            <a:xfrm>
              <a:off x="5220072" y="990641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Propose Transfer</a:t>
              </a:r>
              <a:endParaRPr lang="en-CA" sz="1200" dirty="0"/>
            </a:p>
          </p:txBody>
        </p:sp>
        <p:sp>
          <p:nvSpPr>
            <p:cNvPr id="105" name="8-Point Star 104"/>
            <p:cNvSpPr/>
            <p:nvPr/>
          </p:nvSpPr>
          <p:spPr>
            <a:xfrm>
              <a:off x="6142924" y="1007232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8-Point Star 105"/>
            <p:cNvSpPr/>
            <p:nvPr/>
          </p:nvSpPr>
          <p:spPr>
            <a:xfrm>
              <a:off x="5979908" y="1007232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7884368" y="990641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Terminate? Rescind </a:t>
            </a:r>
            <a:r>
              <a:rPr lang="en-CA" sz="1200" dirty="0" smtClean="0"/>
              <a:t>Transfer</a:t>
            </a:r>
            <a:endParaRPr lang="en-CA" sz="1200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6571805" y="2852936"/>
            <a:ext cx="1080120" cy="648072"/>
            <a:chOff x="5220072" y="2852936"/>
            <a:chExt cx="1080120" cy="648072"/>
          </a:xfrm>
        </p:grpSpPr>
        <p:sp>
          <p:nvSpPr>
            <p:cNvPr id="141" name="Rectangle 140"/>
            <p:cNvSpPr/>
            <p:nvPr/>
          </p:nvSpPr>
          <p:spPr>
            <a:xfrm>
              <a:off x="5220072" y="2852936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Accept Transfer</a:t>
              </a:r>
              <a:endParaRPr lang="en-CA" sz="1200" dirty="0"/>
            </a:p>
          </p:txBody>
        </p:sp>
        <p:sp>
          <p:nvSpPr>
            <p:cNvPr id="173" name="8-Point Star 172"/>
            <p:cNvSpPr/>
            <p:nvPr/>
          </p:nvSpPr>
          <p:spPr>
            <a:xfrm>
              <a:off x="6129672" y="2874426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4" name="8-Point Star 173"/>
            <p:cNvSpPr/>
            <p:nvPr/>
          </p:nvSpPr>
          <p:spPr>
            <a:xfrm>
              <a:off x="5979908" y="2871936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1" name="8-Point Star 190"/>
            <p:cNvSpPr/>
            <p:nvPr/>
          </p:nvSpPr>
          <p:spPr>
            <a:xfrm>
              <a:off x="5835892" y="2871936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92" name="Rectangle 191"/>
          <p:cNvSpPr/>
          <p:nvPr/>
        </p:nvSpPr>
        <p:spPr>
          <a:xfrm>
            <a:off x="6570000" y="5062493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Recommend Transfer</a:t>
            </a:r>
            <a:endParaRPr lang="en-CA" sz="1200" dirty="0"/>
          </a:p>
        </p:txBody>
      </p:sp>
      <p:sp>
        <p:nvSpPr>
          <p:cNvPr id="193" name="8-Point Star 192"/>
          <p:cNvSpPr/>
          <p:nvPr/>
        </p:nvSpPr>
        <p:spPr>
          <a:xfrm>
            <a:off x="7486228" y="5080472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4" name="Rectangle 193"/>
          <p:cNvSpPr/>
          <p:nvPr/>
        </p:nvSpPr>
        <p:spPr>
          <a:xfrm>
            <a:off x="7884368" y="506160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Approve Transfer</a:t>
            </a:r>
            <a:endParaRPr lang="en-CA" sz="1200" dirty="0"/>
          </a:p>
        </p:txBody>
      </p:sp>
      <p:sp>
        <p:nvSpPr>
          <p:cNvPr id="195" name="8-Point Star 194"/>
          <p:cNvSpPr/>
          <p:nvPr/>
        </p:nvSpPr>
        <p:spPr>
          <a:xfrm>
            <a:off x="8825276" y="5063231"/>
            <a:ext cx="144016" cy="124281"/>
          </a:xfrm>
          <a:prstGeom prst="star8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6" name="8-Point Star 195"/>
          <p:cNvSpPr/>
          <p:nvPr/>
        </p:nvSpPr>
        <p:spPr>
          <a:xfrm>
            <a:off x="8675512" y="5068979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7" name="8-Point Star 196"/>
          <p:cNvSpPr/>
          <p:nvPr/>
        </p:nvSpPr>
        <p:spPr>
          <a:xfrm>
            <a:off x="8531496" y="5068979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98" name="Group 197"/>
          <p:cNvGrpSpPr/>
          <p:nvPr/>
        </p:nvGrpSpPr>
        <p:grpSpPr>
          <a:xfrm>
            <a:off x="7884368" y="6021288"/>
            <a:ext cx="1080120" cy="648072"/>
            <a:chOff x="7884368" y="6021288"/>
            <a:chExt cx="1080120" cy="648072"/>
          </a:xfrm>
        </p:grpSpPr>
        <p:sp>
          <p:nvSpPr>
            <p:cNvPr id="199" name="Rectangle 198"/>
            <p:cNvSpPr/>
            <p:nvPr/>
          </p:nvSpPr>
          <p:spPr>
            <a:xfrm>
              <a:off x="7884368" y="6021288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Decline Transfer</a:t>
              </a:r>
              <a:endParaRPr lang="en-CA" sz="1200" dirty="0"/>
            </a:p>
          </p:txBody>
        </p:sp>
        <p:sp>
          <p:nvSpPr>
            <p:cNvPr id="200" name="8-Point Star 199"/>
            <p:cNvSpPr/>
            <p:nvPr/>
          </p:nvSpPr>
          <p:spPr>
            <a:xfrm>
              <a:off x="8806580" y="6041903"/>
              <a:ext cx="144016" cy="124281"/>
            </a:xfrm>
            <a:prstGeom prst="star8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1" name="8-Point Star 200"/>
            <p:cNvSpPr/>
            <p:nvPr/>
          </p:nvSpPr>
          <p:spPr>
            <a:xfrm>
              <a:off x="8656816" y="6047651"/>
              <a:ext cx="144016" cy="124281"/>
            </a:xfrm>
            <a:prstGeom prst="star8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2" name="8-Point Star 201"/>
            <p:cNvSpPr/>
            <p:nvPr/>
          </p:nvSpPr>
          <p:spPr>
            <a:xfrm>
              <a:off x="8512800" y="6047651"/>
              <a:ext cx="144016" cy="124281"/>
            </a:xfrm>
            <a:prstGeom prst="star8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03" name="Elbow Connector 202"/>
          <p:cNvCxnSpPr/>
          <p:nvPr/>
        </p:nvCxnSpPr>
        <p:spPr>
          <a:xfrm flipV="1">
            <a:off x="4932040" y="1314677"/>
            <a:ext cx="288032" cy="85418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7911913" y="2849945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Terminate? Rescind </a:t>
            </a:r>
            <a:r>
              <a:rPr lang="en-CA" sz="1200" dirty="0" smtClean="0"/>
              <a:t>Transfer</a:t>
            </a:r>
            <a:endParaRPr lang="en-CA" sz="1200" dirty="0"/>
          </a:p>
        </p:txBody>
      </p:sp>
      <p:sp>
        <p:nvSpPr>
          <p:cNvPr id="205" name="8-Point Star 204"/>
          <p:cNvSpPr/>
          <p:nvPr/>
        </p:nvSpPr>
        <p:spPr>
          <a:xfrm>
            <a:off x="8843109" y="2869412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6" name="8-Point Star 205"/>
          <p:cNvSpPr/>
          <p:nvPr/>
        </p:nvSpPr>
        <p:spPr>
          <a:xfrm>
            <a:off x="8699093" y="2869412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7" name="Elbow Connector 206"/>
          <p:cNvCxnSpPr>
            <a:stCxn id="104" idx="2"/>
            <a:endCxn id="141" idx="0"/>
          </p:cNvCxnSpPr>
          <p:nvPr/>
        </p:nvCxnSpPr>
        <p:spPr>
          <a:xfrm rot="16200000" flipH="1">
            <a:off x="6503956" y="2245026"/>
            <a:ext cx="1214223" cy="1595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5236551" y="99507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Save Draft Transfer</a:t>
            </a:r>
            <a:endParaRPr lang="en-CA" sz="1200" dirty="0"/>
          </a:p>
        </p:txBody>
      </p:sp>
      <p:sp>
        <p:nvSpPr>
          <p:cNvPr id="209" name="8-Point Star 208"/>
          <p:cNvSpPr/>
          <p:nvPr/>
        </p:nvSpPr>
        <p:spPr>
          <a:xfrm>
            <a:off x="6172655" y="1012980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6327189" y="1319106"/>
            <a:ext cx="23403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101" idx="0"/>
            <a:endCxn id="104" idx="0"/>
          </p:cNvCxnSpPr>
          <p:nvPr/>
        </p:nvCxnSpPr>
        <p:spPr>
          <a:xfrm rot="5400000" flipH="1" flipV="1">
            <a:off x="5751125" y="-368504"/>
            <a:ext cx="12700" cy="2718290"/>
          </a:xfrm>
          <a:prstGeom prst="bentConnector3">
            <a:avLst>
              <a:gd name="adj1" fmla="val 180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8-Point Star 211"/>
          <p:cNvSpPr/>
          <p:nvPr/>
        </p:nvSpPr>
        <p:spPr>
          <a:xfrm>
            <a:off x="8820472" y="1007786"/>
            <a:ext cx="144016" cy="124281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3" name="8-Point Star 212"/>
          <p:cNvSpPr/>
          <p:nvPr/>
        </p:nvSpPr>
        <p:spPr>
          <a:xfrm>
            <a:off x="8676456" y="1007786"/>
            <a:ext cx="144016" cy="124281"/>
          </a:xfrm>
          <a:prstGeom prst="star8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4" name="Elbow Connector 213"/>
          <p:cNvCxnSpPr>
            <a:stCxn id="104" idx="2"/>
            <a:endCxn id="204" idx="0"/>
          </p:cNvCxnSpPr>
          <p:nvPr/>
        </p:nvCxnSpPr>
        <p:spPr>
          <a:xfrm rot="16200000" flipH="1">
            <a:off x="7175505" y="1573477"/>
            <a:ext cx="1211232" cy="134170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>
            <a:stCxn id="141" idx="3"/>
            <a:endCxn id="204" idx="1"/>
          </p:cNvCxnSpPr>
          <p:nvPr/>
        </p:nvCxnSpPr>
        <p:spPr>
          <a:xfrm flipV="1">
            <a:off x="7651925" y="3173981"/>
            <a:ext cx="259988" cy="2991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192" idx="3"/>
            <a:endCxn id="194" idx="1"/>
          </p:cNvCxnSpPr>
          <p:nvPr/>
        </p:nvCxnSpPr>
        <p:spPr>
          <a:xfrm flipV="1">
            <a:off x="7650120" y="5385636"/>
            <a:ext cx="234248" cy="89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endCxn id="218" idx="0"/>
          </p:cNvCxnSpPr>
          <p:nvPr/>
        </p:nvCxnSpPr>
        <p:spPr>
          <a:xfrm rot="10800000" flipV="1">
            <a:off x="5787129" y="4379241"/>
            <a:ext cx="714744" cy="683252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5247069" y="5062493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Additional Review</a:t>
            </a:r>
            <a:endParaRPr lang="en-CA" sz="1200" dirty="0"/>
          </a:p>
        </p:txBody>
      </p:sp>
      <p:cxnSp>
        <p:nvCxnSpPr>
          <p:cNvPr id="219" name="Straight Arrow Connector 218"/>
          <p:cNvCxnSpPr>
            <a:stCxn id="218" idx="3"/>
            <a:endCxn id="192" idx="1"/>
          </p:cNvCxnSpPr>
          <p:nvPr/>
        </p:nvCxnSpPr>
        <p:spPr>
          <a:xfrm>
            <a:off x="6327189" y="5386529"/>
            <a:ext cx="242811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373096" y="1474182"/>
            <a:ext cx="2376261" cy="864966"/>
            <a:chOff x="5373096" y="1474182"/>
            <a:chExt cx="2376261" cy="864966"/>
          </a:xfrm>
        </p:grpSpPr>
        <p:sp>
          <p:nvSpPr>
            <p:cNvPr id="3" name="TextBox 2"/>
            <p:cNvSpPr txBox="1"/>
            <p:nvPr/>
          </p:nvSpPr>
          <p:spPr>
            <a:xfrm>
              <a:off x="5373096" y="1785150"/>
              <a:ext cx="2376261" cy="5539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000" dirty="0"/>
                <a:t>When the Initiator is ready, they will click Propose, sending the transaction to the Buyer for review.</a:t>
              </a:r>
            </a:p>
          </p:txBody>
        </p:sp>
        <p:sp>
          <p:nvSpPr>
            <p:cNvPr id="190" name="Heptagon 189"/>
            <p:cNvSpPr/>
            <p:nvPr/>
          </p:nvSpPr>
          <p:spPr>
            <a:xfrm>
              <a:off x="6386542" y="1474182"/>
              <a:ext cx="360040" cy="362404"/>
            </a:xfrm>
            <a:prstGeom prst="heptago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 smtClean="0">
                  <a:solidFill>
                    <a:schemeClr val="bg1">
                      <a:lumMod val="85000"/>
                    </a:schemeClr>
                  </a:solidFill>
                </a:rPr>
                <a:t>5</a:t>
              </a:r>
              <a:endParaRPr lang="en-CA" sz="8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62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1410</Words>
  <Application>Microsoft Office PowerPoint</Application>
  <PresentationFormat>On-screen Show (4:3)</PresentationFormat>
  <Paragraphs>459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Credit Transfer Flows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Province of British Columbia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Finn, Brian FLNR:EX</dc:creator>
  <cp:lastModifiedBy>Finn, Brian FLNR:EX</cp:lastModifiedBy>
  <cp:revision>65</cp:revision>
  <cp:lastPrinted>2017-10-24T16:00:15Z</cp:lastPrinted>
  <dcterms:created xsi:type="dcterms:W3CDTF">2017-10-17T20:56:21Z</dcterms:created>
  <dcterms:modified xsi:type="dcterms:W3CDTF">2017-10-24T16:45:16Z</dcterms:modified>
</cp:coreProperties>
</file>