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raj ch" userId="eb94d09a1a470605" providerId="LiveId" clId="{09DB64BC-0C1B-4B75-9D93-F6429F3AB464}"/>
    <pc:docChg chg="modSld">
      <pc:chgData name="balraj ch" userId="eb94d09a1a470605" providerId="LiveId" clId="{09DB64BC-0C1B-4B75-9D93-F6429F3AB464}" dt="2025-01-06T05:43:56.348" v="17" actId="20577"/>
      <pc:docMkLst>
        <pc:docMk/>
      </pc:docMkLst>
      <pc:sldChg chg="modSp mod">
        <pc:chgData name="balraj ch" userId="eb94d09a1a470605" providerId="LiveId" clId="{09DB64BC-0C1B-4B75-9D93-F6429F3AB464}" dt="2025-01-06T05:43:56.348" v="17" actId="20577"/>
        <pc:sldMkLst>
          <pc:docMk/>
          <pc:sldMk cId="0" sldId="256"/>
        </pc:sldMkLst>
        <pc:spChg chg="mod">
          <ac:chgData name="balraj ch" userId="eb94d09a1a470605" providerId="LiveId" clId="{09DB64BC-0C1B-4B75-9D93-F6429F3AB464}" dt="2025-01-06T05:43:56.348" v="1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B08E-C8DE-441F-8637-C3C3038A2B4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6E312-92C8-4D98-A0E8-F7E9F8F52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59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06E312-92C8-4D98-A0E8-F7E9F8F5247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2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docmaker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Hiring Workflow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Spatial Alphabet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Face-to-Face Interview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Interview Scheduling: </a:t>
            </a:r>
            <a:r>
              <a:rPr sz="1400"/>
              <a:t>HR/Recruiter coordinates with hiring managers and interview teams to schedule face-to-face interviews efficiently.</a:t>
            </a:r>
          </a:p>
          <a:p>
            <a:r>
              <a:rPr sz="1400" b="1"/>
              <a:t>Preparation of Review Questions: </a:t>
            </a:r>
            <a:r>
              <a:rPr sz="1400"/>
              <a:t>HR/Recruiter assigns targeted review questions that align with core competencies essential for the role.</a:t>
            </a:r>
          </a:p>
          <a:p>
            <a:r>
              <a:rPr sz="1400" b="1"/>
              <a:t>Note Taking Protocols: </a:t>
            </a:r>
            <a:r>
              <a:rPr sz="1400"/>
              <a:t>Interviewers should document observations and impressions comprehensively for informed candidate evaluation discussions.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Candidate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Candidate Review Meeting: </a:t>
            </a:r>
            <a:r>
              <a:rPr sz="1400"/>
              <a:t>Collaborative review of top candidates occurs, ensuring alignment with job requirements and organizational culture.</a:t>
            </a:r>
          </a:p>
          <a:p>
            <a:r>
              <a:rPr sz="1400" b="1"/>
              <a:t>Decision-Making Process: </a:t>
            </a:r>
            <a:r>
              <a:rPr sz="1400"/>
              <a:t>Evaluate candidates' fit, leading to either an offer probability assessment or rejection email preparations.</a:t>
            </a:r>
          </a:p>
          <a:p>
            <a:r>
              <a:rPr sz="1400" b="1"/>
              <a:t>Offer Probability Assessment: </a:t>
            </a:r>
            <a:r>
              <a:rPr sz="1400"/>
              <a:t>Determine candidates’ likelihood of receiving offers based on discussions, interviews, and overall fit evaluation.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Offer and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Offer Letter Email: </a:t>
            </a:r>
            <a:r>
              <a:rPr sz="1400"/>
              <a:t>HR sends an official offer letter via email to the selected candidate detailing position specifics.</a:t>
            </a:r>
          </a:p>
          <a:p>
            <a:r>
              <a:rPr sz="1400" b="1"/>
              <a:t>Acceptance Decision Point: </a:t>
            </a:r>
            <a:r>
              <a:rPr sz="1400"/>
              <a:t>Upon receiving the offer, a pivotal decision point determines candidate acceptance or need for follow-up.</a:t>
            </a:r>
          </a:p>
          <a:p>
            <a:r>
              <a:rPr sz="1400" b="1"/>
              <a:t>Onboarding Initiation: </a:t>
            </a:r>
            <a:r>
              <a:rPr sz="1400"/>
              <a:t>If accepted, onboarding commences promptly, ensuring new hires acclimate effectively into organizational structures.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Onboarding System Integration: </a:t>
            </a:r>
            <a:r>
              <a:rPr sz="1400"/>
              <a:t>HR adds the new employee's information into the onboarding system, facilitating smooth acclimatization processes.</a:t>
            </a:r>
          </a:p>
          <a:p>
            <a:r>
              <a:rPr sz="1400" b="1"/>
              <a:t>Welcome Email Dispatch: </a:t>
            </a:r>
            <a:r>
              <a:rPr sz="1400"/>
              <a:t>A thank-you email is sent to the new hire, expressing excitement and providing essential onboarding information.</a:t>
            </a:r>
          </a:p>
          <a:p>
            <a:r>
              <a:rPr sz="1400" b="1"/>
              <a:t>Role Introduction Sessions: </a:t>
            </a:r>
            <a:r>
              <a:rPr sz="1400"/>
              <a:t>Organize introductory sessions to familiarize new employees with key team members and organizational culture.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Role Importance: </a:t>
            </a:r>
            <a:r>
              <a:rPr sz="1400"/>
              <a:t>Each key role contributes uniquely to streamline the hiring workflow, enhancing overall recruitment success.</a:t>
            </a:r>
          </a:p>
          <a:p>
            <a:r>
              <a:rPr sz="1400" b="1"/>
              <a:t>Collaborative Efforts: </a:t>
            </a:r>
            <a:r>
              <a:rPr sz="1400"/>
              <a:t>Effective hiring relies on strong collaboration among Hiring Manager, HR/Recruiter, and ATS functionalities.</a:t>
            </a:r>
          </a:p>
          <a:p>
            <a:r>
              <a:rPr sz="1400" b="1"/>
              <a:t>Continuous Improvement: </a:t>
            </a:r>
            <a:r>
              <a:rPr sz="1400"/>
              <a:t>Regular feedback and process evaluation are vital for refining each step in the hiring workflow.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Question Facilitation: </a:t>
            </a:r>
            <a:r>
              <a:rPr sz="1400"/>
              <a:t>Encourage open dialogue, allowing participants to seek clarifications on any hiring workflow process aspects.</a:t>
            </a:r>
          </a:p>
          <a:p>
            <a:r>
              <a:rPr sz="1400" b="1"/>
              <a:t>Common Concerns: </a:t>
            </a:r>
            <a:r>
              <a:rPr sz="1400"/>
              <a:t>Address frequent inquiries regarding candidate selection criteria, interview protocols, and onboarding nuances specifically.</a:t>
            </a:r>
          </a:p>
          <a:p>
            <a:r>
              <a:rPr sz="1400" b="1"/>
              <a:t>Resource Accessibility: </a:t>
            </a:r>
            <a:r>
              <a:rPr sz="1400"/>
              <a:t>Provide supplementary materials or links for deeper understanding of referenced hiring process stages and responsibilities.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Thank You: </a:t>
            </a:r>
            <a:r>
              <a:rPr sz="1400"/>
              <a:t>We appreciate your attention; your engagement is vital for evolving our hiring workflow practices.</a:t>
            </a:r>
          </a:p>
          <a:p>
            <a:r>
              <a:rPr sz="1400" b="1"/>
              <a:t>Further Discussion: </a:t>
            </a:r>
            <a:r>
              <a:rPr sz="1400"/>
              <a:t>Feel free to reach out for clarifications or deeper insights into specific parts of the process.</a:t>
            </a:r>
          </a:p>
          <a:p>
            <a:r>
              <a:rPr sz="1400" b="1"/>
              <a:t>Contact Information: </a:t>
            </a:r>
            <a:r>
              <a:rPr sz="1400"/>
              <a:t>For inquiries, please connect via email or professional networks to continue the conversation.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Hiring 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Hiring Workflow Process</a:t>
            </a:r>
          </a:p>
          <a:p>
            <a:r>
              <a:rPr sz="1400"/>
              <a:t>Process Overview</a:t>
            </a:r>
          </a:p>
          <a:p>
            <a:r>
              <a:rPr sz="1400"/>
              <a:t>Job Requirement and Posting</a:t>
            </a:r>
          </a:p>
          <a:p>
            <a:r>
              <a:rPr sz="1400"/>
              <a:t>Application Screening</a:t>
            </a:r>
          </a:p>
          <a:p>
            <a:r>
              <a:rPr sz="1400"/>
              <a:t>Phone Screening</a:t>
            </a:r>
          </a:p>
          <a:p>
            <a:r>
              <a:rPr sz="1400"/>
              <a:t>Face-to-Face Interview</a:t>
            </a:r>
          </a:p>
          <a:p>
            <a:r>
              <a:rPr sz="1400"/>
              <a:t>Candidate Review</a:t>
            </a:r>
          </a:p>
          <a:p>
            <a:r>
              <a:rPr sz="1400"/>
              <a:t>Offer and Acceptance</a:t>
            </a:r>
          </a:p>
          <a:p>
            <a:r>
              <a:rPr sz="1400"/>
              <a:t>Onboarding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Hiring 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Q&amp;A</a:t>
            </a:r>
          </a:p>
          <a:p>
            <a:r>
              <a:rPr sz="140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Hiring Workflow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Job Posting: </a:t>
            </a:r>
            <a:r>
              <a:rPr sz="1400" dirty="0"/>
              <a:t>Craft compelling job descriptions that attract suitable candidates while outlining essential qualifications.</a:t>
            </a:r>
          </a:p>
          <a:p>
            <a:r>
              <a:rPr sz="1400" b="1" dirty="0"/>
              <a:t>Application Review: </a:t>
            </a:r>
            <a:r>
              <a:rPr sz="1400" dirty="0"/>
              <a:t>Utilize ATS to streamline application sorting, filtering based on specified criteria and qualifications.</a:t>
            </a:r>
          </a:p>
          <a:p>
            <a:r>
              <a:rPr sz="1400" b="1" dirty="0"/>
              <a:t>Onboarding Process: </a:t>
            </a:r>
            <a:r>
              <a:rPr sz="1400" dirty="0"/>
              <a:t>Implement a structured onboarding plan to integrate new hires efficiently into organizational culture.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Hiring Manager Role: </a:t>
            </a:r>
            <a:r>
              <a:rPr sz="1400" dirty="0"/>
              <a:t>The Hiring Manager oversees job requirements, ensures alignment with team goals, </a:t>
            </a:r>
            <a:r>
              <a:rPr lang="en-IN" sz="1400" dirty="0"/>
              <a:t>prepare pre-screening questionnaire </a:t>
            </a:r>
            <a:r>
              <a:rPr sz="1400" dirty="0"/>
              <a:t>and conducts interviews.</a:t>
            </a:r>
          </a:p>
          <a:p>
            <a:r>
              <a:rPr sz="1400" b="1" dirty="0"/>
              <a:t>HR/Recruiter Role: </a:t>
            </a:r>
            <a:r>
              <a:rPr sz="1400" dirty="0"/>
              <a:t>The HR/Recruiter manages candidate outreach, relationship building, and ensures compliance throughout hiring processes.</a:t>
            </a:r>
          </a:p>
          <a:p>
            <a:r>
              <a:rPr sz="1400" b="1" dirty="0"/>
              <a:t>ATS Functionality: </a:t>
            </a:r>
            <a:r>
              <a:rPr sz="1400" dirty="0"/>
              <a:t>The Applicant Tracking System facilitates automated processing, enhancing efficiency in managing candidate data and communications.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Job Requirement and Posting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Needs Identification: </a:t>
            </a:r>
            <a:r>
              <a:rPr sz="1400"/>
              <a:t>Hiring Manager assesses team requirements and determines specific skills required for the position.</a:t>
            </a:r>
          </a:p>
          <a:p>
            <a:r>
              <a:rPr sz="1400" b="1"/>
              <a:t>Job Description Creation: </a:t>
            </a:r>
            <a:r>
              <a:rPr sz="1400"/>
              <a:t>Crafting detailed job descriptions, Hiring Manager specifies qualifications, responsibilities, and organizational culture fit.</a:t>
            </a:r>
          </a:p>
          <a:p>
            <a:r>
              <a:rPr sz="1400" b="1"/>
              <a:t>Job Posting Execution: </a:t>
            </a:r>
            <a:r>
              <a:rPr sz="1400"/>
              <a:t>HR/Recruiter uploads finalized job descriptions into ATS, ensuring accurate dissemination across multiple job platforms.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Application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 dirty="0"/>
              <a:t>Application Screening Process: </a:t>
            </a:r>
            <a:r>
              <a:rPr sz="1400" dirty="0"/>
              <a:t>HR/Recruiter evaluates candidates' applications against essential criteria to identify potential or unsuitable candidates.</a:t>
            </a:r>
          </a:p>
          <a:p>
            <a:r>
              <a:rPr sz="1400" b="1" dirty="0"/>
              <a:t>Candidate Evaluation Criteria: </a:t>
            </a:r>
            <a:r>
              <a:rPr sz="1400" dirty="0"/>
              <a:t>Basic requirements include relevant experience, skills, and educational background that align with job specifications</a:t>
            </a:r>
            <a:r>
              <a:rPr lang="en-IN" sz="1400" dirty="0"/>
              <a:t>.</a:t>
            </a:r>
          </a:p>
          <a:p>
            <a:endParaRPr sz="1400" dirty="0"/>
          </a:p>
          <a:p>
            <a:r>
              <a:rPr sz="1400" b="1" dirty="0"/>
              <a:t>Next Steps Decision: </a:t>
            </a:r>
            <a:r>
              <a:rPr sz="1400" dirty="0"/>
              <a:t>Based on assessments</a:t>
            </a:r>
            <a:r>
              <a:rPr lang="en-IN" sz="1400" dirty="0"/>
              <a:t> and Rank</a:t>
            </a:r>
            <a:r>
              <a:rPr sz="1400" dirty="0"/>
              <a:t> candidates are either invited for phone screening or notified of rejection via email.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4213-B0A2-E3FA-026D-09921C33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Candidates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69C7-DE36-4E92-3E03-01A610BAE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1.Tech stack </a:t>
            </a:r>
          </a:p>
          <a:p>
            <a:pPr marL="0" indent="0">
              <a:buNone/>
            </a:pPr>
            <a:r>
              <a:rPr lang="en-US" sz="2000" dirty="0"/>
              <a:t>2.Experience</a:t>
            </a:r>
          </a:p>
          <a:p>
            <a:pPr marL="0" indent="0">
              <a:buNone/>
            </a:pPr>
            <a:r>
              <a:rPr lang="en-US" sz="2000" dirty="0"/>
              <a:t>3.Availability</a:t>
            </a:r>
          </a:p>
          <a:p>
            <a:pPr marL="0" indent="0">
              <a:buNone/>
            </a:pPr>
            <a:r>
              <a:rPr lang="en-US" sz="2000" dirty="0"/>
              <a:t>4.BackGround Check</a:t>
            </a:r>
          </a:p>
          <a:p>
            <a:pPr marL="0" indent="0">
              <a:buNone/>
            </a:pPr>
            <a:r>
              <a:rPr lang="en-US" sz="2000" dirty="0"/>
              <a:t>5.WFO(client loc)/Hybrid/remote/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AEFD7-2E46-A62E-4D2B-3061800C90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6.Accountability</a:t>
            </a:r>
          </a:p>
          <a:p>
            <a:pPr marL="0" indent="0">
              <a:buNone/>
            </a:pPr>
            <a:r>
              <a:rPr lang="en-US" sz="2000" dirty="0"/>
              <a:t>7.Transprency</a:t>
            </a:r>
          </a:p>
          <a:p>
            <a:pPr marL="0" indent="0">
              <a:buNone/>
            </a:pPr>
            <a:r>
              <a:rPr lang="en-US" sz="2000" dirty="0"/>
              <a:t>8.Financally</a:t>
            </a:r>
          </a:p>
          <a:p>
            <a:pPr marL="0" indent="0">
              <a:buNone/>
            </a:pPr>
            <a:r>
              <a:rPr lang="en-US" sz="2000" dirty="0"/>
              <a:t>9.Ecthically</a:t>
            </a:r>
          </a:p>
          <a:p>
            <a:pPr marL="0" indent="0">
              <a:buNone/>
            </a:pPr>
            <a:r>
              <a:rPr lang="en-US" sz="2000" dirty="0"/>
              <a:t>10.Fair enough</a:t>
            </a:r>
          </a:p>
          <a:p>
            <a:pPr marL="0" indent="0">
              <a:buNone/>
            </a:pPr>
            <a:r>
              <a:rPr lang="en-US" sz="2000" dirty="0"/>
              <a:t>11.location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8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Phone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Phone Screening Purpose: </a:t>
            </a:r>
            <a:r>
              <a:rPr sz="1400"/>
              <a:t>Conduct initial interviews to assess candidates’ qualifications and determine suitability for face-to-face discussions.</a:t>
            </a:r>
          </a:p>
          <a:p>
            <a:r>
              <a:rPr sz="1400" b="1"/>
              <a:t>Assessment Criteria: </a:t>
            </a:r>
            <a:r>
              <a:rPr sz="1400"/>
              <a:t>Evaluate candidates based on specific skills, experience, and job requirements to ensure alignment.</a:t>
            </a:r>
          </a:p>
          <a:p>
            <a:r>
              <a:rPr sz="1400" b="1"/>
              <a:t>Outcome of Screening: </a:t>
            </a:r>
            <a:r>
              <a:rPr sz="1400"/>
              <a:t>Results in scheduling interviews for suitable candidates or issuing rejection emails to 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845</Words>
  <Application>Microsoft Office PowerPoint</Application>
  <PresentationFormat>On-screen Show (16:9)</PresentationFormat>
  <Paragraphs>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Hiring Workflow Overview</vt:lpstr>
      <vt:lpstr>Hiring Workflow Overview</vt:lpstr>
      <vt:lpstr>Hiring Workflow Overview</vt:lpstr>
      <vt:lpstr>Hiring Workflow Process</vt:lpstr>
      <vt:lpstr>Process Overview</vt:lpstr>
      <vt:lpstr>Job Requirement and Posting</vt:lpstr>
      <vt:lpstr>Application Screening</vt:lpstr>
      <vt:lpstr>Candidates rank</vt:lpstr>
      <vt:lpstr>Phone Screening</vt:lpstr>
      <vt:lpstr>Face-to-Face Interview</vt:lpstr>
      <vt:lpstr>Candidate Review</vt:lpstr>
      <vt:lpstr>Offer and Acceptance</vt:lpstr>
      <vt:lpstr>Onboarding</vt:lpstr>
      <vt:lpstr>Conclusion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balraj ch</cp:lastModifiedBy>
  <cp:revision>2</cp:revision>
  <dcterms:created xsi:type="dcterms:W3CDTF">2013-01-27T09:14:16Z</dcterms:created>
  <dcterms:modified xsi:type="dcterms:W3CDTF">2025-01-06T05:43:57Z</dcterms:modified>
  <cp:category/>
</cp:coreProperties>
</file>