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13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Book Antiqua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D20AC21-810F-46EC-8B39-FF5A74E7A02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385DF64-5FC8-47B1-8D54-280C6CC076F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A8F8E4-0335-4BDC-A5CA-2588CB2BA6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C7A518-1710-484A-982B-7013A459BD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AFE759-E193-4348-A105-35A75022AB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C03D68-74E2-4A01-AC7B-831CC6310C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10D588-E1BB-46A1-BA8F-2703FC39DD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5E6C52-2660-4377-9C52-FB7549BB2F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1E175E-06CB-4502-A03D-D7341FAFF9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50F1DC-90E1-4BE4-8AC2-D48DE09210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E3A80F-12B2-4AB5-9741-8B6ECFEC2A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3E0659-89EC-45EA-A915-CBC46811F8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BAC9A3-548A-423D-90F9-52651B59E9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C96D12-0680-49EF-BD9D-806170AFBD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C1CD5E-6332-4B92-B7C2-F6D0D4068F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8AD74A-EE99-4C7E-BD45-3076D77E67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D71003-FC82-4724-BBBE-C9C9AD024E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C6CFC8-FAD5-4926-A781-514FA39D905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176C3F-7AD7-4B2E-947A-F63269314C4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EA72AE-75CD-447E-B2BC-914BEAF6D7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A5A13B-1244-4D6C-A08F-FADD9C28FA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071769-9487-4C7F-8D97-100FFBC700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BB7878-9403-40D1-870E-AD8A4C62C9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42A597-8807-4F83-A24D-548FAEBF23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C8DB08-A921-4B4A-976B-4B687B4514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34F222-E264-4383-88F4-E4B3C0CE21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75f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Book Antiqua"/>
            </a:endParaRPr>
          </a:p>
        </p:txBody>
      </p:sp>
      <p:sp>
        <p:nvSpPr>
          <p:cNvPr id="1" name="Rectangle 7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Book Antiqua"/>
            </a:endParaRPr>
          </a:p>
        </p:txBody>
      </p:sp>
      <p:sp>
        <p:nvSpPr>
          <p:cNvPr id="2" name="Rectangle 8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Book Antiqua"/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Book Antiqua"/>
            </a:endParaRPr>
          </a:p>
        </p:txBody>
      </p:sp>
      <p:sp>
        <p:nvSpPr>
          <p:cNvPr id="4" name="Rectangle 9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Book Antiqua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Book Antiqua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400" spc="-1" strike="noStrike" cap="all">
                <a:solidFill>
                  <a:srgbClr val="ebddc3"/>
                </a:solidFill>
                <a:latin typeface="Lucida Sans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>
            <a:off x="76320" y="6068520"/>
            <a:ext cx="2057040" cy="68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2000" spc="-1" strike="noStrike">
                <a:solidFill>
                  <a:srgbClr val="ffffff"/>
                </a:solidFill>
                <a:latin typeface="Book Antiqua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&lt;date/time&gt;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ebddc3"/>
                </a:solidFill>
                <a:latin typeface="Book Antiqu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ebddc3"/>
                </a:solidFill>
                <a:latin typeface="Book Antiqua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8001000" y="228600"/>
            <a:ext cx="837720" cy="38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1" lang="en-US" sz="1400" spc="-1" strike="noStrike">
                <a:solidFill>
                  <a:srgbClr val="ebddc3"/>
                </a:solidFill>
                <a:latin typeface="Book Antiqua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BA782EC5-72F1-4AA2-BD6E-AA42728DA8B1}" type="slidenum">
              <a:rPr b="1" lang="en-US" sz="1400" spc="-1" strike="noStrike">
                <a:solidFill>
                  <a:srgbClr val="ebddc3"/>
                </a:solidFill>
                <a:latin typeface="Book Antiqu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ffffff"/>
                </a:solidFill>
                <a:latin typeface="Book Antiqua"/>
              </a:rPr>
              <a:t>Click to edit the outline text format</a:t>
            </a:r>
            <a:endParaRPr b="0" lang="en-US" sz="2900" spc="-1" strike="noStrike">
              <a:solidFill>
                <a:srgbClr val="ffffff"/>
              </a:solidFill>
              <a:latin typeface="Book Antiqu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solidFill>
                  <a:srgbClr val="ffffff"/>
                </a:solidFill>
                <a:latin typeface="Book Antiqua"/>
              </a:rPr>
              <a:t>Second Outline Level</a:t>
            </a:r>
            <a:endParaRPr b="0" lang="en-US" sz="2300" spc="-1" strike="noStrike">
              <a:solidFill>
                <a:srgbClr val="ffffff"/>
              </a:solidFill>
              <a:latin typeface="Book Antiqu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Book Antiqu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Book Antiqu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Book Antiqu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Book Antiqu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Book Antiqua"/>
            </a:endParaRPr>
          </a:p>
        </p:txBody>
      </p:sp>
      <p:sp>
        <p:nvSpPr>
          <p:cNvPr id="48" name="Rectangle 7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Book Antiqua"/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Book Antiqua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775f55"/>
                </a:solidFill>
                <a:latin typeface="Lucida Sans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dt" idx="4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775f55"/>
                </a:solidFill>
                <a:latin typeface="Book Antiqu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775f55"/>
                </a:solidFill>
                <a:latin typeface="Book Antiqua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ftr" idx="5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775f55"/>
                </a:solidFill>
                <a:latin typeface="Book Antiqu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775f55"/>
                </a:solidFill>
                <a:latin typeface="Book Antiqua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sldNum" idx="6"/>
          </p:nvPr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Book Antiqua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EE44F1F1-76A8-4DED-9125-721428BFF1E7}" type="slidenum">
              <a:rPr b="1" lang="en-US" sz="1400" spc="-1" strike="noStrike">
                <a:solidFill>
                  <a:srgbClr val="ffffff"/>
                </a:solidFill>
                <a:latin typeface="Book Antiqu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Click to edit Master text styles</a:t>
            </a: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  <a:p>
            <a:pPr lvl="1" marL="640080" indent="-27432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Book Antiqua"/>
              </a:rPr>
              <a:t>Second level</a:t>
            </a:r>
            <a:endParaRPr b="0" lang="en-US" sz="2600" spc="-1" strike="noStrike">
              <a:solidFill>
                <a:srgbClr val="000000"/>
              </a:solidFill>
              <a:latin typeface="Book Antiqua"/>
            </a:endParaRPr>
          </a:p>
          <a:p>
            <a:pPr lvl="2" marL="914400" indent="-22860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n-US" sz="2300" spc="-1" strike="noStrike">
                <a:solidFill>
                  <a:srgbClr val="000000"/>
                </a:solidFill>
                <a:latin typeface="Book Antiqua"/>
              </a:rPr>
              <a:t>Third level</a:t>
            </a:r>
            <a:endParaRPr b="0" lang="en-US" sz="2300" spc="-1" strike="noStrike">
              <a:solidFill>
                <a:srgbClr val="000000"/>
              </a:solidFill>
              <a:latin typeface="Book Antiqua"/>
            </a:endParaRPr>
          </a:p>
          <a:p>
            <a:pPr lvl="3" marL="1371600" indent="-22860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lvl="4" marL="1828800" indent="-228600">
              <a:lnSpc>
                <a:spcPct val="100000"/>
              </a:lnSpc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876240" y="2590920"/>
            <a:ext cx="8076960" cy="175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Book Antiqua"/>
              </a:rPr>
              <a:t>Support Vector Machine (SVM)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Book Antiqua"/>
              </a:rPr>
              <a:t>	</a:t>
            </a:r>
            <a:r>
              <a:rPr b="0" lang="en-US" sz="2600" spc="-1" strike="noStrike">
                <a:solidFill>
                  <a:srgbClr val="ffffff"/>
                </a:solidFill>
                <a:latin typeface="Book Antiqua"/>
              </a:rPr>
              <a:t>	</a:t>
            </a:r>
            <a:r>
              <a:rPr b="0" lang="en-US" sz="2600" spc="-1" strike="noStrike">
                <a:solidFill>
                  <a:srgbClr val="ffffff"/>
                </a:solidFill>
                <a:latin typeface="Book Antiqua"/>
              </a:rPr>
              <a:t>	</a:t>
            </a:r>
            <a:r>
              <a:rPr b="0" lang="en-US" sz="2600" spc="-1" strike="noStrike">
                <a:solidFill>
                  <a:srgbClr val="ffffff"/>
                </a:solidFill>
                <a:latin typeface="Book Antiqua"/>
              </a:rPr>
              <a:t>	</a:t>
            </a:r>
            <a:r>
              <a:rPr b="0" lang="en-US" sz="2600" spc="-1" strike="noStrike">
                <a:solidFill>
                  <a:srgbClr val="ffffff"/>
                </a:solidFill>
                <a:latin typeface="Book Antiqua"/>
              </a:rPr>
              <a:t>	</a:t>
            </a:r>
            <a:r>
              <a:rPr b="0" lang="en-US" sz="2600" spc="-1" strike="noStrike">
                <a:solidFill>
                  <a:srgbClr val="ffffff"/>
                </a:solidFill>
                <a:latin typeface="Book Antiqua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Subtitle 2"/>
          <p:cNvSpPr/>
          <p:nvPr/>
        </p:nvSpPr>
        <p:spPr>
          <a:xfrm>
            <a:off x="1219320" y="5257800"/>
            <a:ext cx="8076960" cy="14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8800" rIns="45720" tIns="0" bIns="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Designed by: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Badaruddin Chachar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10"/>
          </p:nvPr>
        </p:nvSpPr>
        <p:spPr>
          <a:xfrm>
            <a:off x="609480" y="6248520"/>
            <a:ext cx="837720" cy="38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1" lang="en-US" sz="1400" spc="-1" strike="noStrike">
                <a:solidFill>
                  <a:srgbClr val="ebddc3"/>
                </a:solidFill>
                <a:latin typeface="Book Antiqua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0DA17A78-8D9C-4484-92CE-874C7577FE4A}" type="slidenum">
              <a:rPr b="1" lang="en-US" sz="1400" spc="-1" strike="noStrike">
                <a:solidFill>
                  <a:srgbClr val="ebddc3"/>
                </a:solidFill>
                <a:latin typeface="Book Antiqu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title"/>
          </p:nvPr>
        </p:nvSpPr>
        <p:spPr>
          <a:xfrm>
            <a:off x="1676520" y="-152280"/>
            <a:ext cx="6476760" cy="182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buNone/>
            </a:pPr>
            <a:endParaRPr b="0" lang="en-US" sz="4400" spc="-1" strike="noStrike" cap="all">
              <a:solidFill>
                <a:srgbClr val="ebddc3"/>
              </a:solidFill>
              <a:latin typeface="Lucida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775f55"/>
                </a:solidFill>
                <a:latin typeface="Lucida Sans"/>
              </a:rPr>
              <a:t>SVM’s way to find the best line</a:t>
            </a:r>
            <a:endParaRPr b="0" lang="en-US" sz="44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latin typeface="Book Antiqua"/>
              </a:rPr>
              <a:t>According to the SVM algorithm we find the points closest to the line from both the classes. These points are called </a:t>
            </a:r>
            <a:r>
              <a:rPr b="1" lang="en-US" sz="1600" spc="-1" strike="noStrike">
                <a:solidFill>
                  <a:srgbClr val="000000"/>
                </a:solidFill>
                <a:latin typeface="Book Antiqua"/>
              </a:rPr>
              <a:t>support vectors</a:t>
            </a:r>
            <a:r>
              <a:rPr b="0" lang="en-US" sz="1600" spc="-1" strike="noStrike">
                <a:solidFill>
                  <a:srgbClr val="000000"/>
                </a:solidFill>
                <a:latin typeface="Book Antiqua"/>
              </a:rPr>
              <a:t>. </a:t>
            </a:r>
            <a:endParaRPr b="0" lang="en-US" sz="1600" spc="-1" strike="noStrike">
              <a:solidFill>
                <a:srgbClr val="000000"/>
              </a:solidFill>
              <a:latin typeface="Book Antiqua"/>
            </a:endParaRPr>
          </a:p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latin typeface="Book Antiqua"/>
              </a:rPr>
              <a:t>Now, we compute the </a:t>
            </a:r>
            <a:r>
              <a:rPr b="1" lang="en-US" sz="1600" spc="-1" strike="noStrike">
                <a:solidFill>
                  <a:srgbClr val="000000"/>
                </a:solidFill>
                <a:latin typeface="Book Antiqua"/>
              </a:rPr>
              <a:t>distance between the line and the support vectors</a:t>
            </a:r>
            <a:r>
              <a:rPr b="0" lang="en-US" sz="1600" spc="-1" strike="noStrike">
                <a:solidFill>
                  <a:srgbClr val="000000"/>
                </a:solidFill>
                <a:latin typeface="Book Antiqua"/>
              </a:rPr>
              <a:t>. This distance is called the </a:t>
            </a:r>
            <a:r>
              <a:rPr b="1" lang="en-US" sz="1600" spc="-1" strike="noStrike">
                <a:solidFill>
                  <a:srgbClr val="000000"/>
                </a:solidFill>
                <a:latin typeface="Book Antiqua"/>
              </a:rPr>
              <a:t>margin</a:t>
            </a:r>
            <a:r>
              <a:rPr b="0" lang="en-US" sz="1600" spc="-1" strike="noStrike">
                <a:solidFill>
                  <a:srgbClr val="000000"/>
                </a:solidFill>
                <a:latin typeface="Book Antiqua"/>
              </a:rPr>
              <a:t>. </a:t>
            </a:r>
            <a:endParaRPr b="0" lang="en-US" sz="1600" spc="-1" strike="noStrike">
              <a:solidFill>
                <a:srgbClr val="000000"/>
              </a:solidFill>
              <a:latin typeface="Book Antiqua"/>
            </a:endParaRPr>
          </a:p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latin typeface="Book Antiqua"/>
              </a:rPr>
              <a:t>Our goal is to </a:t>
            </a:r>
            <a:r>
              <a:rPr b="1" lang="en-US" sz="1600" spc="-1" strike="noStrike">
                <a:solidFill>
                  <a:srgbClr val="000000"/>
                </a:solidFill>
                <a:latin typeface="Book Antiqua"/>
              </a:rPr>
              <a:t>maximize the margin</a:t>
            </a:r>
            <a:r>
              <a:rPr b="0" lang="en-US" sz="1600" spc="-1" strike="noStrike">
                <a:solidFill>
                  <a:srgbClr val="000000"/>
                </a:solidFill>
                <a:latin typeface="Book Antiqua"/>
              </a:rPr>
              <a:t>. The hyperplane for which the margin is maximum is the</a:t>
            </a:r>
            <a:r>
              <a:rPr b="1" lang="en-US" sz="1600" spc="-1" strike="noStrike">
                <a:solidFill>
                  <a:srgbClr val="000000"/>
                </a:solidFill>
                <a:latin typeface="Book Antiqua"/>
              </a:rPr>
              <a:t> optimal hyperplane</a:t>
            </a:r>
            <a:r>
              <a:rPr b="0" lang="en-US" sz="1600" spc="-1" strike="noStrike">
                <a:solidFill>
                  <a:srgbClr val="000000"/>
                </a:solidFill>
                <a:latin typeface="Book Antiqua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45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46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47" name="Subtitle 2"/>
          <p:cNvSpPr/>
          <p:nvPr/>
        </p:nvSpPr>
        <p:spPr>
          <a:xfrm>
            <a:off x="1371600" y="6553080"/>
            <a:ext cx="80769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8800" rIns="45720" tIns="0" bIns="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1050" spc="-1" strike="noStrike">
                <a:solidFill>
                  <a:srgbClr val="8a8a8a"/>
                </a:solidFill>
                <a:latin typeface="Book Antiqua"/>
              </a:rPr>
              <a:t>Designed by: Nooruddin Noonari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Picture 4" descr=""/>
          <p:cNvPicPr/>
          <p:nvPr/>
        </p:nvPicPr>
        <p:blipFill>
          <a:blip r:embed="rId1"/>
          <a:stretch/>
        </p:blipFill>
        <p:spPr>
          <a:xfrm>
            <a:off x="1369440" y="3473280"/>
            <a:ext cx="5886000" cy="30794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46B740-1CE8-4FEB-BAAB-BCF28BD3621B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775f55"/>
              </a:solidFill>
              <a:latin typeface="Lucida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Thus SVM tries to make a </a:t>
            </a:r>
            <a:r>
              <a:rPr b="1" lang="en-US" sz="2900" spc="-1" strike="noStrike">
                <a:solidFill>
                  <a:srgbClr val="000000"/>
                </a:solidFill>
                <a:latin typeface="Book Antiqua"/>
              </a:rPr>
              <a:t>decision boundary </a:t>
            </a: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in such a way that the separation between the two classes(that street) is as </a:t>
            </a:r>
            <a:r>
              <a:rPr b="1" lang="en-US" sz="2900" spc="-1" strike="noStrike">
                <a:solidFill>
                  <a:srgbClr val="000000"/>
                </a:solidFill>
                <a:latin typeface="Book Antiqua"/>
              </a:rPr>
              <a:t>wide as possible</a:t>
            </a: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.</a:t>
            </a: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51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52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53" name="Subtitle 2"/>
          <p:cNvSpPr/>
          <p:nvPr/>
        </p:nvSpPr>
        <p:spPr>
          <a:xfrm>
            <a:off x="1371600" y="6553080"/>
            <a:ext cx="80769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8800" rIns="45720" tIns="0" bIns="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1050" spc="-1" strike="noStrike">
                <a:solidFill>
                  <a:srgbClr val="8a8a8a"/>
                </a:solidFill>
                <a:latin typeface="Book Antiqua"/>
              </a:rPr>
              <a:t>Designed by: Nooruddin Noonari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1B0711-75D6-40FB-A07C-04BC75D929B7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775f55"/>
                </a:solidFill>
                <a:latin typeface="Lucida Sans"/>
              </a:rPr>
              <a:t>SVM in Non Linearly</a:t>
            </a:r>
            <a:endParaRPr b="0" lang="en-US" sz="44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Simple, ain’t it? Let’s consider a bit complex dataset, which is not linearly separable.</a:t>
            </a: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56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57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58" name="Subtitle 2"/>
          <p:cNvSpPr/>
          <p:nvPr/>
        </p:nvSpPr>
        <p:spPr>
          <a:xfrm>
            <a:off x="1371600" y="6553080"/>
            <a:ext cx="80769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8800" rIns="45720" tIns="0" bIns="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1050" spc="-1" strike="noStrike">
                <a:solidFill>
                  <a:srgbClr val="8a8a8a"/>
                </a:solidFill>
                <a:latin typeface="Book Antiqua"/>
              </a:rPr>
              <a:t>Designed by: Nooruddin Noonari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Picture 8" descr=""/>
          <p:cNvPicPr/>
          <p:nvPr/>
        </p:nvPicPr>
        <p:blipFill>
          <a:blip r:embed="rId1"/>
          <a:stretch/>
        </p:blipFill>
        <p:spPr>
          <a:xfrm>
            <a:off x="1752480" y="2958120"/>
            <a:ext cx="5266800" cy="3366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D33117-C70A-4056-A818-80F3E13E30E9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775f55"/>
              </a:solidFill>
              <a:latin typeface="Lucida San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This data can be converted to linearly separable data in higher dimension. Lets add one more dimension and call it z-axis. Let the co-ordinates on z-axis be governed by the constraint,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z = x²+y²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So, basically z co-ordinate is the square of distance of the point from origin. Let’s plot the data on z-axis.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indent="0" algn="just">
              <a:lnSpc>
                <a:spcPct val="100000"/>
              </a:lnSpc>
              <a:spcBef>
                <a:spcPts val="700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62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63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64" name="Subtitle 2"/>
          <p:cNvSpPr/>
          <p:nvPr/>
        </p:nvSpPr>
        <p:spPr>
          <a:xfrm>
            <a:off x="1371600" y="6553080"/>
            <a:ext cx="80769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8800" rIns="45720" tIns="0" bIns="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1050" spc="-1" strike="noStrike">
                <a:solidFill>
                  <a:srgbClr val="8a8a8a"/>
                </a:solidFill>
                <a:latin typeface="Book Antiqua"/>
              </a:rPr>
              <a:t>Designed by: Nooruddin Noonari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Picture 3" descr=""/>
          <p:cNvPicPr/>
          <p:nvPr/>
        </p:nvPicPr>
        <p:blipFill>
          <a:blip r:embed="rId1"/>
          <a:stretch/>
        </p:blipFill>
        <p:spPr>
          <a:xfrm>
            <a:off x="1979640" y="3800520"/>
            <a:ext cx="5419440" cy="2752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A346F6-A064-4F7E-B12F-251C4341B9C1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775f55"/>
                </a:solidFill>
                <a:latin typeface="Lucida Sans"/>
              </a:rPr>
              <a:t>HYPERPLANE</a:t>
            </a:r>
            <a:endParaRPr b="0" lang="en-US" sz="44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i="1" lang="en-US" sz="2900" spc="-1" strike="noStrike">
                <a:solidFill>
                  <a:srgbClr val="000000"/>
                </a:solidFill>
                <a:latin typeface="Book Antiqua"/>
              </a:rPr>
              <a:t>A hyperplane in an n-dimensional Euclidean space is a flat, n-1 dimensional subset of that space that divides the space into two disconnected parts.</a:t>
            </a: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68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69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70" name="Subtitle 2"/>
          <p:cNvSpPr/>
          <p:nvPr/>
        </p:nvSpPr>
        <p:spPr>
          <a:xfrm>
            <a:off x="1371600" y="6553080"/>
            <a:ext cx="80769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8800" rIns="45720" tIns="0" bIns="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1050" spc="-1" strike="noStrike">
                <a:solidFill>
                  <a:srgbClr val="8a8a8a"/>
                </a:solidFill>
                <a:latin typeface="Book Antiqua"/>
              </a:rPr>
              <a:t>Designed by: Nooruddin Noonari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Picture 3" descr=""/>
          <p:cNvPicPr/>
          <p:nvPr/>
        </p:nvPicPr>
        <p:blipFill>
          <a:blip r:embed="rId1"/>
          <a:stretch/>
        </p:blipFill>
        <p:spPr>
          <a:xfrm>
            <a:off x="1827000" y="3619440"/>
            <a:ext cx="5724000" cy="3085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107C87-8791-4039-8298-08041D51F144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775f55"/>
                </a:solidFill>
                <a:latin typeface="Lucida Sans"/>
              </a:rPr>
              <a:t>Kernel in SVM</a:t>
            </a:r>
            <a:endParaRPr b="0" lang="en-US" sz="44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A kernel is a function used in SVM for helping to solve problems. </a:t>
            </a: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They provide shortcuts to avoid complex calculations. </a:t>
            </a: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The amazing thing about kernel is that we can go to higher dimensions and perform smooth calculations with the help of it. </a:t>
            </a: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We can go up to an infinite number of dimensions using kernels.</a:t>
            </a: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2E96AF-D521-4941-A0E2-F7632458B73B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775f55"/>
                </a:solidFill>
                <a:latin typeface="Lucida Sans"/>
              </a:rPr>
              <a:t>Non Linear</a:t>
            </a:r>
            <a:endParaRPr b="0" lang="en-US" sz="4400" spc="-1" strike="noStrike">
              <a:solidFill>
                <a:srgbClr val="000000"/>
              </a:solidFill>
              <a:latin typeface="Book Antiqua"/>
            </a:endParaRPr>
          </a:p>
        </p:txBody>
      </p:sp>
      <p:pic>
        <p:nvPicPr>
          <p:cNvPr id="175" name="Picture 8" descr="Non-Linear SVM and Kernel Function | LaptrinhX"/>
          <p:cNvPicPr/>
          <p:nvPr/>
        </p:nvPicPr>
        <p:blipFill>
          <a:blip r:embed="rId1"/>
          <a:stretch/>
        </p:blipFill>
        <p:spPr>
          <a:xfrm>
            <a:off x="1676520" y="1676520"/>
            <a:ext cx="6248160" cy="4918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FE29CF-F53F-4C83-9483-28DD69F98822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775f55"/>
                </a:solidFill>
                <a:latin typeface="Lucida Sans"/>
              </a:rPr>
              <a:t>3D Non Linear</a:t>
            </a:r>
            <a:endParaRPr b="0" lang="en-US" sz="4400" spc="-1" strike="noStrike">
              <a:solidFill>
                <a:srgbClr val="000000"/>
              </a:solidFill>
              <a:latin typeface="Book Antiqua"/>
            </a:endParaRPr>
          </a:p>
        </p:txBody>
      </p:sp>
      <p:pic>
        <p:nvPicPr>
          <p:cNvPr id="177" name="Picture 2" descr="matplotlib - Plotting 3D Decision Boundary From Linear SVM - Stack Overflow"/>
          <p:cNvPicPr/>
          <p:nvPr/>
        </p:nvPicPr>
        <p:blipFill>
          <a:blip r:embed="rId1"/>
          <a:stretch/>
        </p:blipFill>
        <p:spPr>
          <a:xfrm>
            <a:off x="457200" y="1828800"/>
            <a:ext cx="8076960" cy="4647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5094F2-BB99-4F4A-8FB9-782CE66B5993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775f55"/>
                </a:solidFill>
                <a:latin typeface="Lucida Sans"/>
              </a:rPr>
              <a:t>Linear</a:t>
            </a:r>
            <a:endParaRPr b="0" lang="en-US" sz="4400" spc="-1" strike="noStrike">
              <a:solidFill>
                <a:srgbClr val="000000"/>
              </a:solidFill>
              <a:latin typeface="Book Antiqua"/>
            </a:endParaRPr>
          </a:p>
        </p:txBody>
      </p:sp>
      <p:pic>
        <p:nvPicPr>
          <p:cNvPr id="179" name="Picture 6" descr="Support Vector Machine (SVM) Algorithm - Javatpoint"/>
          <p:cNvPicPr/>
          <p:nvPr/>
        </p:nvPicPr>
        <p:blipFill>
          <a:blip r:embed="rId1"/>
          <a:stretch/>
        </p:blipFill>
        <p:spPr>
          <a:xfrm>
            <a:off x="762120" y="1516680"/>
            <a:ext cx="7394040" cy="4929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B850AE-5E5A-46AA-A2F4-F72D449A03C4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775f55"/>
                </a:solidFill>
                <a:latin typeface="Lucida Sans"/>
              </a:rPr>
              <a:t>Kernel in SVM</a:t>
            </a:r>
            <a:endParaRPr b="0" lang="en-US" sz="44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82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83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84" name="Subtitle 2"/>
          <p:cNvSpPr/>
          <p:nvPr/>
        </p:nvSpPr>
        <p:spPr>
          <a:xfrm>
            <a:off x="1371600" y="6553080"/>
            <a:ext cx="80769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8800" rIns="45720" tIns="0" bIns="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1050" spc="-1" strike="noStrike">
                <a:solidFill>
                  <a:srgbClr val="8a8a8a"/>
                </a:solidFill>
                <a:latin typeface="Book Antiqua"/>
              </a:rPr>
              <a:t>Designed by: Nooruddin Noonari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Picture 3" descr=""/>
          <p:cNvPicPr/>
          <p:nvPr/>
        </p:nvPicPr>
        <p:blipFill>
          <a:blip r:embed="rId1"/>
          <a:stretch/>
        </p:blipFill>
        <p:spPr>
          <a:xfrm>
            <a:off x="1752480" y="1754640"/>
            <a:ext cx="5033520" cy="4186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8A2CD0-F273-4DE3-89E4-FC4461B20466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1000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775f55"/>
                </a:solidFill>
                <a:latin typeface="Lucida Sans"/>
              </a:rPr>
              <a:t>Intro to Support Vector Machine</a:t>
            </a:r>
            <a:endParaRPr b="0" lang="en-US" sz="44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152920" cy="510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400" spc="-1" strike="noStrike">
                <a:solidFill>
                  <a:srgbClr val="000000"/>
                </a:solidFill>
                <a:latin typeface="Book Antiqua"/>
              </a:rPr>
              <a:t>SVM or Support Vector Machine is a linear model for </a:t>
            </a:r>
            <a:r>
              <a:rPr b="1" lang="en-US" sz="2400" spc="-1" strike="noStrike">
                <a:solidFill>
                  <a:srgbClr val="000000"/>
                </a:solidFill>
                <a:latin typeface="Book Antiqua"/>
              </a:rPr>
              <a:t>classification</a:t>
            </a:r>
            <a:r>
              <a:rPr b="0" lang="en-US" sz="2400" spc="-1" strike="noStrike">
                <a:solidFill>
                  <a:srgbClr val="000000"/>
                </a:solidFill>
                <a:latin typeface="Book Antiqua"/>
              </a:rPr>
              <a:t> and </a:t>
            </a:r>
            <a:r>
              <a:rPr b="1" lang="en-US" sz="2400" spc="-1" strike="noStrike">
                <a:solidFill>
                  <a:srgbClr val="000000"/>
                </a:solidFill>
                <a:latin typeface="Book Antiqua"/>
              </a:rPr>
              <a:t>regression</a:t>
            </a:r>
            <a:r>
              <a:rPr b="0" lang="en-US" sz="2400" spc="-1" strike="noStrike">
                <a:solidFill>
                  <a:srgbClr val="000000"/>
                </a:solidFill>
                <a:latin typeface="Book Antiqua"/>
              </a:rPr>
              <a:t> problems. </a:t>
            </a:r>
            <a:endParaRPr b="0" lang="en-US" sz="2400" spc="-1" strike="noStrike">
              <a:solidFill>
                <a:srgbClr val="000000"/>
              </a:solidFill>
              <a:latin typeface="Book Antiqua"/>
            </a:endParaRPr>
          </a:p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400" spc="-1" strike="noStrike">
                <a:solidFill>
                  <a:srgbClr val="000000"/>
                </a:solidFill>
                <a:latin typeface="Book Antiqua"/>
              </a:rPr>
              <a:t>It can solve </a:t>
            </a:r>
            <a:r>
              <a:rPr b="1" lang="en-US" sz="2400" spc="-1" strike="noStrike">
                <a:solidFill>
                  <a:srgbClr val="000000"/>
                </a:solidFill>
                <a:latin typeface="Book Antiqua"/>
              </a:rPr>
              <a:t>linear</a:t>
            </a:r>
            <a:r>
              <a:rPr b="0" lang="en-US" sz="2400" spc="-1" strike="noStrike">
                <a:solidFill>
                  <a:srgbClr val="000000"/>
                </a:solidFill>
                <a:latin typeface="Book Antiqua"/>
              </a:rPr>
              <a:t> and </a:t>
            </a:r>
            <a:r>
              <a:rPr b="1" lang="en-US" sz="2400" spc="-1" strike="noStrike">
                <a:solidFill>
                  <a:srgbClr val="000000"/>
                </a:solidFill>
                <a:latin typeface="Book Antiqua"/>
              </a:rPr>
              <a:t>non-linear</a:t>
            </a:r>
            <a:r>
              <a:rPr b="0" lang="en-US" sz="2400" spc="-1" strike="noStrike">
                <a:solidFill>
                  <a:srgbClr val="000000"/>
                </a:solidFill>
                <a:latin typeface="Book Antiqua"/>
              </a:rPr>
              <a:t> problems and work well for many practical problems. </a:t>
            </a:r>
            <a:endParaRPr b="0" lang="en-US" sz="2400" spc="-1" strike="noStrike">
              <a:solidFill>
                <a:srgbClr val="000000"/>
              </a:solidFill>
              <a:latin typeface="Book Antiqua"/>
            </a:endParaRPr>
          </a:p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400" spc="-1" strike="noStrike">
                <a:solidFill>
                  <a:srgbClr val="000000"/>
                </a:solidFill>
                <a:latin typeface="Book Antiqua"/>
              </a:rPr>
              <a:t>The idea of SVM is simple: The algorithm creates a </a:t>
            </a:r>
            <a:r>
              <a:rPr b="1" lang="en-US" sz="2400" spc="-1" strike="noStrike">
                <a:solidFill>
                  <a:srgbClr val="000000"/>
                </a:solidFill>
                <a:latin typeface="Book Antiqua"/>
              </a:rPr>
              <a:t>line or a hyperplane </a:t>
            </a:r>
            <a:r>
              <a:rPr b="0" lang="en-US" sz="2400" spc="-1" strike="noStrike">
                <a:solidFill>
                  <a:srgbClr val="000000"/>
                </a:solidFill>
                <a:latin typeface="Book Antiqua"/>
              </a:rPr>
              <a:t>which separates the </a:t>
            </a:r>
            <a:r>
              <a:rPr b="1" lang="en-US" sz="2400" spc="-1" strike="noStrike">
                <a:solidFill>
                  <a:srgbClr val="000000"/>
                </a:solidFill>
                <a:latin typeface="Book Antiqua"/>
              </a:rPr>
              <a:t>data</a:t>
            </a:r>
            <a:r>
              <a:rPr b="0" lang="en-US" sz="2400" spc="-1" strike="noStrike">
                <a:solidFill>
                  <a:srgbClr val="000000"/>
                </a:solidFill>
                <a:latin typeface="Book Antiqua"/>
              </a:rPr>
              <a:t> into </a:t>
            </a:r>
            <a:r>
              <a:rPr b="1" lang="en-US" sz="2400" spc="-1" strike="noStrike">
                <a:solidFill>
                  <a:srgbClr val="000000"/>
                </a:solidFill>
                <a:latin typeface="Book Antiqua"/>
              </a:rPr>
              <a:t>classes</a:t>
            </a:r>
            <a:r>
              <a:rPr b="0" lang="en-US" sz="2400" spc="-1" strike="noStrike">
                <a:solidFill>
                  <a:srgbClr val="000000"/>
                </a:solidFill>
                <a:latin typeface="Book Antiqu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Book Antiqua"/>
            </a:endParaRPr>
          </a:p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400" spc="-1" strike="noStrike">
                <a:solidFill>
                  <a:srgbClr val="000000"/>
                </a:solidFill>
                <a:latin typeface="Book Antiqua"/>
              </a:rPr>
              <a:t>SVM helps to find a separating </a:t>
            </a:r>
            <a:r>
              <a:rPr b="1" lang="en-US" sz="2400" spc="-1" strike="noStrike">
                <a:solidFill>
                  <a:srgbClr val="000000"/>
                </a:solidFill>
                <a:latin typeface="Book Antiqua"/>
              </a:rPr>
              <a:t>line(or hyperplane) </a:t>
            </a:r>
            <a:r>
              <a:rPr b="0" lang="en-US" sz="2400" spc="-1" strike="noStrike">
                <a:solidFill>
                  <a:srgbClr val="000000"/>
                </a:solidFill>
                <a:latin typeface="Book Antiqua"/>
              </a:rPr>
              <a:t>between </a:t>
            </a:r>
            <a:r>
              <a:rPr b="1" lang="en-US" sz="2400" spc="-1" strike="noStrike">
                <a:solidFill>
                  <a:srgbClr val="000000"/>
                </a:solidFill>
                <a:latin typeface="Book Antiqua"/>
              </a:rPr>
              <a:t>data</a:t>
            </a:r>
            <a:r>
              <a:rPr b="0" lang="en-US" sz="2400" spc="-1" strike="noStrike">
                <a:solidFill>
                  <a:srgbClr val="000000"/>
                </a:solidFill>
                <a:latin typeface="Book Antiqua"/>
              </a:rPr>
              <a:t> of </a:t>
            </a:r>
            <a:r>
              <a:rPr b="1" lang="en-US" sz="2400" spc="-1" strike="noStrike">
                <a:solidFill>
                  <a:srgbClr val="000000"/>
                </a:solidFill>
                <a:latin typeface="Book Antiqua"/>
              </a:rPr>
              <a:t>two classes</a:t>
            </a:r>
            <a:r>
              <a:rPr b="0" lang="en-US" sz="2400" spc="-1" strike="noStrike">
                <a:solidFill>
                  <a:srgbClr val="000000"/>
                </a:solidFill>
                <a:latin typeface="Book Antiqua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Book Antiqua"/>
            </a:endParaRPr>
          </a:p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400" spc="-1" strike="noStrike">
                <a:solidFill>
                  <a:srgbClr val="000000"/>
                </a:solidFill>
                <a:latin typeface="Book Antiqua"/>
              </a:rPr>
              <a:t>SVM is an algorithm that takes the </a:t>
            </a:r>
            <a:r>
              <a:rPr b="1" lang="en-US" sz="2400" spc="-1" strike="noStrike">
                <a:solidFill>
                  <a:srgbClr val="000000"/>
                </a:solidFill>
                <a:latin typeface="Book Antiqua"/>
              </a:rPr>
              <a:t>data</a:t>
            </a:r>
            <a:r>
              <a:rPr b="0" lang="en-US" sz="2400" spc="-1" strike="noStrike">
                <a:solidFill>
                  <a:srgbClr val="000000"/>
                </a:solidFill>
                <a:latin typeface="Book Antiqua"/>
              </a:rPr>
              <a:t> as an input and outputs a </a:t>
            </a:r>
            <a:r>
              <a:rPr b="1" lang="en-US" sz="2400" spc="-1" strike="noStrike">
                <a:solidFill>
                  <a:srgbClr val="000000"/>
                </a:solidFill>
                <a:latin typeface="Book Antiqua"/>
              </a:rPr>
              <a:t>line</a:t>
            </a:r>
            <a:r>
              <a:rPr b="0" lang="en-US" sz="2400" spc="-1" strike="noStrike">
                <a:solidFill>
                  <a:srgbClr val="000000"/>
                </a:solidFill>
                <a:latin typeface="Book Antiqua"/>
              </a:rPr>
              <a:t> that separates those </a:t>
            </a:r>
            <a:r>
              <a:rPr b="1" lang="en-US" sz="2400" spc="-1" strike="noStrike">
                <a:solidFill>
                  <a:srgbClr val="000000"/>
                </a:solidFill>
                <a:latin typeface="Book Antiqua"/>
              </a:rPr>
              <a:t>classes</a:t>
            </a:r>
            <a:r>
              <a:rPr b="0" lang="en-US" sz="2400" spc="-1" strike="noStrike">
                <a:solidFill>
                  <a:srgbClr val="000000"/>
                </a:solidFill>
                <a:latin typeface="Book Antiqua"/>
              </a:rPr>
              <a:t> if possible.</a:t>
            </a:r>
            <a:endParaRPr b="0" lang="en-US" sz="24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03" name="Subtitle 2"/>
          <p:cNvSpPr/>
          <p:nvPr/>
        </p:nvSpPr>
        <p:spPr>
          <a:xfrm>
            <a:off x="1371600" y="6553080"/>
            <a:ext cx="80769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8800" rIns="45720" tIns="0" bIns="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1050" spc="-1" strike="noStrike">
                <a:solidFill>
                  <a:srgbClr val="8a8a8a"/>
                </a:solidFill>
                <a:latin typeface="Book Antiqua"/>
              </a:rPr>
              <a:t>Designed by: Nooruddin Noonari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05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682B76-17C2-477D-8BDB-A44C8630F43E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775f55"/>
              </a:solidFill>
              <a:latin typeface="Lucida San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88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89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90" name="Subtitle 2"/>
          <p:cNvSpPr/>
          <p:nvPr/>
        </p:nvSpPr>
        <p:spPr>
          <a:xfrm>
            <a:off x="1371600" y="6553080"/>
            <a:ext cx="80769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8800" rIns="45720" tIns="0" bIns="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1050" spc="-1" strike="noStrike">
                <a:solidFill>
                  <a:srgbClr val="8a8a8a"/>
                </a:solidFill>
                <a:latin typeface="Book Antiqua"/>
              </a:rPr>
              <a:t>Designed by: Nooruddin Noonari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Picture 3" descr=""/>
          <p:cNvPicPr/>
          <p:nvPr/>
        </p:nvPicPr>
        <p:blipFill>
          <a:blip r:embed="rId1"/>
          <a:stretch/>
        </p:blipFill>
        <p:spPr>
          <a:xfrm>
            <a:off x="541440" y="1612440"/>
            <a:ext cx="7851240" cy="4940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BD6BE9-FE49-43EB-B9C4-2F9AA57D6E6E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775f55"/>
              </a:solidFill>
              <a:latin typeface="Lucida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94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95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96" name="Subtitle 2"/>
          <p:cNvSpPr/>
          <p:nvPr/>
        </p:nvSpPr>
        <p:spPr>
          <a:xfrm>
            <a:off x="1371600" y="6553080"/>
            <a:ext cx="80769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8800" rIns="45720" tIns="0" bIns="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1050" spc="-1" strike="noStrike">
                <a:solidFill>
                  <a:srgbClr val="8a8a8a"/>
                </a:solidFill>
                <a:latin typeface="Book Antiqua"/>
              </a:rPr>
              <a:t>Designed by: Nooruddin Noonari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Picture 3" descr=""/>
          <p:cNvPicPr/>
          <p:nvPr/>
        </p:nvPicPr>
        <p:blipFill>
          <a:blip r:embed="rId1"/>
          <a:stretch/>
        </p:blipFill>
        <p:spPr>
          <a:xfrm>
            <a:off x="1371600" y="1905120"/>
            <a:ext cx="5938560" cy="36820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3E9F7C-6D5D-4CBE-AFC7-65D80DD016DF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775f55"/>
              </a:solidFill>
              <a:latin typeface="Lucida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0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1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2" name="Subtitle 2"/>
          <p:cNvSpPr/>
          <p:nvPr/>
        </p:nvSpPr>
        <p:spPr>
          <a:xfrm>
            <a:off x="1371600" y="6553080"/>
            <a:ext cx="80769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8800" rIns="45720" tIns="0" bIns="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1050" spc="-1" strike="noStrike">
                <a:solidFill>
                  <a:srgbClr val="8a8a8a"/>
                </a:solidFill>
                <a:latin typeface="Book Antiqua"/>
              </a:rPr>
              <a:t>Designed by: Nooruddin Noonari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Picture 3" descr=""/>
          <p:cNvPicPr/>
          <p:nvPr/>
        </p:nvPicPr>
        <p:blipFill>
          <a:blip r:embed="rId1"/>
          <a:stretch/>
        </p:blipFill>
        <p:spPr>
          <a:xfrm>
            <a:off x="914400" y="1830960"/>
            <a:ext cx="6751080" cy="4173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23E487-B91C-423D-9160-1931090C603F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775f55"/>
              </a:solidFill>
              <a:latin typeface="Lucida Sans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pic>
        <p:nvPicPr>
          <p:cNvPr id="206" name="Picture 2" descr="Thank you to our readers, the quiz fans, the critics, and more | Stuff.co.nz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C0EFB3-D678-41C4-9D76-170F89E94816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775f55"/>
                </a:solidFill>
                <a:latin typeface="Lucida Sans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</a:rPr>
              <a:t>Lets begin with a problem. Suppose you have a </a:t>
            </a:r>
            <a:r>
              <a:rPr b="1" lang="en-US" sz="1800" spc="-1" strike="noStrike">
                <a:solidFill>
                  <a:srgbClr val="000000"/>
                </a:solidFill>
                <a:latin typeface="Book Antiqua"/>
              </a:rPr>
              <a:t>dataset</a:t>
            </a:r>
            <a:r>
              <a:rPr b="0" lang="en-US" sz="1800" spc="-1" strike="noStrike">
                <a:solidFill>
                  <a:srgbClr val="000000"/>
                </a:solidFill>
                <a:latin typeface="Book Antiqua"/>
              </a:rPr>
              <a:t> as shown below and you need to classify the </a:t>
            </a:r>
            <a:r>
              <a:rPr b="1" lang="en-US" sz="1800" spc="-1" strike="noStrike">
                <a:solidFill>
                  <a:srgbClr val="000000"/>
                </a:solidFill>
                <a:latin typeface="Book Antiqua"/>
              </a:rPr>
              <a:t>red rectangles </a:t>
            </a:r>
            <a:r>
              <a:rPr b="0" lang="en-US" sz="1800" spc="-1" strike="noStrike">
                <a:solidFill>
                  <a:srgbClr val="000000"/>
                </a:solidFill>
                <a:latin typeface="Book Antiqua"/>
              </a:rPr>
              <a:t>from the </a:t>
            </a:r>
            <a:r>
              <a:rPr b="1" lang="en-US" sz="1800" spc="-1" strike="noStrike">
                <a:solidFill>
                  <a:srgbClr val="000000"/>
                </a:solidFill>
                <a:latin typeface="Book Antiqua"/>
              </a:rPr>
              <a:t>blue ellipses</a:t>
            </a:r>
            <a:r>
              <a:rPr b="0" lang="en-US" sz="1800" spc="-1" strike="noStrike">
                <a:solidFill>
                  <a:srgbClr val="000000"/>
                </a:solidFill>
                <a:latin typeface="Book Antiqua"/>
              </a:rPr>
              <a:t>(let’s say </a:t>
            </a:r>
            <a:r>
              <a:rPr b="1" lang="en-US" sz="1800" spc="-1" strike="noStrike">
                <a:solidFill>
                  <a:srgbClr val="000000"/>
                </a:solidFill>
                <a:latin typeface="Book Antiqua"/>
              </a:rPr>
              <a:t>positives</a:t>
            </a:r>
            <a:r>
              <a:rPr b="0" lang="en-US" sz="1800" spc="-1" strike="noStrike">
                <a:solidFill>
                  <a:srgbClr val="000000"/>
                </a:solidFill>
                <a:latin typeface="Book Antiqua"/>
              </a:rPr>
              <a:t> from the </a:t>
            </a:r>
            <a:r>
              <a:rPr b="1" lang="en-US" sz="1800" spc="-1" strike="noStrike">
                <a:solidFill>
                  <a:srgbClr val="000000"/>
                </a:solidFill>
                <a:latin typeface="Book Antiqua"/>
              </a:rPr>
              <a:t>negatives</a:t>
            </a:r>
            <a:r>
              <a:rPr b="0" lang="en-US" sz="1800" spc="-1" strike="noStrike">
                <a:solidFill>
                  <a:srgbClr val="000000"/>
                </a:solidFill>
                <a:latin typeface="Book Antiqua"/>
              </a:rPr>
              <a:t>). So your task is to find an ideal line that separates this dataset in two </a:t>
            </a:r>
            <a:r>
              <a:rPr b="1" lang="en-US" sz="1800" spc="-1" strike="noStrike">
                <a:solidFill>
                  <a:srgbClr val="000000"/>
                </a:solidFill>
                <a:latin typeface="Book Antiqua"/>
              </a:rPr>
              <a:t>classes </a:t>
            </a:r>
            <a:r>
              <a:rPr b="0" lang="en-US" sz="1800" spc="-1" strike="noStrike">
                <a:solidFill>
                  <a:srgbClr val="000000"/>
                </a:solidFill>
                <a:latin typeface="Book Antiqua"/>
              </a:rPr>
              <a:t>(say </a:t>
            </a:r>
            <a:r>
              <a:rPr b="1" lang="en-US" sz="1800" spc="-1" strike="noStrike">
                <a:solidFill>
                  <a:srgbClr val="000000"/>
                </a:solidFill>
                <a:latin typeface="Book Antiqua"/>
              </a:rPr>
              <a:t>red</a:t>
            </a:r>
            <a:r>
              <a:rPr b="0" lang="en-US" sz="1800" spc="-1" strike="noStrike">
                <a:solidFill>
                  <a:srgbClr val="000000"/>
                </a:solidFill>
                <a:latin typeface="Book Antiqua"/>
              </a:rPr>
              <a:t> and </a:t>
            </a:r>
            <a:r>
              <a:rPr b="1" lang="en-US" sz="1800" spc="-1" strike="noStrike">
                <a:solidFill>
                  <a:srgbClr val="000000"/>
                </a:solidFill>
                <a:latin typeface="Book Antiqua"/>
              </a:rPr>
              <a:t>blue</a:t>
            </a:r>
            <a:r>
              <a:rPr b="0" lang="en-US" sz="1800" spc="-1" strike="noStrike">
                <a:solidFill>
                  <a:srgbClr val="000000"/>
                </a:solidFill>
                <a:latin typeface="Book Antiqua"/>
              </a:rPr>
              <a:t>).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08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09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10" name="Subtitle 2"/>
          <p:cNvSpPr/>
          <p:nvPr/>
        </p:nvSpPr>
        <p:spPr>
          <a:xfrm>
            <a:off x="1371600" y="6553080"/>
            <a:ext cx="80769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8800" rIns="45720" tIns="0" bIns="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1050" spc="-1" strike="noStrike">
                <a:solidFill>
                  <a:srgbClr val="8a8a8a"/>
                </a:solidFill>
                <a:latin typeface="Book Antiqua"/>
              </a:rPr>
              <a:t>Designed by: Nooruddin Noonari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Picture 4" descr=""/>
          <p:cNvPicPr/>
          <p:nvPr/>
        </p:nvPicPr>
        <p:blipFill>
          <a:blip r:embed="rId1"/>
          <a:stretch/>
        </p:blipFill>
        <p:spPr>
          <a:xfrm>
            <a:off x="1676520" y="3048120"/>
            <a:ext cx="5324040" cy="3428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37035F-DDE0-4BEF-B60D-26B1E4BF02F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775f55"/>
                </a:solidFill>
                <a:latin typeface="Lucida Sans"/>
              </a:rPr>
              <a:t>Solution</a:t>
            </a:r>
            <a:endParaRPr b="0" lang="en-US" sz="44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We have two candidates here, the green colored line and the yellow colored line. Which line according to you best separates the data?</a:t>
            </a: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14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15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16" name="Subtitle 2"/>
          <p:cNvSpPr/>
          <p:nvPr/>
        </p:nvSpPr>
        <p:spPr>
          <a:xfrm>
            <a:off x="1371600" y="6553080"/>
            <a:ext cx="80769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8800" rIns="45720" tIns="0" bIns="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1050" spc="-1" strike="noStrike">
                <a:solidFill>
                  <a:srgbClr val="8a8a8a"/>
                </a:solidFill>
                <a:latin typeface="Book Antiqua"/>
              </a:rPr>
              <a:t>Designed by: Nooruddin Noonari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2EBC83-1D63-4623-90CB-F2D76BDBED81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775f55"/>
                </a:solidFill>
                <a:latin typeface="Lucida Sans"/>
              </a:rPr>
              <a:t>Generalization in machine learning</a:t>
            </a:r>
            <a:endParaRPr b="0" lang="en-US" sz="36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454960" cy="502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In machine learning, </a:t>
            </a:r>
            <a:r>
              <a:rPr b="1" lang="en-US" sz="2000" spc="-1" strike="noStrike">
                <a:solidFill>
                  <a:srgbClr val="000000"/>
                </a:solidFill>
                <a:latin typeface="Book Antiqua"/>
              </a:rPr>
              <a:t>generalization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 is a definition to demonstrate how well is a trained model to </a:t>
            </a:r>
            <a:r>
              <a:rPr b="1" lang="en-US" sz="2000" spc="-1" strike="noStrike">
                <a:solidFill>
                  <a:srgbClr val="000000"/>
                </a:solidFill>
                <a:latin typeface="Book Antiqua"/>
              </a:rPr>
              <a:t>classify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 or </a:t>
            </a:r>
            <a:r>
              <a:rPr b="1" lang="en-US" sz="2000" spc="-1" strike="noStrike">
                <a:solidFill>
                  <a:srgbClr val="000000"/>
                </a:solidFill>
                <a:latin typeface="Book Antiqua"/>
              </a:rPr>
              <a:t>forecast unseen data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. Training a generalized machine learning model means, in general, it works for all </a:t>
            </a:r>
            <a:r>
              <a:rPr b="1" lang="en-US" sz="2000" spc="-1" strike="noStrike">
                <a:solidFill>
                  <a:srgbClr val="000000"/>
                </a:solidFill>
                <a:latin typeface="Book Antiqua"/>
              </a:rPr>
              <a:t>subset of unseen data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. An example is when we train a model to classify between </a:t>
            </a:r>
            <a:r>
              <a:rPr b="1" lang="en-US" sz="2000" spc="-1" strike="noStrike">
                <a:solidFill>
                  <a:srgbClr val="000000"/>
                </a:solidFill>
                <a:latin typeface="Book Antiqua"/>
              </a:rPr>
              <a:t>dogs and cats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. If the model is provided with dogs images dataset with only two </a:t>
            </a:r>
            <a:r>
              <a:rPr b="1" lang="en-US" sz="2000" spc="-1" strike="noStrike">
                <a:solidFill>
                  <a:srgbClr val="000000"/>
                </a:solidFill>
                <a:latin typeface="Book Antiqua"/>
              </a:rPr>
              <a:t>breeds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, it may obtain a good performance. But, it possibly gets a </a:t>
            </a:r>
            <a:r>
              <a:rPr b="1" lang="en-US" sz="2000" spc="-1" strike="noStrike">
                <a:solidFill>
                  <a:srgbClr val="000000"/>
                </a:solidFill>
                <a:latin typeface="Book Antiqua"/>
              </a:rPr>
              <a:t>low classification score 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when it is tested by </a:t>
            </a:r>
            <a:r>
              <a:rPr b="1" lang="en-US" sz="2000" spc="-1" strike="noStrike">
                <a:solidFill>
                  <a:srgbClr val="000000"/>
                </a:solidFill>
                <a:latin typeface="Book Antiqua"/>
              </a:rPr>
              <a:t>other breeds of dogs as well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. This issue can result to classify an actual dog image as a </a:t>
            </a:r>
            <a:r>
              <a:rPr b="1" lang="en-US" sz="2000" spc="-1" strike="noStrike">
                <a:solidFill>
                  <a:srgbClr val="000000"/>
                </a:solidFill>
                <a:latin typeface="Book Antiqua"/>
              </a:rPr>
              <a:t>cat from the unseen dataset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. Therefore, </a:t>
            </a:r>
            <a:r>
              <a:rPr b="1" lang="en-US" sz="2000" spc="-1" strike="noStrike">
                <a:solidFill>
                  <a:srgbClr val="000000"/>
                </a:solidFill>
                <a:latin typeface="Book Antiqua"/>
              </a:rPr>
              <a:t>data diversity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 is very important factor in order to make a good prediction. In the sample above, the model may </a:t>
            </a:r>
            <a:r>
              <a:rPr b="1" lang="en-US" sz="2000" spc="-1" strike="noStrike">
                <a:solidFill>
                  <a:srgbClr val="000000"/>
                </a:solidFill>
                <a:latin typeface="Book Antiqua"/>
              </a:rPr>
              <a:t>obtain 85% performance 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score when it is tested by only two dog breeds and </a:t>
            </a:r>
            <a:r>
              <a:rPr b="1" lang="en-US" sz="2000" spc="-1" strike="noStrike">
                <a:solidFill>
                  <a:srgbClr val="000000"/>
                </a:solidFill>
                <a:latin typeface="Book Antiqua"/>
              </a:rPr>
              <a:t>gains 70% 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if trained by </a:t>
            </a:r>
            <a:r>
              <a:rPr b="1" lang="en-US" sz="2000" spc="-1" strike="noStrike">
                <a:solidFill>
                  <a:srgbClr val="000000"/>
                </a:solidFill>
                <a:latin typeface="Book Antiqua"/>
              </a:rPr>
              <a:t>all breeds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. However, the first possibly gets a very low score (e.g. 45%) if it is evaluated by an unseen dataset with all breed dogs. This for the latter can be unchanged given than it has been trained by high data diversity including all possible breeds.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19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20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21" name="Subtitle 2"/>
          <p:cNvSpPr/>
          <p:nvPr/>
        </p:nvSpPr>
        <p:spPr>
          <a:xfrm>
            <a:off x="1371600" y="6553080"/>
            <a:ext cx="80769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8800" rIns="45720" tIns="0" bIns="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1050" spc="-1" strike="noStrike">
                <a:solidFill>
                  <a:srgbClr val="8a8a8a"/>
                </a:solidFill>
                <a:latin typeface="Book Antiqua"/>
              </a:rPr>
              <a:t>Designed by: Nooruddin Noonari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7FEF6D-6E58-44E9-B859-5E842B79BFB0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775f55"/>
                </a:solidFill>
                <a:latin typeface="Lucida Sans"/>
              </a:rPr>
              <a:t>Data Diversity</a:t>
            </a:r>
            <a:endParaRPr b="0" lang="en-US" sz="36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The diversity in machine learning tries to </a:t>
            </a:r>
            <a:r>
              <a:rPr b="1" lang="en-US" sz="2900" spc="-1" strike="noStrike">
                <a:solidFill>
                  <a:srgbClr val="00b050"/>
                </a:solidFill>
                <a:latin typeface="Book Antiqua"/>
              </a:rPr>
              <a:t>decrease the redundancy </a:t>
            </a: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in the </a:t>
            </a:r>
            <a:r>
              <a:rPr b="1" lang="en-US" sz="2900" spc="-1" strike="noStrike">
                <a:solidFill>
                  <a:srgbClr val="00b050"/>
                </a:solidFill>
                <a:latin typeface="Book Antiqua"/>
              </a:rPr>
              <a:t>training data</a:t>
            </a: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, the learned model as well as the inference and provide more information for machine learning process. </a:t>
            </a: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It can improve the performance of the model and has played an important role in machine learning process.</a:t>
            </a: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24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25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26" name="Subtitle 2"/>
          <p:cNvSpPr/>
          <p:nvPr/>
        </p:nvSpPr>
        <p:spPr>
          <a:xfrm>
            <a:off x="1371600" y="6553080"/>
            <a:ext cx="80769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8800" rIns="45720" tIns="0" bIns="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1050" spc="-1" strike="noStrike">
                <a:solidFill>
                  <a:srgbClr val="8a8a8a"/>
                </a:solidFill>
                <a:latin typeface="Book Antiqua"/>
              </a:rPr>
              <a:t>Designed by: Nooruddin Noonari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84C69F-A843-4A2C-8A79-CB4D7E5CD9B8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775f55"/>
                </a:solidFill>
                <a:latin typeface="Lucida Sans"/>
              </a:rPr>
              <a:t>Data Diversity</a:t>
            </a:r>
            <a:endParaRPr b="0" lang="en-US" sz="36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 marL="297360" indent="-29736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It should be taken into account that data diversity is not the </a:t>
            </a:r>
            <a:r>
              <a:rPr b="1" lang="en-US" sz="2900" spc="-1" strike="noStrike">
                <a:solidFill>
                  <a:srgbClr val="000000"/>
                </a:solidFill>
                <a:latin typeface="Book Antiqua"/>
              </a:rPr>
              <a:t>only point </a:t>
            </a: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to care in order to have a generalized model. It can be resulted by nature of a machine learning algorithm, or by poor </a:t>
            </a:r>
            <a:r>
              <a:rPr b="1" lang="en-US" sz="2900" spc="-1" strike="noStrike">
                <a:solidFill>
                  <a:srgbClr val="000000"/>
                </a:solidFill>
                <a:latin typeface="Book Antiqua"/>
              </a:rPr>
              <a:t>hyper-parameter configuration</a:t>
            </a: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. In this post we explain all determinant factors. There are some methods (</a:t>
            </a:r>
            <a:r>
              <a:rPr b="1" lang="en-US" sz="2900" spc="-1" strike="noStrike">
                <a:solidFill>
                  <a:srgbClr val="000000"/>
                </a:solidFill>
                <a:latin typeface="Book Antiqua"/>
              </a:rPr>
              <a:t>regularization</a:t>
            </a: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) to apply during model training to ensure about </a:t>
            </a:r>
            <a:r>
              <a:rPr b="1" lang="en-US" sz="2900" spc="-1" strike="noStrike">
                <a:solidFill>
                  <a:srgbClr val="000000"/>
                </a:solidFill>
                <a:latin typeface="Book Antiqua"/>
              </a:rPr>
              <a:t>generalization</a:t>
            </a: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. But before, we explain bias and variance as well as underfitting and overfitting.</a:t>
            </a: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29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30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31" name="Subtitle 2"/>
          <p:cNvSpPr/>
          <p:nvPr/>
        </p:nvSpPr>
        <p:spPr>
          <a:xfrm>
            <a:off x="1371600" y="6553080"/>
            <a:ext cx="80769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8800" rIns="45720" tIns="0" bIns="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1050" spc="-1" strike="noStrike">
                <a:solidFill>
                  <a:srgbClr val="8a8a8a"/>
                </a:solidFill>
                <a:latin typeface="Book Antiqua"/>
              </a:rPr>
              <a:t>Designed by: Nooruddin Noonari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856F28-545C-4B2E-BAC5-EC80B803104E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775f55"/>
                </a:solidFill>
                <a:latin typeface="Lucida Sans"/>
              </a:rPr>
              <a:t>Variance and bias (overfitting and underfitting)</a:t>
            </a:r>
            <a:endParaRPr b="0" lang="en-US" sz="36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4000"/>
          </a:bodyPr>
          <a:p>
            <a:pPr marL="290520" indent="-29052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2900" spc="-1" strike="noStrike">
                <a:solidFill>
                  <a:srgbClr val="000000"/>
                </a:solidFill>
                <a:latin typeface="Book Antiqua"/>
              </a:rPr>
              <a:t>Variance and bias </a:t>
            </a: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are two important terms in machine learning. </a:t>
            </a: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  <a:p>
            <a:pPr marL="290520" indent="-29052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Variance means the </a:t>
            </a:r>
            <a:r>
              <a:rPr b="1" lang="en-US" sz="2900" spc="-1" strike="noStrike">
                <a:solidFill>
                  <a:srgbClr val="000000"/>
                </a:solidFill>
                <a:latin typeface="Book Antiqua"/>
              </a:rPr>
              <a:t>variety of predictions values made by a machine learning model </a:t>
            </a: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(target function). </a:t>
            </a: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  <a:p>
            <a:pPr marL="290520" indent="-29052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Bias means </a:t>
            </a:r>
            <a:r>
              <a:rPr b="1" lang="en-US" sz="2900" spc="-1" strike="noStrike">
                <a:solidFill>
                  <a:srgbClr val="000000"/>
                </a:solidFill>
                <a:latin typeface="Book Antiqua"/>
              </a:rPr>
              <a:t>the distance of the predictions from the actual (true) target values</a:t>
            </a: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. </a:t>
            </a: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  <a:p>
            <a:pPr marL="290520" indent="-29052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A </a:t>
            </a:r>
            <a:r>
              <a:rPr b="1" lang="en-US" sz="2900" spc="-1" strike="noStrike">
                <a:solidFill>
                  <a:srgbClr val="000000"/>
                </a:solidFill>
                <a:latin typeface="Book Antiqua"/>
              </a:rPr>
              <a:t>high-biased</a:t>
            </a: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 model means its </a:t>
            </a:r>
            <a:r>
              <a:rPr b="1" lang="en-US" sz="2900" spc="-1" strike="noStrike">
                <a:solidFill>
                  <a:srgbClr val="000000"/>
                </a:solidFill>
                <a:latin typeface="Book Antiqua"/>
              </a:rPr>
              <a:t>prediction values (average) are far from the actual values</a:t>
            </a: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. </a:t>
            </a: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  <a:p>
            <a:pPr marL="290520" indent="-29052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Also, </a:t>
            </a:r>
            <a:r>
              <a:rPr b="1" lang="en-US" sz="2900" spc="-1" strike="noStrike">
                <a:solidFill>
                  <a:srgbClr val="000000"/>
                </a:solidFill>
                <a:latin typeface="Book Antiqua"/>
              </a:rPr>
              <a:t>high-variance</a:t>
            </a:r>
            <a:r>
              <a:rPr b="0" lang="en-US" sz="2900" spc="-1" strike="noStrike">
                <a:solidFill>
                  <a:srgbClr val="000000"/>
                </a:solidFill>
                <a:latin typeface="Book Antiqua"/>
              </a:rPr>
              <a:t> prediction means the prediction values are highly varied.</a:t>
            </a:r>
            <a:endParaRPr b="0" lang="en-US" sz="29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34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35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36" name="Subtitle 2"/>
          <p:cNvSpPr/>
          <p:nvPr/>
        </p:nvSpPr>
        <p:spPr>
          <a:xfrm>
            <a:off x="1371600" y="6553080"/>
            <a:ext cx="80769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8800" rIns="45720" tIns="0" bIns="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1050" spc="-1" strike="noStrike">
                <a:solidFill>
                  <a:srgbClr val="8a8a8a"/>
                </a:solidFill>
                <a:latin typeface="Book Antiqua"/>
              </a:rPr>
              <a:t>Designed by: Nooruddin Noonari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793842-7230-4E9F-ACA0-0A06EB97456B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775f55"/>
                </a:solidFill>
                <a:latin typeface="Lucida Sans"/>
              </a:rPr>
              <a:t>SVM’s way to find the best line</a:t>
            </a:r>
            <a:endParaRPr b="0" lang="en-US" sz="44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latin typeface="Book Antiqua"/>
              </a:rPr>
              <a:t>According to the SVM algorithm we find the points closest to the line from both the classes. These points are called </a:t>
            </a:r>
            <a:r>
              <a:rPr b="1" lang="en-US" sz="1600" spc="-1" strike="noStrike">
                <a:solidFill>
                  <a:srgbClr val="000000"/>
                </a:solidFill>
                <a:latin typeface="Book Antiqua"/>
              </a:rPr>
              <a:t>support vectors</a:t>
            </a:r>
            <a:r>
              <a:rPr b="0" lang="en-US" sz="1600" spc="-1" strike="noStrike">
                <a:solidFill>
                  <a:srgbClr val="000000"/>
                </a:solidFill>
                <a:latin typeface="Book Antiqua"/>
              </a:rPr>
              <a:t>. </a:t>
            </a:r>
            <a:endParaRPr b="0" lang="en-US" sz="1600" spc="-1" strike="noStrike">
              <a:solidFill>
                <a:srgbClr val="000000"/>
              </a:solidFill>
              <a:latin typeface="Book Antiqua"/>
            </a:endParaRPr>
          </a:p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latin typeface="Book Antiqua"/>
              </a:rPr>
              <a:t>Now, we compute the </a:t>
            </a:r>
            <a:r>
              <a:rPr b="1" lang="en-US" sz="1600" spc="-1" strike="noStrike">
                <a:solidFill>
                  <a:srgbClr val="000000"/>
                </a:solidFill>
                <a:latin typeface="Book Antiqua"/>
              </a:rPr>
              <a:t>distance between the line and the support vectors</a:t>
            </a:r>
            <a:r>
              <a:rPr b="0" lang="en-US" sz="1600" spc="-1" strike="noStrike">
                <a:solidFill>
                  <a:srgbClr val="000000"/>
                </a:solidFill>
                <a:latin typeface="Book Antiqua"/>
              </a:rPr>
              <a:t>. This distance is called the </a:t>
            </a:r>
            <a:r>
              <a:rPr b="1" lang="en-US" sz="1600" spc="-1" strike="noStrike">
                <a:solidFill>
                  <a:srgbClr val="000000"/>
                </a:solidFill>
                <a:latin typeface="Book Antiqua"/>
              </a:rPr>
              <a:t>margin</a:t>
            </a:r>
            <a:r>
              <a:rPr b="0" lang="en-US" sz="1600" spc="-1" strike="noStrike">
                <a:solidFill>
                  <a:srgbClr val="000000"/>
                </a:solidFill>
                <a:latin typeface="Book Antiqua"/>
              </a:rPr>
              <a:t>. </a:t>
            </a:r>
            <a:endParaRPr b="0" lang="en-US" sz="1600" spc="-1" strike="noStrike">
              <a:solidFill>
                <a:srgbClr val="000000"/>
              </a:solidFill>
              <a:latin typeface="Book Antiqua"/>
            </a:endParaRPr>
          </a:p>
          <a:p>
            <a:pPr marL="320040" indent="-320040" algn="just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latin typeface="Book Antiqua"/>
              </a:rPr>
              <a:t>Our goal is to </a:t>
            </a:r>
            <a:r>
              <a:rPr b="1" lang="en-US" sz="1600" spc="-1" strike="noStrike">
                <a:solidFill>
                  <a:srgbClr val="000000"/>
                </a:solidFill>
                <a:latin typeface="Book Antiqua"/>
              </a:rPr>
              <a:t>maximize the margin</a:t>
            </a:r>
            <a:r>
              <a:rPr b="0" lang="en-US" sz="1600" spc="-1" strike="noStrike">
                <a:solidFill>
                  <a:srgbClr val="000000"/>
                </a:solidFill>
                <a:latin typeface="Book Antiqua"/>
              </a:rPr>
              <a:t>. The hyperplane for which the margin is maximum is the</a:t>
            </a:r>
            <a:r>
              <a:rPr b="1" lang="en-US" sz="1600" spc="-1" strike="noStrike">
                <a:solidFill>
                  <a:srgbClr val="000000"/>
                </a:solidFill>
                <a:latin typeface="Book Antiqua"/>
              </a:rPr>
              <a:t> optimal hyperplane</a:t>
            </a:r>
            <a:r>
              <a:rPr b="0" lang="en-US" sz="1600" spc="-1" strike="noStrike">
                <a:solidFill>
                  <a:srgbClr val="000000"/>
                </a:solidFill>
                <a:latin typeface="Book Antiqua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39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40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41" name="Subtitle 2"/>
          <p:cNvSpPr/>
          <p:nvPr/>
        </p:nvSpPr>
        <p:spPr>
          <a:xfrm>
            <a:off x="1371600" y="6553080"/>
            <a:ext cx="80769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8800" rIns="45720" tIns="0" bIns="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	</a:t>
            </a:r>
            <a:r>
              <a:rPr b="0" lang="en-US" sz="1050" spc="-1" strike="noStrike">
                <a:solidFill>
                  <a:srgbClr val="8a8a8a"/>
                </a:solidFill>
                <a:latin typeface="Book Antiqua"/>
              </a:rPr>
              <a:t>Designed by: Nooruddin Noonari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Picture 4" descr=""/>
          <p:cNvPicPr/>
          <p:nvPr/>
        </p:nvPicPr>
        <p:blipFill>
          <a:blip r:embed="rId1"/>
          <a:stretch/>
        </p:blipFill>
        <p:spPr>
          <a:xfrm>
            <a:off x="1369440" y="3473280"/>
            <a:ext cx="5886000" cy="30794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B753E3-D64C-4DB6-9ACE-4AB13AB6A621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4932</TotalTime>
  <Application>LibreOffice/7.5.5.2$Linux_X86_64 LibreOffice_project/50$Build-2</Application>
  <AppVersion>15.0000</AppVersion>
  <Words>897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2022-03-10T07:27:35Z</dcterms:created>
  <dc:creator>DAE-I</dc:creator>
  <dc:description/>
  <dc:language>en-US</dc:language>
  <cp:lastModifiedBy/>
  <dcterms:modified xsi:type="dcterms:W3CDTF">2023-08-06T14:21:02Z</dcterms:modified>
  <cp:revision>248</cp:revision>
  <dc:subject/>
  <dc:title>CHAPTER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26</vt:i4>
  </property>
</Properties>
</file>