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9" r:id="rId4"/>
    <p:sldId id="261" r:id="rId5"/>
    <p:sldId id="260" r:id="rId6"/>
    <p:sldId id="262" r:id="rId7"/>
    <p:sldId id="258"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75" d="100"/>
          <a:sy n="75"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CE6589-CFAC-4ABF-9C6B-D0E307BDE1DD}"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24E07CF-CDBA-402D-A63C-73AD84302F5C}" type="slidenum">
              <a:rPr lang="en-US" smtClean="0"/>
              <a:t>‹#›</a:t>
            </a:fld>
            <a:endParaRPr lang="en-US"/>
          </a:p>
        </p:txBody>
      </p:sp>
    </p:spTree>
    <p:extLst>
      <p:ext uri="{BB962C8B-B14F-4D97-AF65-F5344CB8AC3E}">
        <p14:creationId xmlns:p14="http://schemas.microsoft.com/office/powerpoint/2010/main" val="360430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E6589-CFAC-4ABF-9C6B-D0E307BDE1DD}"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07CF-CDBA-402D-A63C-73AD84302F5C}" type="slidenum">
              <a:rPr lang="en-US" smtClean="0"/>
              <a:t>‹#›</a:t>
            </a:fld>
            <a:endParaRPr lang="en-US"/>
          </a:p>
        </p:txBody>
      </p:sp>
    </p:spTree>
    <p:extLst>
      <p:ext uri="{BB962C8B-B14F-4D97-AF65-F5344CB8AC3E}">
        <p14:creationId xmlns:p14="http://schemas.microsoft.com/office/powerpoint/2010/main" val="42989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E6589-CFAC-4ABF-9C6B-D0E307BDE1DD}"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07CF-CDBA-402D-A63C-73AD84302F5C}" type="slidenum">
              <a:rPr lang="en-US" smtClean="0"/>
              <a:t>‹#›</a:t>
            </a:fld>
            <a:endParaRPr lang="en-US"/>
          </a:p>
        </p:txBody>
      </p:sp>
    </p:spTree>
    <p:extLst>
      <p:ext uri="{BB962C8B-B14F-4D97-AF65-F5344CB8AC3E}">
        <p14:creationId xmlns:p14="http://schemas.microsoft.com/office/powerpoint/2010/main" val="201233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CE6589-CFAC-4ABF-9C6B-D0E307BDE1DD}" type="datetimeFigureOut">
              <a:rPr lang="en-US" smtClean="0"/>
              <a:t>12/14/2019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E07CF-CDBA-402D-A63C-73AD84302F5C}" type="slidenum">
              <a:rPr lang="en-US" smtClean="0"/>
              <a:t>‹#›</a:t>
            </a:fld>
            <a:endParaRPr lang="en-US"/>
          </a:p>
        </p:txBody>
      </p:sp>
    </p:spTree>
    <p:extLst>
      <p:ext uri="{BB962C8B-B14F-4D97-AF65-F5344CB8AC3E}">
        <p14:creationId xmlns:p14="http://schemas.microsoft.com/office/powerpoint/2010/main" val="4200201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8CE6589-CFAC-4ABF-9C6B-D0E307BDE1DD}" type="datetimeFigureOut">
              <a:rPr lang="en-US" smtClean="0"/>
              <a:t>12/14/2019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24E07CF-CDBA-402D-A63C-73AD84302F5C}" type="slidenum">
              <a:rPr lang="en-US" smtClean="0"/>
              <a:t>‹#›</a:t>
            </a:fld>
            <a:endParaRPr lang="en-US"/>
          </a:p>
        </p:txBody>
      </p:sp>
    </p:spTree>
    <p:extLst>
      <p:ext uri="{BB962C8B-B14F-4D97-AF65-F5344CB8AC3E}">
        <p14:creationId xmlns:p14="http://schemas.microsoft.com/office/powerpoint/2010/main" val="277946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CE6589-CFAC-4ABF-9C6B-D0E307BDE1DD}"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E07CF-CDBA-402D-A63C-73AD84302F5C}" type="slidenum">
              <a:rPr lang="en-US" smtClean="0"/>
              <a:t>‹#›</a:t>
            </a:fld>
            <a:endParaRPr lang="en-US"/>
          </a:p>
        </p:txBody>
      </p:sp>
    </p:spTree>
    <p:extLst>
      <p:ext uri="{BB962C8B-B14F-4D97-AF65-F5344CB8AC3E}">
        <p14:creationId xmlns:p14="http://schemas.microsoft.com/office/powerpoint/2010/main" val="241656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CE6589-CFAC-4ABF-9C6B-D0E307BDE1DD}" type="datetimeFigureOut">
              <a:rPr lang="en-US" smtClean="0"/>
              <a:t>12/14/2019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E07CF-CDBA-402D-A63C-73AD84302F5C}" type="slidenum">
              <a:rPr lang="en-US" smtClean="0"/>
              <a:t>‹#›</a:t>
            </a:fld>
            <a:endParaRPr lang="en-US"/>
          </a:p>
        </p:txBody>
      </p:sp>
    </p:spTree>
    <p:extLst>
      <p:ext uri="{BB962C8B-B14F-4D97-AF65-F5344CB8AC3E}">
        <p14:creationId xmlns:p14="http://schemas.microsoft.com/office/powerpoint/2010/main" val="20288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CE6589-CFAC-4ABF-9C6B-D0E307BDE1DD}" type="datetimeFigureOut">
              <a:rPr lang="en-US" smtClean="0"/>
              <a:t>12/14/2019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E07CF-CDBA-402D-A63C-73AD84302F5C}" type="slidenum">
              <a:rPr lang="en-US" smtClean="0"/>
              <a:t>‹#›</a:t>
            </a:fld>
            <a:endParaRPr lang="en-US"/>
          </a:p>
        </p:txBody>
      </p:sp>
    </p:spTree>
    <p:extLst>
      <p:ext uri="{BB962C8B-B14F-4D97-AF65-F5344CB8AC3E}">
        <p14:creationId xmlns:p14="http://schemas.microsoft.com/office/powerpoint/2010/main" val="209998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E6589-CFAC-4ABF-9C6B-D0E307BDE1DD}" type="datetimeFigureOut">
              <a:rPr lang="en-US" smtClean="0"/>
              <a:t>12/14/2019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E07CF-CDBA-402D-A63C-73AD84302F5C}" type="slidenum">
              <a:rPr lang="en-US" smtClean="0"/>
              <a:t>‹#›</a:t>
            </a:fld>
            <a:endParaRPr lang="en-US"/>
          </a:p>
        </p:txBody>
      </p:sp>
    </p:spTree>
    <p:extLst>
      <p:ext uri="{BB962C8B-B14F-4D97-AF65-F5344CB8AC3E}">
        <p14:creationId xmlns:p14="http://schemas.microsoft.com/office/powerpoint/2010/main" val="119929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E6589-CFAC-4ABF-9C6B-D0E307BDE1DD}" type="datetimeFigureOut">
              <a:rPr lang="en-US" smtClean="0"/>
              <a:t>12/14/2019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24E07CF-CDBA-402D-A63C-73AD84302F5C}" type="slidenum">
              <a:rPr lang="en-US" smtClean="0"/>
              <a:t>‹#›</a:t>
            </a:fld>
            <a:endParaRPr lang="en-US"/>
          </a:p>
        </p:txBody>
      </p:sp>
    </p:spTree>
    <p:extLst>
      <p:ext uri="{BB962C8B-B14F-4D97-AF65-F5344CB8AC3E}">
        <p14:creationId xmlns:p14="http://schemas.microsoft.com/office/powerpoint/2010/main" val="152227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E6589-CFAC-4ABF-9C6B-D0E307BDE1DD}" type="datetimeFigureOut">
              <a:rPr lang="en-US" smtClean="0"/>
              <a:t>12/14/2019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24E07CF-CDBA-402D-A63C-73AD84302F5C}" type="slidenum">
              <a:rPr lang="en-US" smtClean="0"/>
              <a:t>‹#›</a:t>
            </a:fld>
            <a:endParaRPr lang="en-US"/>
          </a:p>
        </p:txBody>
      </p:sp>
    </p:spTree>
    <p:extLst>
      <p:ext uri="{BB962C8B-B14F-4D97-AF65-F5344CB8AC3E}">
        <p14:creationId xmlns:p14="http://schemas.microsoft.com/office/powerpoint/2010/main" val="264977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8CE6589-CFAC-4ABF-9C6B-D0E307BDE1DD}" type="datetimeFigureOut">
              <a:rPr lang="en-US" smtClean="0"/>
              <a:t>12/14/2019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24E07CF-CDBA-402D-A63C-73AD84302F5C}" type="slidenum">
              <a:rPr lang="en-US" smtClean="0"/>
              <a:t>‹#›</a:t>
            </a:fld>
            <a:endParaRPr lang="en-US"/>
          </a:p>
        </p:txBody>
      </p:sp>
    </p:spTree>
    <p:extLst>
      <p:ext uri="{BB962C8B-B14F-4D97-AF65-F5344CB8AC3E}">
        <p14:creationId xmlns:p14="http://schemas.microsoft.com/office/powerpoint/2010/main" val="124754840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6E71-BA16-4A6F-B418-B1AFD6EF6C3B}"/>
              </a:ext>
            </a:extLst>
          </p:cNvPr>
          <p:cNvSpPr>
            <a:spLocks noGrp="1"/>
          </p:cNvSpPr>
          <p:nvPr>
            <p:ph type="ctrTitle"/>
          </p:nvPr>
        </p:nvSpPr>
        <p:spPr>
          <a:xfrm>
            <a:off x="1212166" y="1646529"/>
            <a:ext cx="9767667" cy="1301335"/>
          </a:xfrm>
        </p:spPr>
        <p:txBody>
          <a:bodyPr>
            <a:normAutofit/>
          </a:bodyPr>
          <a:lstStyle/>
          <a:p>
            <a:r>
              <a:rPr lang="en-US" sz="7000" dirty="0"/>
              <a:t>FOOTBALL MATCH PREDICTION</a:t>
            </a:r>
          </a:p>
        </p:txBody>
      </p:sp>
      <p:sp>
        <p:nvSpPr>
          <p:cNvPr id="3" name="Subtitle 2">
            <a:extLst>
              <a:ext uri="{FF2B5EF4-FFF2-40B4-BE49-F238E27FC236}">
                <a16:creationId xmlns:a16="http://schemas.microsoft.com/office/drawing/2014/main" id="{26ED4C59-6ECB-41E4-A8A5-21E3565246EA}"/>
              </a:ext>
            </a:extLst>
          </p:cNvPr>
          <p:cNvSpPr>
            <a:spLocks noGrp="1"/>
          </p:cNvSpPr>
          <p:nvPr>
            <p:ph type="subTitle" idx="1"/>
          </p:nvPr>
        </p:nvSpPr>
        <p:spPr>
          <a:xfrm>
            <a:off x="562706" y="4897251"/>
            <a:ext cx="3826413" cy="1655762"/>
          </a:xfrm>
        </p:spPr>
        <p:txBody>
          <a:bodyPr>
            <a:normAutofit/>
          </a:bodyPr>
          <a:lstStyle/>
          <a:p>
            <a:r>
              <a:rPr lang="en-US" i="1" dirty="0"/>
              <a:t>Project by-</a:t>
            </a:r>
          </a:p>
          <a:p>
            <a:r>
              <a:rPr lang="en-US" b="1" dirty="0"/>
              <a:t>   Bhuvan Chadha</a:t>
            </a:r>
            <a:br>
              <a:rPr lang="en-US" b="1" dirty="0"/>
            </a:br>
            <a:r>
              <a:rPr lang="en-US" b="1" dirty="0"/>
              <a:t>   Aravind Padmanabhan</a:t>
            </a:r>
            <a:br>
              <a:rPr lang="en-US" b="1" dirty="0"/>
            </a:br>
            <a:r>
              <a:rPr lang="en-US" b="1" dirty="0"/>
              <a:t>   Qi Pei</a:t>
            </a:r>
          </a:p>
        </p:txBody>
      </p:sp>
      <p:sp>
        <p:nvSpPr>
          <p:cNvPr id="4" name="TextBox 3">
            <a:extLst>
              <a:ext uri="{FF2B5EF4-FFF2-40B4-BE49-F238E27FC236}">
                <a16:creationId xmlns:a16="http://schemas.microsoft.com/office/drawing/2014/main" id="{19487156-F398-4391-9982-335614DBDCF9}"/>
              </a:ext>
            </a:extLst>
          </p:cNvPr>
          <p:cNvSpPr txBox="1"/>
          <p:nvPr/>
        </p:nvSpPr>
        <p:spPr>
          <a:xfrm>
            <a:off x="2888565" y="3429000"/>
            <a:ext cx="6414868" cy="707886"/>
          </a:xfrm>
          <a:prstGeom prst="rect">
            <a:avLst/>
          </a:prstGeom>
          <a:noFill/>
        </p:spPr>
        <p:txBody>
          <a:bodyPr wrap="square" rtlCol="0">
            <a:spAutoFit/>
          </a:bodyPr>
          <a:lstStyle/>
          <a:p>
            <a:pPr algn="ctr"/>
            <a:r>
              <a:rPr lang="en-US" sz="20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Machine Learning (CS 580L)</a:t>
            </a:r>
          </a:p>
          <a:p>
            <a:pPr algn="ctr"/>
            <a:r>
              <a:rPr lang="en-US" sz="20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Instructor- Arti Ramesh</a:t>
            </a:r>
          </a:p>
        </p:txBody>
      </p:sp>
    </p:spTree>
    <p:extLst>
      <p:ext uri="{BB962C8B-B14F-4D97-AF65-F5344CB8AC3E}">
        <p14:creationId xmlns:p14="http://schemas.microsoft.com/office/powerpoint/2010/main" val="416312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D4BC-8EB3-40BB-8450-58D4B150FAD3}"/>
              </a:ext>
            </a:extLst>
          </p:cNvPr>
          <p:cNvSpPr>
            <a:spLocks noGrp="1"/>
          </p:cNvSpPr>
          <p:nvPr>
            <p:ph type="title"/>
          </p:nvPr>
        </p:nvSpPr>
        <p:spPr>
          <a:xfrm>
            <a:off x="1069848" y="685800"/>
            <a:ext cx="7609918" cy="978408"/>
          </a:xfrm>
        </p:spPr>
        <p:txBody>
          <a:bodyPr>
            <a:normAutofit fontScale="90000"/>
          </a:bodyPr>
          <a:lstStyle/>
          <a:p>
            <a:r>
              <a:rPr lang="en-US" dirty="0"/>
              <a:t>Introduction to the problem</a:t>
            </a:r>
          </a:p>
        </p:txBody>
      </p:sp>
      <p:sp>
        <p:nvSpPr>
          <p:cNvPr id="3" name="Content Placeholder 2">
            <a:extLst>
              <a:ext uri="{FF2B5EF4-FFF2-40B4-BE49-F238E27FC236}">
                <a16:creationId xmlns:a16="http://schemas.microsoft.com/office/drawing/2014/main" id="{0745B6F2-85BB-482A-A0C3-C0419B770FA2}"/>
              </a:ext>
            </a:extLst>
          </p:cNvPr>
          <p:cNvSpPr>
            <a:spLocks noGrp="1"/>
          </p:cNvSpPr>
          <p:nvPr>
            <p:ph idx="1"/>
          </p:nvPr>
        </p:nvSpPr>
        <p:spPr/>
        <p:txBody>
          <a:bodyPr>
            <a:normAutofit/>
          </a:bodyPr>
          <a:lstStyle/>
          <a:p>
            <a:pPr marL="0" indent="0" algn="just">
              <a:lnSpc>
                <a:spcPct val="114000"/>
              </a:lnSpc>
              <a:buNone/>
            </a:pPr>
            <a:r>
              <a:rPr lang="en-US" dirty="0">
                <a:latin typeface="Times New Roman" panose="02020603050405020304" pitchFamily="18" charset="0"/>
                <a:cs typeface="Times New Roman" panose="02020603050405020304" pitchFamily="18" charset="0"/>
              </a:rPr>
              <a:t>Sports result prediction has always been hard because of the influence of a number of aspects in a match, with each feature (such as results of historical matches, player performance indicators, and opposition information) playing a different role in different matches of a tournament. The results of a prediction are always crucial for the players, bidders and fans. Today, probably all the data of every professional sports match is recorded, formulated, analyzed statistically and stored in formal databases and is an open source for computer scientists (and to the general public) and analysts to develop intelligent models to predict future match results.</a:t>
            </a:r>
          </a:p>
        </p:txBody>
      </p:sp>
    </p:spTree>
    <p:extLst>
      <p:ext uri="{BB962C8B-B14F-4D97-AF65-F5344CB8AC3E}">
        <p14:creationId xmlns:p14="http://schemas.microsoft.com/office/powerpoint/2010/main" val="418466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B23C-D75D-445D-8102-D80A6C4FBB90}"/>
              </a:ext>
            </a:extLst>
          </p:cNvPr>
          <p:cNvSpPr>
            <a:spLocks noGrp="1"/>
          </p:cNvSpPr>
          <p:nvPr>
            <p:ph type="title"/>
          </p:nvPr>
        </p:nvSpPr>
        <p:spPr>
          <a:xfrm>
            <a:off x="1069848" y="484632"/>
            <a:ext cx="2693769" cy="814081"/>
          </a:xfrm>
        </p:spPr>
        <p:txBody>
          <a:bodyPr>
            <a:normAutofit fontScale="90000"/>
          </a:bodyPr>
          <a:lstStyle/>
          <a:p>
            <a:r>
              <a:rPr lang="en-US" dirty="0"/>
              <a:t>Datasets</a:t>
            </a:r>
          </a:p>
        </p:txBody>
      </p:sp>
      <p:pic>
        <p:nvPicPr>
          <p:cNvPr id="9" name="图片 8" descr="电脑屏幕的截图&#10;&#10;描述已自动生成">
            <a:extLst>
              <a:ext uri="{FF2B5EF4-FFF2-40B4-BE49-F238E27FC236}">
                <a16:creationId xmlns:a16="http://schemas.microsoft.com/office/drawing/2014/main" id="{BA23EF70-9F64-420A-8A81-0CE63B57E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816" y="4242903"/>
            <a:ext cx="9240314" cy="2270541"/>
          </a:xfrm>
          <a:prstGeom prst="rect">
            <a:avLst/>
          </a:prstGeom>
        </p:spPr>
        <p:style>
          <a:lnRef idx="2">
            <a:schemeClr val="dk1"/>
          </a:lnRef>
          <a:fillRef idx="1">
            <a:schemeClr val="lt1"/>
          </a:fillRef>
          <a:effectRef idx="0">
            <a:schemeClr val="dk1"/>
          </a:effectRef>
          <a:fontRef idx="minor">
            <a:schemeClr val="dk1"/>
          </a:fontRef>
        </p:style>
      </p:pic>
      <p:pic>
        <p:nvPicPr>
          <p:cNvPr id="10" name="图片 9">
            <a:extLst>
              <a:ext uri="{FF2B5EF4-FFF2-40B4-BE49-F238E27FC236}">
                <a16:creationId xmlns:a16="http://schemas.microsoft.com/office/drawing/2014/main" id="{B27799A5-C28A-4DE9-9914-DA558E972861}"/>
              </a:ext>
            </a:extLst>
          </p:cNvPr>
          <p:cNvPicPr>
            <a:picLocks noChangeAspect="1"/>
          </p:cNvPicPr>
          <p:nvPr/>
        </p:nvPicPr>
        <p:blipFill>
          <a:blip r:embed="rId3"/>
          <a:stretch>
            <a:fillRect/>
          </a:stretch>
        </p:blipFill>
        <p:spPr>
          <a:xfrm>
            <a:off x="895815" y="1298713"/>
            <a:ext cx="9240314" cy="280860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15853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B23C-D75D-445D-8102-D80A6C4FBB90}"/>
              </a:ext>
            </a:extLst>
          </p:cNvPr>
          <p:cNvSpPr>
            <a:spLocks noGrp="1"/>
          </p:cNvSpPr>
          <p:nvPr>
            <p:ph type="title"/>
          </p:nvPr>
        </p:nvSpPr>
        <p:spPr>
          <a:xfrm>
            <a:off x="1069848" y="484632"/>
            <a:ext cx="2892552" cy="588794"/>
          </a:xfrm>
        </p:spPr>
        <p:txBody>
          <a:bodyPr>
            <a:normAutofit fontScale="90000"/>
          </a:bodyPr>
          <a:lstStyle/>
          <a:p>
            <a:r>
              <a:rPr lang="en-US" dirty="0"/>
              <a:t>Datasets</a:t>
            </a:r>
          </a:p>
        </p:txBody>
      </p:sp>
      <p:pic>
        <p:nvPicPr>
          <p:cNvPr id="4" name="图片 3" descr="电脑屏幕截图&#10;&#10;描述已自动生成">
            <a:extLst>
              <a:ext uri="{FF2B5EF4-FFF2-40B4-BE49-F238E27FC236}">
                <a16:creationId xmlns:a16="http://schemas.microsoft.com/office/drawing/2014/main" id="{F28C541C-8E5C-45B8-B000-2F1280DFC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680" y="1073426"/>
            <a:ext cx="9650172" cy="2181529"/>
          </a:xfrm>
          <a:prstGeom prst="rect">
            <a:avLst/>
          </a:prstGeom>
        </p:spPr>
        <p:style>
          <a:lnRef idx="2">
            <a:schemeClr val="dk1"/>
          </a:lnRef>
          <a:fillRef idx="1">
            <a:schemeClr val="lt1"/>
          </a:fillRef>
          <a:effectRef idx="0">
            <a:schemeClr val="dk1"/>
          </a:effectRef>
          <a:fontRef idx="minor">
            <a:schemeClr val="dk1"/>
          </a:fontRef>
        </p:style>
      </p:pic>
      <p:pic>
        <p:nvPicPr>
          <p:cNvPr id="5" name="图片 4">
            <a:extLst>
              <a:ext uri="{FF2B5EF4-FFF2-40B4-BE49-F238E27FC236}">
                <a16:creationId xmlns:a16="http://schemas.microsoft.com/office/drawing/2014/main" id="{606EF413-9203-4F4F-B13E-9BAF1E9062D4}"/>
              </a:ext>
            </a:extLst>
          </p:cNvPr>
          <p:cNvPicPr>
            <a:picLocks noChangeAspect="1"/>
          </p:cNvPicPr>
          <p:nvPr/>
        </p:nvPicPr>
        <p:blipFill>
          <a:blip r:embed="rId3"/>
          <a:stretch>
            <a:fillRect/>
          </a:stretch>
        </p:blipFill>
        <p:spPr>
          <a:xfrm>
            <a:off x="806680" y="3685036"/>
            <a:ext cx="9650172" cy="209953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93334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8D71-620F-4428-B387-B0D9EEEC640A}"/>
              </a:ext>
            </a:extLst>
          </p:cNvPr>
          <p:cNvSpPr>
            <a:spLocks noGrp="1"/>
          </p:cNvSpPr>
          <p:nvPr>
            <p:ph type="title"/>
          </p:nvPr>
        </p:nvSpPr>
        <p:spPr>
          <a:xfrm>
            <a:off x="379828" y="390027"/>
            <a:ext cx="6935372" cy="932336"/>
          </a:xfrm>
        </p:spPr>
        <p:txBody>
          <a:bodyPr>
            <a:normAutofit/>
          </a:bodyPr>
          <a:lstStyle/>
          <a:p>
            <a:r>
              <a:rPr lang="en-US" dirty="0"/>
              <a:t>FINAL RESULTS</a:t>
            </a:r>
          </a:p>
        </p:txBody>
      </p:sp>
      <p:pic>
        <p:nvPicPr>
          <p:cNvPr id="5" name="Content Placeholder 4">
            <a:extLst>
              <a:ext uri="{FF2B5EF4-FFF2-40B4-BE49-F238E27FC236}">
                <a16:creationId xmlns:a16="http://schemas.microsoft.com/office/drawing/2014/main" id="{9DEC9EC1-9258-4D39-9F53-1C58F1C0F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0288" y="689113"/>
            <a:ext cx="3213398" cy="5682658"/>
          </a:xfrm>
        </p:spPr>
      </p:pic>
      <p:pic>
        <p:nvPicPr>
          <p:cNvPr id="3" name="图片 2">
            <a:extLst>
              <a:ext uri="{FF2B5EF4-FFF2-40B4-BE49-F238E27FC236}">
                <a16:creationId xmlns:a16="http://schemas.microsoft.com/office/drawing/2014/main" id="{1CA3737B-6813-4B5D-BB6B-5476C5C0B85E}"/>
              </a:ext>
            </a:extLst>
          </p:cNvPr>
          <p:cNvPicPr>
            <a:picLocks noChangeAspect="1"/>
          </p:cNvPicPr>
          <p:nvPr/>
        </p:nvPicPr>
        <p:blipFill>
          <a:blip r:embed="rId3"/>
          <a:stretch>
            <a:fillRect/>
          </a:stretch>
        </p:blipFill>
        <p:spPr>
          <a:xfrm>
            <a:off x="379828" y="1868769"/>
            <a:ext cx="6566523" cy="4070034"/>
          </a:xfrm>
          <a:prstGeom prst="rect">
            <a:avLst/>
          </a:prstGeom>
        </p:spPr>
      </p:pic>
    </p:spTree>
    <p:extLst>
      <p:ext uri="{BB962C8B-B14F-4D97-AF65-F5344CB8AC3E}">
        <p14:creationId xmlns:p14="http://schemas.microsoft.com/office/powerpoint/2010/main" val="96838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9318-FE74-4ED1-A4EF-80563A88C2A0}"/>
              </a:ext>
            </a:extLst>
          </p:cNvPr>
          <p:cNvSpPr>
            <a:spLocks noGrp="1"/>
          </p:cNvSpPr>
          <p:nvPr>
            <p:ph type="title"/>
          </p:nvPr>
        </p:nvSpPr>
        <p:spPr>
          <a:xfrm>
            <a:off x="1069848" y="484632"/>
            <a:ext cx="8172626" cy="1062814"/>
          </a:xfrm>
        </p:spPr>
        <p:txBody>
          <a:bodyPr/>
          <a:lstStyle/>
          <a:p>
            <a:r>
              <a:rPr lang="en-US" dirty="0"/>
              <a:t>What we learned</a:t>
            </a:r>
          </a:p>
        </p:txBody>
      </p:sp>
      <p:sp>
        <p:nvSpPr>
          <p:cNvPr id="3" name="Content Placeholder 2">
            <a:extLst>
              <a:ext uri="{FF2B5EF4-FFF2-40B4-BE49-F238E27FC236}">
                <a16:creationId xmlns:a16="http://schemas.microsoft.com/office/drawing/2014/main" id="{16C16DFC-CDFB-4A28-BCC5-DC5AF597062D}"/>
              </a:ext>
            </a:extLst>
          </p:cNvPr>
          <p:cNvSpPr>
            <a:spLocks noGrp="1"/>
          </p:cNvSpPr>
          <p:nvPr>
            <p:ph idx="1"/>
          </p:nvPr>
        </p:nvSpPr>
        <p:spPr>
          <a:xfrm>
            <a:off x="1178131" y="2233246"/>
            <a:ext cx="10058400" cy="4624754"/>
          </a:xfrm>
        </p:spPr>
        <p:txBody>
          <a:bodyPr>
            <a:normAutofit/>
          </a:bodyPr>
          <a:lstStyle/>
          <a:p>
            <a:r>
              <a:rPr lang="en-US" b="1" dirty="0"/>
              <a:t>Data Set</a:t>
            </a:r>
          </a:p>
          <a:p>
            <a:endParaRPr lang="en-US" b="1" dirty="0"/>
          </a:p>
          <a:p>
            <a:r>
              <a:rPr lang="en-US" b="1" dirty="0"/>
              <a:t>Teamwork</a:t>
            </a:r>
          </a:p>
        </p:txBody>
      </p:sp>
    </p:spTree>
    <p:extLst>
      <p:ext uri="{BB962C8B-B14F-4D97-AF65-F5344CB8AC3E}">
        <p14:creationId xmlns:p14="http://schemas.microsoft.com/office/powerpoint/2010/main" val="89721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9318-FE74-4ED1-A4EF-80563A88C2A0}"/>
              </a:ext>
            </a:extLst>
          </p:cNvPr>
          <p:cNvSpPr>
            <a:spLocks noGrp="1"/>
          </p:cNvSpPr>
          <p:nvPr>
            <p:ph type="title"/>
          </p:nvPr>
        </p:nvSpPr>
        <p:spPr>
          <a:xfrm>
            <a:off x="1069848" y="484632"/>
            <a:ext cx="8172626" cy="1062814"/>
          </a:xfrm>
        </p:spPr>
        <p:txBody>
          <a:bodyPr/>
          <a:lstStyle/>
          <a:p>
            <a:r>
              <a:rPr lang="en-US" dirty="0"/>
              <a:t>Machine learning model used</a:t>
            </a:r>
          </a:p>
        </p:txBody>
      </p:sp>
      <p:sp>
        <p:nvSpPr>
          <p:cNvPr id="3" name="Content Placeholder 2">
            <a:extLst>
              <a:ext uri="{FF2B5EF4-FFF2-40B4-BE49-F238E27FC236}">
                <a16:creationId xmlns:a16="http://schemas.microsoft.com/office/drawing/2014/main" id="{16C16DFC-CDFB-4A28-BCC5-DC5AF597062D}"/>
              </a:ext>
            </a:extLst>
          </p:cNvPr>
          <p:cNvSpPr>
            <a:spLocks noGrp="1"/>
          </p:cNvSpPr>
          <p:nvPr>
            <p:ph idx="1"/>
          </p:nvPr>
        </p:nvSpPr>
        <p:spPr>
          <a:xfrm>
            <a:off x="1069848" y="1547446"/>
            <a:ext cx="10058400" cy="4624754"/>
          </a:xfrm>
        </p:spPr>
        <p:txBody>
          <a:bodyPr>
            <a:normAutofit/>
          </a:bodyPr>
          <a:lstStyle/>
          <a:p>
            <a:pPr marL="0" indent="0">
              <a:buNone/>
            </a:pPr>
            <a:r>
              <a:rPr lang="en-US" b="1" dirty="0"/>
              <a:t>K- NEAREST NEIGHBOUR</a:t>
            </a:r>
          </a:p>
          <a:p>
            <a:pPr marL="0" indent="0">
              <a:buNone/>
            </a:pPr>
            <a:endParaRPr lang="en-US" b="1" dirty="0"/>
          </a:p>
        </p:txBody>
      </p:sp>
      <p:pic>
        <p:nvPicPr>
          <p:cNvPr id="5" name="图片 4" descr="图片包含 游戏机&#10;&#10;描述已自动生成">
            <a:extLst>
              <a:ext uri="{FF2B5EF4-FFF2-40B4-BE49-F238E27FC236}">
                <a16:creationId xmlns:a16="http://schemas.microsoft.com/office/drawing/2014/main" id="{60C706BD-FD57-4F35-B764-C8CA08B36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41" y="2114730"/>
            <a:ext cx="5268060" cy="3905795"/>
          </a:xfrm>
          <a:prstGeom prst="rect">
            <a:avLst/>
          </a:prstGeom>
        </p:spPr>
      </p:pic>
    </p:spTree>
    <p:extLst>
      <p:ext uri="{BB962C8B-B14F-4D97-AF65-F5344CB8AC3E}">
        <p14:creationId xmlns:p14="http://schemas.microsoft.com/office/powerpoint/2010/main" val="397193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58DA-682A-4BF4-9FAA-DF7906E6C204}"/>
              </a:ext>
            </a:extLst>
          </p:cNvPr>
          <p:cNvSpPr>
            <a:spLocks noGrp="1"/>
          </p:cNvSpPr>
          <p:nvPr>
            <p:ph type="title"/>
          </p:nvPr>
        </p:nvSpPr>
        <p:spPr>
          <a:xfrm>
            <a:off x="1066800" y="272597"/>
            <a:ext cx="5880100" cy="895803"/>
          </a:xfrm>
        </p:spPr>
        <p:txBody>
          <a:bodyPr/>
          <a:lstStyle/>
          <a:p>
            <a:r>
              <a:rPr lang="en-US" dirty="0"/>
              <a:t>K NEAREST NEIGHBOUR</a:t>
            </a:r>
          </a:p>
        </p:txBody>
      </p:sp>
      <p:sp>
        <p:nvSpPr>
          <p:cNvPr id="3" name="Content Placeholder 2">
            <a:extLst>
              <a:ext uri="{FF2B5EF4-FFF2-40B4-BE49-F238E27FC236}">
                <a16:creationId xmlns:a16="http://schemas.microsoft.com/office/drawing/2014/main" id="{D7C7BBAB-B196-42E9-A02B-705DC715E901}"/>
              </a:ext>
            </a:extLst>
          </p:cNvPr>
          <p:cNvSpPr>
            <a:spLocks noGrp="1"/>
          </p:cNvSpPr>
          <p:nvPr>
            <p:ph idx="1"/>
          </p:nvPr>
        </p:nvSpPr>
        <p:spPr>
          <a:xfrm>
            <a:off x="698500" y="1168400"/>
            <a:ext cx="10058400" cy="471170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Concept</a:t>
            </a:r>
          </a:p>
          <a:p>
            <a:pPr marL="0" indent="0">
              <a:buNone/>
            </a:pPr>
            <a:r>
              <a:rPr lang="en-US" sz="2400" dirty="0">
                <a:latin typeface="Times New Roman" panose="02020603050405020304" pitchFamily="18" charset="0"/>
                <a:cs typeface="Times New Roman" panose="02020603050405020304" pitchFamily="18" charset="0"/>
              </a:rPr>
              <a:t>Simple form – We match the test sample to existing data points based on some distance or proximity metric. In this project, for e.g., if a team has won previous games on a particular field, against a particular opponent, a considerable number of times than the losses, then the prediction will be a ‘win’ in the next game in the similar conditions.</a:t>
            </a:r>
          </a:p>
          <a:p>
            <a:pPr marL="0" indent="0">
              <a:buNone/>
            </a:pPr>
            <a:r>
              <a:rPr lang="en-US" sz="2400" dirty="0">
                <a:latin typeface="Times New Roman" panose="02020603050405020304" pitchFamily="18" charset="0"/>
                <a:cs typeface="Times New Roman" panose="02020603050405020304" pitchFamily="18" charset="0"/>
              </a:rPr>
              <a:t>When to choose KNN Model?</a:t>
            </a:r>
          </a:p>
          <a:p>
            <a:pPr marL="457200" indent="-457200">
              <a:buAutoNum type="arabicPeriod"/>
            </a:pPr>
            <a:r>
              <a:rPr lang="en-US" sz="2400" dirty="0">
                <a:latin typeface="Times New Roman" panose="02020603050405020304" pitchFamily="18" charset="0"/>
                <a:cs typeface="Times New Roman" panose="02020603050405020304" pitchFamily="18" charset="0"/>
              </a:rPr>
              <a:t>Instant map to points</a:t>
            </a:r>
          </a:p>
          <a:p>
            <a:pPr marL="457200" indent="-457200">
              <a:buAutoNum type="arabicPeriod"/>
            </a:pPr>
            <a:r>
              <a:rPr lang="en-US" sz="2400" dirty="0">
                <a:latin typeface="Times New Roman" panose="02020603050405020304" pitchFamily="18" charset="0"/>
                <a:cs typeface="Times New Roman" panose="02020603050405020304" pitchFamily="18" charset="0"/>
              </a:rPr>
              <a:t>Less than 20 attributes per instance</a:t>
            </a:r>
          </a:p>
          <a:p>
            <a:pPr marL="457200" indent="-457200">
              <a:buAutoNum type="arabicPeriod"/>
            </a:pPr>
            <a:r>
              <a:rPr lang="en-US" sz="2400" dirty="0">
                <a:latin typeface="Times New Roman" panose="02020603050405020304" pitchFamily="18" charset="0"/>
                <a:cs typeface="Times New Roman" panose="02020603050405020304" pitchFamily="18" charset="0"/>
              </a:rPr>
              <a:t>A lot of training data</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36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C969-E342-4469-88F9-19AF511BAFF6}"/>
              </a:ext>
            </a:extLst>
          </p:cNvPr>
          <p:cNvSpPr>
            <a:spLocks noGrp="1"/>
          </p:cNvSpPr>
          <p:nvPr>
            <p:ph type="title"/>
          </p:nvPr>
        </p:nvSpPr>
        <p:spPr>
          <a:xfrm>
            <a:off x="1069848" y="484632"/>
            <a:ext cx="7235952" cy="594868"/>
          </a:xfrm>
        </p:spPr>
        <p:txBody>
          <a:bodyPr>
            <a:normAutofit fontScale="90000"/>
          </a:bodyPr>
          <a:lstStyle/>
          <a:p>
            <a:r>
              <a:rPr lang="en-US" dirty="0"/>
              <a:t>Advantages of KNN Model</a:t>
            </a:r>
          </a:p>
        </p:txBody>
      </p:sp>
      <p:sp>
        <p:nvSpPr>
          <p:cNvPr id="3" name="Content Placeholder 2">
            <a:extLst>
              <a:ext uri="{FF2B5EF4-FFF2-40B4-BE49-F238E27FC236}">
                <a16:creationId xmlns:a16="http://schemas.microsoft.com/office/drawing/2014/main" id="{7D05DAFC-95E7-41C7-BE37-E45003D0D169}"/>
              </a:ext>
            </a:extLst>
          </p:cNvPr>
          <p:cNvSpPr>
            <a:spLocks noGrp="1"/>
          </p:cNvSpPr>
          <p:nvPr>
            <p:ph idx="1"/>
          </p:nvPr>
        </p:nvSpPr>
        <p:spPr>
          <a:xfrm>
            <a:off x="1069848" y="1219708"/>
            <a:ext cx="10058400" cy="1904492"/>
          </a:xfrm>
        </p:spPr>
        <p:txBody>
          <a:bodyPr>
            <a:normAutofit fontScale="92500" lnSpcReduction="10000"/>
          </a:bodyPr>
          <a:lstStyle/>
          <a:p>
            <a:r>
              <a:rPr lang="en-US" dirty="0"/>
              <a:t>Training is fast</a:t>
            </a:r>
          </a:p>
          <a:p>
            <a:r>
              <a:rPr lang="en-US" dirty="0"/>
              <a:t>Works well with historical data</a:t>
            </a:r>
          </a:p>
          <a:p>
            <a:r>
              <a:rPr lang="en-US" dirty="0"/>
              <a:t>Does not lose information</a:t>
            </a:r>
          </a:p>
          <a:p>
            <a:r>
              <a:rPr lang="en-US" dirty="0"/>
              <a:t>Robust to noise</a:t>
            </a:r>
          </a:p>
          <a:p>
            <a:r>
              <a:rPr lang="en-US" dirty="0"/>
              <a:t>Works great with the classification of data</a:t>
            </a:r>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A6C6CD20-A4B7-4537-940B-4BCFD0EEDC48}"/>
              </a:ext>
            </a:extLst>
          </p:cNvPr>
          <p:cNvSpPr txBox="1">
            <a:spLocks/>
          </p:cNvSpPr>
          <p:nvPr/>
        </p:nvSpPr>
        <p:spPr>
          <a:xfrm>
            <a:off x="1063752" y="3733801"/>
            <a:ext cx="7235952" cy="59486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Disadvantages of KNN Model</a:t>
            </a:r>
          </a:p>
        </p:txBody>
      </p:sp>
      <p:sp>
        <p:nvSpPr>
          <p:cNvPr id="5" name="Content Placeholder 2">
            <a:extLst>
              <a:ext uri="{FF2B5EF4-FFF2-40B4-BE49-F238E27FC236}">
                <a16:creationId xmlns:a16="http://schemas.microsoft.com/office/drawing/2014/main" id="{03B43B46-DB81-43CF-8FB1-CAC03B7DE479}"/>
              </a:ext>
            </a:extLst>
          </p:cNvPr>
          <p:cNvSpPr txBox="1">
            <a:spLocks/>
          </p:cNvSpPr>
          <p:nvPr/>
        </p:nvSpPr>
        <p:spPr>
          <a:xfrm>
            <a:off x="1063752" y="4379977"/>
            <a:ext cx="10058400" cy="19044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Slow at query time</a:t>
            </a:r>
          </a:p>
          <a:p>
            <a:r>
              <a:rPr lang="en-US" dirty="0"/>
              <a:t>Easily fooled by irrelevant attributes</a:t>
            </a:r>
          </a:p>
          <a:p>
            <a:r>
              <a:rPr lang="en-US" dirty="0"/>
              <a:t>Slow with high dimensional data (Curse of Dimensionality)</a:t>
            </a:r>
          </a:p>
          <a:p>
            <a:endParaRPr lang="en-US" dirty="0"/>
          </a:p>
        </p:txBody>
      </p:sp>
    </p:spTree>
    <p:extLst>
      <p:ext uri="{BB962C8B-B14F-4D97-AF65-F5344CB8AC3E}">
        <p14:creationId xmlns:p14="http://schemas.microsoft.com/office/powerpoint/2010/main" val="1639644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8311</TotalTime>
  <Words>309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Rockwell</vt:lpstr>
      <vt:lpstr>Rockwell Condensed</vt:lpstr>
      <vt:lpstr>Times New Roman</vt:lpstr>
      <vt:lpstr>Wingdings</vt:lpstr>
      <vt:lpstr>Wood Type</vt:lpstr>
      <vt:lpstr>FOOTBALL MATCH PREDICTION</vt:lpstr>
      <vt:lpstr>Introduction to the problem</vt:lpstr>
      <vt:lpstr>Datasets</vt:lpstr>
      <vt:lpstr>Datasets</vt:lpstr>
      <vt:lpstr>FINAL RESULTS</vt:lpstr>
      <vt:lpstr>What we learned</vt:lpstr>
      <vt:lpstr>Machine learning model used</vt:lpstr>
      <vt:lpstr>K NEAREST NEIGHBOUR</vt:lpstr>
      <vt:lpstr>Advantages of KNN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PREDICTION</dc:title>
  <dc:creator>Bhuvan Chadha</dc:creator>
  <cp:lastModifiedBy>Bhuvan Chadha</cp:lastModifiedBy>
  <cp:revision>37</cp:revision>
  <dcterms:created xsi:type="dcterms:W3CDTF">2019-12-03T04:41:23Z</dcterms:created>
  <dcterms:modified xsi:type="dcterms:W3CDTF">2019-12-15T05:54:38Z</dcterms:modified>
</cp:coreProperties>
</file>