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Source San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regular.fntdata"/><Relationship Id="rId50" Type="http://schemas.openxmlformats.org/officeDocument/2006/relationships/slide" Target="slides/slide46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7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ce789ecb_0_7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ce789ec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e789ecb_0_7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e789ec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e789ecb_0_7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e789ec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e789ecb_0_7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e789ec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e789ecb_0_7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e789ecb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24d27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d24d27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e789ecb_0_7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ce789ecb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e789ecb_0_7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e789ecb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e789ecb_0_7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e789ec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e789ecb_0_7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e789ec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ce789ecb_0_6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ce789ecb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e789ecb_0_7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e789ecb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time best case is property of heap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e789ecb_0_8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e789ec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e789ecb_0_8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e789ec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e789ecb_0_8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e789ecb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e789ecb_0_8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e789ecb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e789ecb_0_8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ce789ecb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e789ecb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e789ecb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e789ecb_0_8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e789ecb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ce789ecb_0_8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ce789ec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ce789ecb_0_8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ce789ec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e789ecb_0_6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e789ec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ce789ecb_0_8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ce789ec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dd3fe435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dd3fe4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e789ecb_0_8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e789ecb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ce789ecb_0_8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ce789ecb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e789ecb_0_8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ce789ecb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dd3fe43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dd3fe4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e1859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e1859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ce789ecb_0_8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ce789ecb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ce789ecb_0_8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ce789ecb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ce789ecb_0_8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ce789ecb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e789ecb_0_6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e789ec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ce789ecb_0_9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ce789ecb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ce789ecb_0_9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ce789ec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dd3fe43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dd3fe4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e789ecb_0_9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ce789ecb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ce789ecb_0_9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ce789ecb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ce789ecb_0_9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ce789ecb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dd3fe4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dd3fe4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e789ecb_0_6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ce789ec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e789ecb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e789ec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e789ecb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e789ec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e789ecb_0_7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ce789ec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e789ecb_0_7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ce789ec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i="1">
                <a:solidFill>
                  <a:schemeClr val="accent4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Fall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Array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You can use an array to implement your tree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left child index = 2*(</a:t>
            </a:r>
            <a:r>
              <a:rPr i="1" lang="en">
                <a:solidFill>
                  <a:srgbClr val="9900FF"/>
                </a:solidFill>
              </a:rPr>
              <a:t>Parent Index</a:t>
            </a:r>
            <a:r>
              <a:rPr lang="en">
                <a:solidFill>
                  <a:srgbClr val="9900FF"/>
                </a:solidFill>
              </a:rPr>
              <a:t>)+1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right child index = 2*(</a:t>
            </a:r>
            <a:r>
              <a:rPr i="1" lang="en">
                <a:solidFill>
                  <a:srgbClr val="9900FF"/>
                </a:solidFill>
              </a:rPr>
              <a:t>Parent Index</a:t>
            </a:r>
            <a:r>
              <a:rPr lang="en">
                <a:solidFill>
                  <a:srgbClr val="9900FF"/>
                </a:solidFill>
              </a:rPr>
              <a:t>)+2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parent index = (</a:t>
            </a:r>
            <a:r>
              <a:rPr i="1" lang="en">
                <a:solidFill>
                  <a:srgbClr val="9900FF"/>
                </a:solidFill>
              </a:rPr>
              <a:t>Child Index</a:t>
            </a:r>
            <a:r>
              <a:rPr lang="en">
                <a:solidFill>
                  <a:srgbClr val="9900FF"/>
                </a:solidFill>
              </a:rPr>
              <a:t>-1)/2 (truncate)</a:t>
            </a:r>
            <a:endParaRPr>
              <a:solidFill>
                <a:srgbClr val="99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Constant time Access</a:t>
            </a:r>
            <a:endParaRPr>
              <a:solidFill>
                <a:srgbClr val="99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Complexity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Array Max Size must be known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Linked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a linked list using structs and pointers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a data field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a left child field with a pointer to a node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a right child field with a pointer to a node</a:t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parent field with a pointer to the parent node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Dynamic Memory size</a:t>
            </a:r>
            <a:endParaRPr>
              <a:solidFill>
                <a:srgbClr val="99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Complexity</a:t>
            </a:r>
            <a:endParaRPr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lang="en">
                <a:solidFill>
                  <a:srgbClr val="9900FF"/>
                </a:solidFill>
              </a:rPr>
              <a:t>Linked Traversal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BST ADT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up of two structs: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root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left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right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*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parent </a:t>
            </a:r>
            <a:r>
              <a:rPr i="1" lang="en">
                <a:solidFill>
                  <a:schemeClr val="accent6"/>
                </a:solidFill>
              </a:rPr>
              <a:t>(optional, but recommended) </a:t>
            </a:r>
            <a:endParaRPr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BST’s use recursion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is the process of a function calling itself to perform iteration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Basically, using the stack as your loop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use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Simplifies code greatly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not use recursion?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more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very slow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Def. of Recursion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Recursion is an iterative procedure that defines the value of a function, argument n, by using the value of the previous argument n − 1 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r>
              <a:rPr lang="en">
                <a:solidFill>
                  <a:schemeClr val="accent3"/>
                </a:solidFill>
              </a:rPr>
              <a:t>0	  if n=0 or n=1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pd(n)</a:t>
            </a:r>
            <a:r>
              <a:rPr lang="en"/>
              <a:t> =	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pd(n−1)	  otherwise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1882950" y="2775025"/>
            <a:ext cx="313500" cy="1363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has two parts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requires two parts within the recursive function: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base case that defines an atomic object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end to the recursion.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recursive step that defines how objects can be modified, reduced, or combined to produce another object closer to the atomic object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Rules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recursive method must have a base case -- a condition under which no recursive call is made -- to prevent infinite recursion.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recursive method must make progress toward the base case to prevent infinite recursions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 toZero(int num){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printf(“%d\n”, num);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if(num == 0)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	return;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	(num &gt; 0) ? toZero(num-1) : </a:t>
            </a:r>
            <a:br>
              <a:rPr lang="en"/>
            </a:br>
            <a:r>
              <a:rPr lang="en"/>
              <a:t>			toZero(num+1);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" y="1460500"/>
            <a:ext cx="8229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Traversal, whether for insertion, deletion, or read, uses recursion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can be completed iteratively as well, but it is slightly more complex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method is recursive if it can call itself directly or indirectly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A function, foo(), is indirectly recursive if it calls, bar(), which in turn calls foo()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00" y="1716775"/>
            <a:ext cx="3630725" cy="2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Insert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57200" y="1460500"/>
            <a:ext cx="541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insert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if value is greater than or less than the value in the current node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greater, go right,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less, go left,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null, add a leaf to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equal, NOOP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values in a tree should be unique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node into an existing tree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recursion to traverse through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 node as a leaf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information do you need?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inserted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current node visited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access to child nodes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(pseudocode)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insert(node, data){</a:t>
            </a:r>
            <a:endParaRPr i="1" sz="1400">
              <a:solidFill>
                <a:srgbClr val="07376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(data &lt;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if(node.left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addLeaf(node, data);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41B47"/>
                </a:solidFill>
              </a:rPr>
              <a:t>insert(node.left,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 if (data &gt;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if(node.right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addLeaf(node, data);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</a:rPr>
              <a:t>insert (node.right, data)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4"/>
                </a:solidFill>
              </a:rPr>
              <a:t>*must handle special case where tree is empty</a:t>
            </a:r>
            <a:endParaRPr i="1" sz="1800">
              <a:solidFill>
                <a:schemeClr val="accent4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00" y="1716775"/>
            <a:ext cx="3630725" cy="27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ADT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Vectors make working with arrays easier, but no real performance improvements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Linked list improves the array, but slow on random 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nodes gives us memory flexibility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improve?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we add additional node pointers to each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can divide the problem in half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choose the root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happens if you choose a bad root node?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Becomes a linked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(with a well chosen root)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Best Case?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constant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Worst Case?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the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Read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457200" y="1460500"/>
            <a:ext cx="83751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Almost identical to insert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a return statement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Reference or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if value is greater than or less than the value in the current node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greater, go right,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less, go left,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equal, return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null, error message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(pseudocode)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read(node, data){</a:t>
            </a:r>
            <a:endParaRPr i="1" sz="1400">
              <a:solidFill>
                <a:srgbClr val="07376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if(data == node.data)</a:t>
            </a:r>
            <a:br>
              <a:rPr lang="en" sz="1400"/>
            </a:br>
            <a:r>
              <a:rPr lang="en" sz="1400"/>
              <a:t>		</a:t>
            </a:r>
            <a:r>
              <a:rPr b="1" lang="en" sz="1400">
                <a:solidFill>
                  <a:srgbClr val="980000"/>
                </a:solidFill>
              </a:rPr>
              <a:t>return node.data</a:t>
            </a:r>
            <a:endParaRPr b="1" sz="1400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else if (data &lt;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if(node.left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print(“value not found”);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41B47"/>
                </a:solidFill>
              </a:rPr>
              <a:t>return  read(node.left,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 if (data &gt;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if(node.right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print(“value not found”);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</a:rPr>
              <a:t>return read (node.right,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4"/>
                </a:solidFill>
              </a:rPr>
              <a:t>*must handle special case where tree is empty</a:t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13" y="1507263"/>
            <a:ext cx="31718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Basic Deletion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the pointer to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node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Operations required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Tree Traversal to find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always keep track of the parent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where maintaining a parent pointer in the node is helpful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- 3 Scenarios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 primary cases for deleting a node?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leaf node - easy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parent node pointer to null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delete node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1 branch parent node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Can’t just delete the node, because then our tree would "fall apart." 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2 branch parent node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n"/>
              <a:t>We must promote one of the children to become the new parent.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Algorithm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227400" y="1471475"/>
            <a:ext cx="67689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= findNode(data);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 </a:t>
            </a:r>
            <a:r>
              <a:rPr lang="en">
                <a:solidFill>
                  <a:srgbClr val="FF0000"/>
                </a:solidFill>
              </a:rPr>
              <a:t>node not in BST 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return;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 ( </a:t>
            </a:r>
            <a:r>
              <a:rPr lang="en">
                <a:solidFill>
                  <a:srgbClr val="FF0000"/>
                </a:solidFill>
              </a:rPr>
              <a:t>node has no subtrees</a:t>
            </a:r>
            <a:r>
              <a:rPr lang="en"/>
              <a:t> ){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deleteLeaf(node);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if ( </a:t>
            </a:r>
            <a:r>
              <a:rPr lang="en">
                <a:solidFill>
                  <a:srgbClr val="FF0000"/>
                </a:solidFill>
              </a:rPr>
              <a:t>node has 1 tree</a:t>
            </a:r>
            <a:r>
              <a:rPr lang="en"/>
              <a:t> 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shortCircuit(node);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if(</a:t>
            </a:r>
            <a:r>
              <a:rPr lang="en">
                <a:solidFill>
                  <a:srgbClr val="FF0000"/>
                </a:solidFill>
              </a:rPr>
              <a:t>node has 2 subtrees</a:t>
            </a:r>
            <a:r>
              <a:rPr lang="en"/>
              <a:t>){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00" y="1523550"/>
            <a:ext cx="2582801" cy="10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00" y="2633850"/>
            <a:ext cx="2340975" cy="10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975" y="3817550"/>
            <a:ext cx="2651301" cy="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7"/>
          <p:cNvCxnSpPr/>
          <p:nvPr/>
        </p:nvCxnSpPr>
        <p:spPr>
          <a:xfrm flipH="1" rot="10800000">
            <a:off x="2280800" y="2200325"/>
            <a:ext cx="3330900" cy="18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7"/>
          <p:cNvCxnSpPr/>
          <p:nvPr/>
        </p:nvCxnSpPr>
        <p:spPr>
          <a:xfrm>
            <a:off x="2294175" y="2829250"/>
            <a:ext cx="3605100" cy="9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7"/>
          <p:cNvCxnSpPr/>
          <p:nvPr/>
        </p:nvCxnSpPr>
        <p:spPr>
          <a:xfrm>
            <a:off x="2568400" y="3257325"/>
            <a:ext cx="3819300" cy="715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Deleting Leaf Nodes</a:t>
            </a:r>
            <a:endParaRPr sz="3600"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150" y="2207313"/>
            <a:ext cx="5343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DeleteLeaf Pseudocode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void removeLeaf(Node * leaf)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if leaf-&gt;parent-&gt;right == leaf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leaf-&gt;parent-&gt;right = NULL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leaf-&gt;parent-&gt;left = NULL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delete leaf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if the leaf is the root?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	</a:t>
            </a:r>
            <a:r>
              <a:rPr lang="en" sz="1800">
                <a:solidFill>
                  <a:schemeClr val="accent5"/>
                </a:solidFill>
              </a:rPr>
              <a:t>Delete root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accent5"/>
                </a:solidFill>
              </a:rPr>
              <a:t>Set root to null to signify an empty tree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Algorithm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Short Circuit Algorithm sets the child node’s child to be the child of the parent, then deletes the extra leaf node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deleting a parent node in a BST, you must ensure that the new parent is:</a:t>
            </a:r>
            <a:endParaRPr/>
          </a:p>
          <a:p>
            <a:pPr indent="-342900" lvl="1" marL="13716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i="1" lang="en">
                <a:solidFill>
                  <a:srgbClr val="38761D"/>
                </a:solidFill>
              </a:rPr>
              <a:t>bigger than all the other children in the left tree</a:t>
            </a:r>
            <a:endParaRPr i="1">
              <a:solidFill>
                <a:srgbClr val="38761D"/>
              </a:solidFill>
            </a:endParaRPr>
          </a:p>
          <a:p>
            <a:pPr indent="-342900" lvl="1" marL="13716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i="1" lang="en">
                <a:solidFill>
                  <a:srgbClr val="38761D"/>
                </a:solidFill>
              </a:rPr>
              <a:t>smaller than all the other children in the right tree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You must maintain the BST structure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Deleting Single Branch Nodes</a:t>
            </a:r>
            <a:endParaRPr sz="3600"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2011825"/>
            <a:ext cx="3076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00" y="2011825"/>
            <a:ext cx="3076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500" y="2011825"/>
            <a:ext cx="28956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3302550" y="1562425"/>
            <a:ext cx="185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Tree ADT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finite set of nodes such that one node is designated as the root. All other nodes are partitioned into sets, each of which is a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63" y="2725288"/>
            <a:ext cx="3019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Pseudocode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void shortCircuit(Node * node)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 node-&gt;parent-&gt;right == node)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node-&gt;right == NULL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parent-&gt;right = node-&gt;left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node-&gt;left-&gt;parent = node-&gt;parent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parent-&gt;right = node-&gt;right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node-&gt;right&gt;parent = node-&gt;parent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...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delete node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if the node to be delete is the root?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</a:rPr>
              <a:t>	</a:t>
            </a:r>
            <a:r>
              <a:rPr lang="en" sz="1800">
                <a:solidFill>
                  <a:schemeClr val="accent5"/>
                </a:solidFill>
              </a:rPr>
              <a:t>We have to promote the child node to become the root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</a:t>
            </a:r>
            <a:br>
              <a:rPr lang="en"/>
            </a:br>
            <a:r>
              <a:rPr lang="en"/>
              <a:t>Max Or Min</a:t>
            </a:r>
            <a:endParaRPr/>
          </a:p>
        </p:txBody>
      </p:sp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Node* searchMin(Node * node){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	if(node-&gt;left != NULL)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		return searchMin(node-&gt;left);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	else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		return node;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Node* searchMax(Node * node){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while(node-&gt;right != NULL)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node = node-&gt;right;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node;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2 Child Nodes</a:t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63" y="1767075"/>
            <a:ext cx="5418425" cy="2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must promote a node to a higher space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at most two possible candidates: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rightmost child of the left subtree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left once, then right as far as possible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leftmost child of the right subtree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right once, then left as far as possible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doesn't matter which one we pick,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both choices will maintain the BST structure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Successor node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node in the right subtree that is min value -or-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node in the left subtree that is max value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 Successor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4150"/>
            <a:ext cx="3677850" cy="2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159" y="2263775"/>
            <a:ext cx="3752566" cy="20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200" y="2185025"/>
            <a:ext cx="4041324" cy="2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320" y="2185025"/>
            <a:ext cx="4041305" cy="2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 txBox="1"/>
          <p:nvPr/>
        </p:nvSpPr>
        <p:spPr>
          <a:xfrm>
            <a:off x="46825" y="1735625"/>
            <a:ext cx="2394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Find node to delete</a:t>
            </a:r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244142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Find successor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446637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Replace value</a:t>
            </a:r>
            <a:endParaRPr/>
          </a:p>
        </p:txBody>
      </p:sp>
      <p:sp>
        <p:nvSpPr>
          <p:cNvPr id="291" name="Google Shape;291;p46"/>
          <p:cNvSpPr txBox="1"/>
          <p:nvPr/>
        </p:nvSpPr>
        <p:spPr>
          <a:xfrm>
            <a:off x="661197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Delete Successor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Selection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functions needed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getMaxNode(Node * node)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getMinNode(Node * node)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What if the min or max is not a leaf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call our short circuit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min value has right subtree?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single subtree (short-circuit)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the delete node is the root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Special case: must promote leftmost max or rightmost min to root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1357775" y="4624750"/>
            <a:ext cx="6775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Algorithm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void promotion(Node * n){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    	Node * d_node = searchMin(n-&gt;right);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n-&gt;data = d_node-&gt;data;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//Leaf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if(d_node-&gt;left==NULL &amp;&amp; d_node-&gt;right==NULL){		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	removeLeaf(d_node);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	//one branch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}else{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	shortCircuit(d_node);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 Tree</a:t>
            </a: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888150"/>
            <a:ext cx="5181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Traverse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travels down the tree structure to find a value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Algorithm: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at the root node, 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down the left until finding a leaf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back up until finding a right branch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n"/>
              <a:t>repeat until no right branch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 each node as you reach it in traversal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preorderTraversal(node):</a:t>
            </a:r>
            <a:br>
              <a:rPr lang="en"/>
            </a:br>
            <a:r>
              <a:rPr lang="en"/>
              <a:t>	process(node)</a:t>
            </a:r>
            <a:br>
              <a:rPr lang="en"/>
            </a:br>
            <a:r>
              <a:rPr lang="en"/>
              <a:t>	preorderTraversal(node-&gt;left)</a:t>
            </a:r>
            <a:br>
              <a:rPr lang="en"/>
            </a:br>
            <a:r>
              <a:rPr lang="en"/>
              <a:t>	preorderTraversal(node-&gt;right)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975" y="2325800"/>
            <a:ext cx="2603825" cy="222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Root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‘top’-most node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Branch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connection to a child node that may or may not contain a subtree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subnode that contains subnodes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each node in ascending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inorderTraversal(node):</a:t>
            </a:r>
            <a:br>
              <a:rPr lang="en"/>
            </a:br>
            <a:r>
              <a:rPr lang="en"/>
              <a:t>	inorderTraversal(node-&gt;left)</a:t>
            </a:r>
            <a:br>
              <a:rPr lang="en"/>
            </a:br>
            <a:r>
              <a:rPr lang="en"/>
              <a:t>	process(node)</a:t>
            </a:r>
            <a:br>
              <a:rPr lang="en"/>
            </a:br>
            <a:r>
              <a:rPr lang="en"/>
              <a:t>	inorderTraversal(node-&gt;right)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600" y="2577900"/>
            <a:ext cx="2615975" cy="22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each node as you reach it in traversal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):</a:t>
            </a:r>
            <a:br>
              <a:rPr lang="en"/>
            </a:br>
            <a:r>
              <a:rPr lang="en"/>
              <a:t>	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-&gt;</a:t>
            </a:r>
            <a:r>
              <a:rPr lang="en">
                <a:solidFill>
                  <a:srgbClr val="FF9900"/>
                </a:solidFill>
              </a:rPr>
              <a:t>left</a:t>
            </a:r>
            <a:r>
              <a:rPr lang="en"/>
              <a:t>)</a:t>
            </a:r>
            <a:br>
              <a:rPr lang="en"/>
            </a:br>
            <a:r>
              <a:rPr lang="en"/>
              <a:t>	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-&gt;</a:t>
            </a:r>
            <a:r>
              <a:rPr lang="en">
                <a:solidFill>
                  <a:srgbClr val="38761D"/>
                </a:solidFill>
              </a:rPr>
              <a:t>right</a:t>
            </a:r>
            <a:r>
              <a:rPr lang="en"/>
              <a:t>)</a:t>
            </a:r>
            <a:br>
              <a:rPr lang="en"/>
            </a:br>
            <a:r>
              <a:rPr lang="en"/>
              <a:t>	process(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)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625" y="2287475"/>
            <a:ext cx="2670725" cy="22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343" name="Google Shape;343;p5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  <p:sp>
        <p:nvSpPr>
          <p:cNvPr id="344" name="Google Shape;344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5,3,2,1,4,8,6,7,9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1,2,3,4,5,6,7,8,9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1,2,4,3,7,6,9,8,5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Order -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-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 Order - copy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50" name="Google Shape;35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required Tree 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Deep Copy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Sorted Print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Search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Traverse as far as possible down a single path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use case for each DFS Operation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PreOrder:</a:t>
            </a:r>
            <a:r>
              <a:rPr lang="en"/>
              <a:t> copy of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InOrder:</a:t>
            </a:r>
            <a:r>
              <a:rPr lang="en"/>
              <a:t> gives nodes in non-decreasing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PostOrder</a:t>
            </a:r>
            <a:r>
              <a:rPr lang="en"/>
              <a:t>: used to delete the tree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every node on a particular level before going to the next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called Level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Implement?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really a recursive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still implement recursively, but not traditionally done with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a helper Data Structure to store the next level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store each node in order, and ensure they are accessed in the same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Which data structure would work best?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Helper ADT</a:t>
            </a:r>
            <a:endParaRPr/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311700" y="1152475"/>
            <a:ext cx="51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Queue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Enforces first in first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we have a Tree ADT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Child nodes are stored in an array within the Node class</a:t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975" y="1646575"/>
            <a:ext cx="3315225" cy="18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Algorithm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a tree where each node has an unknown number of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breadthFirstSearch(){</a:t>
            </a:r>
            <a:br>
              <a:rPr lang="en" sz="1400"/>
            </a:br>
            <a:r>
              <a:rPr lang="en" sz="1400"/>
              <a:t>	Queue q;</a:t>
            </a:r>
            <a:br>
              <a:rPr lang="en" sz="1400"/>
            </a:br>
            <a:r>
              <a:rPr lang="en" sz="1400"/>
              <a:t>	q.enqueue(root);</a:t>
            </a:r>
            <a:br>
              <a:rPr lang="en" sz="1400"/>
            </a:br>
            <a:r>
              <a:rPr lang="en" sz="1400"/>
              <a:t>	while(!q.empty()){</a:t>
            </a:r>
            <a:br>
              <a:rPr lang="en" sz="1400"/>
            </a:br>
            <a:r>
              <a:rPr lang="en" sz="1400"/>
              <a:t>		node = q.dequeue();</a:t>
            </a:r>
            <a:br>
              <a:rPr lang="en" sz="1400"/>
            </a:br>
            <a:r>
              <a:rPr lang="en" sz="1400"/>
              <a:t>		processNode(node);</a:t>
            </a:r>
            <a:br>
              <a:rPr lang="en" sz="1400"/>
            </a:br>
            <a:r>
              <a:rPr lang="en" sz="1400"/>
              <a:t>		for  child in node.children </a:t>
            </a:r>
            <a:r>
              <a:rPr lang="en" sz="1400">
                <a:solidFill>
                  <a:schemeClr val="accent5"/>
                </a:solidFill>
              </a:rPr>
              <a:t>//where children is a vector of nodes</a:t>
            </a:r>
            <a:br>
              <a:rPr lang="en" sz="1400"/>
            </a:br>
            <a:r>
              <a:rPr lang="en" sz="1400"/>
              <a:t>			q.enqueue(child);</a:t>
            </a:r>
            <a:br>
              <a:rPr lang="en" sz="1400"/>
            </a:br>
            <a:r>
              <a:rPr lang="en" sz="1400"/>
              <a:t>	}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6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 # of leaves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nodes that do not have branches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 # of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nodes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Height for a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path depth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branches between the current node and the farthest leaf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max depth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branches between the root node and and the farthest leaf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6180250" y="2642000"/>
            <a:ext cx="2247300" cy="1611900"/>
            <a:chOff x="6140100" y="1765800"/>
            <a:chExt cx="2247300" cy="1611900"/>
          </a:xfrm>
        </p:grpSpPr>
        <p:sp>
          <p:nvSpPr>
            <p:cNvPr id="86" name="Google Shape;86;p17"/>
            <p:cNvSpPr/>
            <p:nvPr/>
          </p:nvSpPr>
          <p:spPr>
            <a:xfrm>
              <a:off x="6140100" y="1765800"/>
              <a:ext cx="2247300" cy="1611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140100" y="2555100"/>
              <a:ext cx="1143900" cy="822600"/>
            </a:xfrm>
            <a:prstGeom prst="round1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left node pointer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 flipH="1">
              <a:off x="7284000" y="2555100"/>
              <a:ext cx="1103400" cy="822600"/>
            </a:xfrm>
            <a:prstGeom prst="round1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right node pointer</a:t>
              </a:r>
              <a:endParaRPr/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6614950" y="2026625"/>
            <a:ext cx="1377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Node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and Children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460500"/>
            <a:ext cx="4044300" cy="3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Parent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immediate predecessor node in the tree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Child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immediate following node in the tree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275" y="2072000"/>
            <a:ext cx="24003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 rot="10800000">
            <a:off x="5798975" y="2802575"/>
            <a:ext cx="729000" cy="7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/>
        </p:nvSpPr>
        <p:spPr>
          <a:xfrm>
            <a:off x="4227275" y="2655350"/>
            <a:ext cx="181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Parent Node to A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7217150" y="3935550"/>
            <a:ext cx="613800" cy="30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798975" y="4011675"/>
            <a:ext cx="181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Child Node to 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460500"/>
            <a:ext cx="51345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tree’s depth is the number of ‘steps’ to get to a leaf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count branches, not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the depth of A? H?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tree’s height is based on its maximum depth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the tree’s height?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025" y="2240650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00" y="1752600"/>
            <a:ext cx="5980550" cy="26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Common Tree Data Structure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Each node has two branches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Branches may point to another node, or NULL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data in every node of the left subtree are less than the data in the node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data in every node of the right subtree are greater than the data in the node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data in a BST is unique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