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9980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EBEA3562-9F74-4ABE-8F4D-57FE68F99301}" type="slidenum"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89EE9F71-C549-413A-BC76-F0F9C56AEF79}" type="slidenum">
              <a:rPr b="0" lang="en-US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5029560" y="4495680"/>
            <a:ext cx="46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265680" y="1206000"/>
            <a:ext cx="4044960" cy="15091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7E2A0AEB-511B-4EAC-825D-FCC2FF8446DF}" type="slidenum"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10480" y="1257480"/>
            <a:ext cx="8122680" cy="158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roxima Nova"/>
                <a:ea typeface="Proxima Nova"/>
              </a:rPr>
              <a:t>Bash Scripting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10480" y="3182400"/>
            <a:ext cx="8122680" cy="62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Proxima Nova"/>
                <a:ea typeface="Proxima Nova"/>
              </a:rPr>
              <a:t>CS 580U - Fall 2018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Variables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Our filename will change, so we should make it a variable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MYFILE=”example”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variables are in all caps by convention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Shell Scripts are whitespace sensitive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Notice there are no spaces around the assignment operator when creating the variable. This is essential.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Now you can use your variable with the $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gpg -c $MYFILE.c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rm $MYFILE.c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touch $MYFILE.log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Command Line Arguments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You can script any valid sequence of bash commands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however, it is more useful if you can take arguments from the shell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When you invoke the script, you can pass in arguments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./encryptlog.sh example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You can access CLA in your script as $1, $2, $3, … and so 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gpg -c $1.c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rm $1.c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touch $1.log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Special parameters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$0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returns the name of the shell script running as well as its location in the file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$#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is the number of parameters passed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$@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gives an array of words containing all the parameters passed to the script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Read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The read command allows you to prompt for input and store it in a variable.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#!/bin/bash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echo -n “Enter name of file to encrypt: ”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read FILE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echo “Type 'y' to remove the original file” 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rm -i $FILE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Line 2 prompts for a string that is read in line 3.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Line 4 uses the interactive remove (rm -i) to ask the user for confirmation.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Environmental Variables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There are two types of variables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Local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Environmental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Environmental variables are set by the system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They can usually be listed by using the “env” command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They can be explicitly set by using the “export” command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Environmental variables hold special values.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echo $SHELL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/bin/bash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Single vs Double Quoted Strings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When assigning character data containing spaces or special characters, the data must be enclosed in either single or double quotes.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Using double quotes to show a string of characters will allow any variables in the quotes to be resolved or </a:t>
            </a:r>
            <a:r>
              <a:rPr b="1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interpolated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var=“test string”</a:t>
            </a:r>
            <a:br/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newvar=“Value of var is $var”</a:t>
            </a:r>
            <a:br/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echo $newvar</a:t>
            </a:r>
            <a:br/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Value of var is test string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Single quotes prints the string exactly as it 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65680" y="1206000"/>
            <a:ext cx="4044960" cy="150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202729"/>
                </a:solidFill>
                <a:latin typeface="Proxima Nova"/>
                <a:ea typeface="Proxima Nova"/>
              </a:rPr>
              <a:t>Encryption Script 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265680" y="2769120"/>
            <a:ext cx="4044960" cy="1345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616161"/>
                </a:solidFill>
                <a:latin typeface="Proxima Nova"/>
                <a:ea typeface="Proxima Nova"/>
              </a:rPr>
              <a:t>classwork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roxima Nova"/>
                <a:ea typeface="Proxima Nova"/>
              </a:rPr>
              <a:t>#!/bin/bash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roxima Nova"/>
                <a:ea typeface="Proxima Nova"/>
              </a:rPr>
              <a:t>gpg -c $1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roxima Nova"/>
                <a:ea typeface="Proxima Nova"/>
              </a:rPr>
              <a:t>echo “Type 'y' to remove the original file”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roxima Nova"/>
                <a:ea typeface="Proxima Nova"/>
              </a:rPr>
              <a:t>rm -i $1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roxima Nova"/>
                <a:ea typeface="Proxima Nova"/>
              </a:rPr>
              <a:t>echo $1 &gt;&gt; encrypted.log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Arithmetic Evaluation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The </a:t>
            </a:r>
            <a:r>
              <a:rPr b="1" i="1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let</a:t>
            </a: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 statement can be used to do mathematical functions: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let X=10+2*7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echo $X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24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An arithmetic expression can be evaluated by $[expression]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echo “$[123+20]”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143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if statements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37320" y="100008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200" spc="-1" strike="noStrike">
                <a:solidFill>
                  <a:srgbClr val="616161"/>
                </a:solidFill>
                <a:latin typeface="Proxima Nova"/>
                <a:ea typeface="Proxima Nova"/>
              </a:rPr>
              <a:t>Conditionals let us decide whether to perform an action </a:t>
            </a:r>
            <a:r>
              <a:rPr b="0" lang="en-US" sz="2200" spc="-1" strike="noStrike">
                <a:solidFill>
                  <a:srgbClr val="616161"/>
                </a:solidFill>
                <a:latin typeface="Proxima Nova"/>
                <a:ea typeface="Proxima Nova"/>
              </a:rPr>
              <a:t>or not by evaluating an expression.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600" spc="-1" strike="noStrike">
                <a:solidFill>
                  <a:srgbClr val="ff5252"/>
                </a:solidFill>
                <a:latin typeface="Proxima Nova"/>
                <a:ea typeface="Proxima Nova"/>
              </a:rPr>
              <a:t>if [ expression ] </a:t>
            </a:r>
            <a:r>
              <a:rPr b="0" lang="en-US" sz="1300" spc="-1" strike="noStrike">
                <a:solidFill>
                  <a:srgbClr val="4ba173"/>
                </a:solidFill>
                <a:latin typeface="Proxima Nova"/>
                <a:ea typeface="Proxima Nova"/>
              </a:rPr>
              <a:t>#Put spaces after [ and before ], and around the operators and </a:t>
            </a:r>
            <a:r>
              <a:rPr b="0" lang="en-US" sz="1300" spc="-1" strike="noStrike">
                <a:solidFill>
                  <a:srgbClr val="4ba173"/>
                </a:solidFill>
                <a:latin typeface="Proxima Nova"/>
                <a:ea typeface="Proxima Nova"/>
              </a:rPr>
              <a:t>operands.</a:t>
            </a:r>
            <a:br/>
            <a:r>
              <a:rPr b="0" lang="en-US" sz="1600" spc="-1" strike="noStrike">
                <a:solidFill>
                  <a:srgbClr val="ff5252"/>
                </a:solidFill>
                <a:latin typeface="Proxima Nova"/>
                <a:ea typeface="Proxima Nova"/>
              </a:rPr>
              <a:t>then</a:t>
            </a:r>
            <a:br/>
            <a:r>
              <a:rPr b="0" lang="en-US" sz="1600" spc="-1" strike="noStrike">
                <a:solidFill>
                  <a:srgbClr val="ff5252"/>
                </a:solidFill>
                <a:latin typeface="Proxima Nova"/>
                <a:ea typeface="Proxima Nova"/>
              </a:rPr>
              <a:t>	</a:t>
            </a:r>
            <a:r>
              <a:rPr b="0" lang="en-US" sz="1600" spc="-1" strike="noStrike">
                <a:solidFill>
                  <a:srgbClr val="ff5252"/>
                </a:solidFill>
                <a:latin typeface="Proxima Nova"/>
                <a:ea typeface="Proxima Nova"/>
              </a:rPr>
              <a:t>statements</a:t>
            </a:r>
            <a:br/>
            <a:r>
              <a:rPr b="0" lang="en-US" sz="1600" spc="-1" strike="noStrike">
                <a:solidFill>
                  <a:srgbClr val="ff5252"/>
                </a:solidFill>
                <a:latin typeface="Proxima Nova"/>
                <a:ea typeface="Proxima Nova"/>
              </a:rPr>
              <a:t>elif [ expression ] </a:t>
            </a:r>
            <a:r>
              <a:rPr b="0" lang="en-US" sz="1300" spc="-1" strike="noStrike">
                <a:solidFill>
                  <a:srgbClr val="4ba173"/>
                </a:solidFill>
                <a:latin typeface="Proxima Nova"/>
                <a:ea typeface="Proxima Nova"/>
              </a:rPr>
              <a:t>#the elif (else if) and else sections are optional</a:t>
            </a:r>
            <a:br/>
            <a:r>
              <a:rPr b="0" lang="en-US" sz="1600" spc="-1" strike="noStrike">
                <a:solidFill>
                  <a:srgbClr val="ff5252"/>
                </a:solidFill>
                <a:latin typeface="Proxima Nova"/>
                <a:ea typeface="Proxima Nova"/>
              </a:rPr>
              <a:t>then</a:t>
            </a:r>
            <a:br/>
            <a:r>
              <a:rPr b="0" lang="en-US" sz="1600" spc="-1" strike="noStrike">
                <a:solidFill>
                  <a:srgbClr val="ff5252"/>
                </a:solidFill>
                <a:latin typeface="Proxima Nova"/>
                <a:ea typeface="Proxima Nova"/>
              </a:rPr>
              <a:t>	</a:t>
            </a:r>
            <a:r>
              <a:rPr b="0" lang="en-US" sz="1600" spc="-1" strike="noStrike">
                <a:solidFill>
                  <a:srgbClr val="ff5252"/>
                </a:solidFill>
                <a:latin typeface="Proxima Nova"/>
                <a:ea typeface="Proxima Nova"/>
              </a:rPr>
              <a:t>statements </a:t>
            </a:r>
            <a:br/>
            <a:r>
              <a:rPr b="0" lang="en-US" sz="1600" spc="-1" strike="noStrike">
                <a:solidFill>
                  <a:srgbClr val="ff5252"/>
                </a:solidFill>
                <a:latin typeface="Proxima Nova"/>
                <a:ea typeface="Proxima Nova"/>
              </a:rPr>
              <a:t>else</a:t>
            </a:r>
            <a:br/>
            <a:r>
              <a:rPr b="0" lang="en-US" sz="1600" spc="-1" strike="noStrike">
                <a:solidFill>
                  <a:srgbClr val="ff5252"/>
                </a:solidFill>
                <a:latin typeface="Proxima Nova"/>
                <a:ea typeface="Proxima Nova"/>
              </a:rPr>
              <a:t>	</a:t>
            </a:r>
            <a:r>
              <a:rPr b="0" lang="en-US" sz="1600" spc="-1" strike="noStrike">
                <a:solidFill>
                  <a:srgbClr val="ff5252"/>
                </a:solidFill>
                <a:latin typeface="Proxima Nova"/>
                <a:ea typeface="Proxima Nova"/>
              </a:rPr>
              <a:t>statements </a:t>
            </a:r>
            <a:br/>
            <a:r>
              <a:rPr b="0" lang="en-US" sz="1600" spc="-1" strike="noStrike">
                <a:solidFill>
                  <a:srgbClr val="ff5252"/>
                </a:solidFill>
                <a:latin typeface="Proxima Nova"/>
                <a:ea typeface="Proxima Nova"/>
              </a:rPr>
              <a:t>fi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expressions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An expression can be: String, Numeric, File, and Logical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String Comparisons: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=   #compare if two strings are equal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!=  #compare if two strings are not equal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-n #evaluate if string length is greater than zero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-z #evaluate if string length is equal to zero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Examples: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[ s1=s2 ] #true if s1 same as s2, else false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[ s1 != s2 ] #true if s1 not same as s2, else false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[ -n s1 ] #true if s1 has a length greater then 0, else false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[ -z s2 ] #true if s2 has a length of 0, otherwise false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The Shell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The shell is an interactive command line interface for working with your computer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The windowed GUI that you are used to is just a wrapper for the shell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The shell is also called ‘Terminal’, and ‘Command Line’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The Unix shell (sh) was the interface for the first version of the Unix OS.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Bash is an extension of the interface that adds features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Number Comparisons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Numeric comparisons use flags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Number Comparisons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-eq #compare if two numbers are equal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-ge #compare if one number is greater than or equal to a number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-le #compare if one number is less than or equal to a number compare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-ne #if two numbers are not equal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-gt #compare if one number is greater than another number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-lt #compare if one number is less than another number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Examples: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[ n1 -eq n2 ]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[ n1 -ge n2 ]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[ n1 -le n2 ]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file expressions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Files have their own set of operators to make working with files easy: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Operators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-d #check if path given is a directory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-f #check if path given is a file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-e #check if file name exists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-s #check if a file has a length greater than 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Examples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[ -d fname ]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[ -s fname ]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for statements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11760" y="1152360"/>
            <a:ext cx="434088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The for structure is used when you are looping through a range of variables.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for var in list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do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statements 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done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statements are executed with var set to each value in the list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653000" y="1017720"/>
            <a:ext cx="417888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Example</a:t>
            </a:r>
            <a:endParaRPr b="0" lang="en-US" sz="2400" spc="-1" strike="noStrike"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#!/bin/bash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let sum=0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for num in 1 2 3 4 5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do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let “sum = $sum + $num”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done 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echo $sum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while statements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The while loop terminates as soon as the condition becomes false. If condition never becomes false, loop will never exit.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while expression 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do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statements 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done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Command 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You can execute any bash command within your script and use the results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the special tick character, </a:t>
            </a:r>
            <a:r>
              <a:rPr b="1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`</a:t>
            </a: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 , allows you to use the result of a command in your script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Example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To get a list of files in the current folder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FILES=`ls`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To the contents of a file as a string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DATA=`cat file.txt`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Debugging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Bash provides two options which will give useful information for debugging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-x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displays each line of the script with variable substitution before execution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-v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displays each line of the script as typed before execution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Example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#!/bin/bash –v or #!/bin/bash –x or #!/bin/bash –xv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65680" y="1206000"/>
            <a:ext cx="4044960" cy="150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202729"/>
                </a:solidFill>
                <a:latin typeface="Proxima Nova"/>
                <a:ea typeface="Proxima Nova"/>
              </a:rPr>
              <a:t>Encryption Script - Part 2  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265680" y="2769120"/>
            <a:ext cx="4044960" cy="1345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616161"/>
                </a:solidFill>
                <a:latin typeface="Proxima Nova"/>
                <a:ea typeface="Proxima Nova"/>
              </a:rPr>
              <a:t>Classwork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#!/bin/bash -xv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#This is a comment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LIST=`ls`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if [ $# -gt 0 ] ; then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	</a:t>
            </a: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LIST=$@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fi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echo "Please enter a passcode: "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read PASS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for FILE in $LIST; do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	</a:t>
            </a: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if [ -f $FILE ]; then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	</a:t>
            </a: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	</a:t>
            </a: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echo $PASS | gpg -c $FILE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	</a:t>
            </a: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fi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done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echo "Do you want to delete the files (y/n)?"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read ANS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if [ $ANS = 'y' ]; then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	</a:t>
            </a: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for FILE in $LIST; do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	</a:t>
            </a: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	</a:t>
            </a: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rm $FILE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	</a:t>
            </a: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done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fi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Limitations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Slow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Since everything comes from external commands, every command will go through a fork and exec. Hence expensive and slow.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Difficult to do low level operations: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It’s quite difficult to, say, tokenize strings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Dependency hell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It is not easy to just assume that an external command will do what we expect it to do. For instance, stuff like PATH variable plays a role. Also the exact implementation of the command may vary on different systems.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Unix Shell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Bourne shell (sh) was the first major shell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C and TC shell (csh and tcsh) had improved command interpreters, but were less popular than Bourne shell for programming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Bourne Again shell (bash) was an improvement of Bourne shell and added features like history and tab completion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Other Bash-like shells: Korn shell (ksh), Z shell (zsh)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Bash is the dominating Unix shell today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You can find the bash executable in /bin/bash on your linux machine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When you run the terminal, if you are running bash, you are just executing /bin/bash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Shell Features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Different shells have different features, and you might want to switch between them to suit the work you are doing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BASH has the following features: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tab auto-completion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directory shortcuts such as ~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BASH also has a scripting feature where you can write a script to run multiple shell commands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The shell scripting language is a macro language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A macro language uses text replacement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Why use bash?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Why not use Python or Ruby or some other full programming language?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Not dependant on version (Python3 vs Python2) and more integrated into the 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Designed for system level operations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In practice, use BASH when you need to run a repeated set of commands. If you start requiring a lot of logic, switch to a programming language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Sets of Commands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What if I wanted to encrypted a file on my system, remove the original file, and create a flag file. What shell commands could I use to do this?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Flag File: a file that’s only purpose is to let me know something happened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I could do the following in the command line: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gpg -c example.c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rm example.c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touch example.log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Scripting Commands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My previous encryption script required 3 commands: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gpg -c example.c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rm example.c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touch example.log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These commands will be the same every time, so why not automate them?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I will need a variable for the file name, but otherwise, everything else is scriptable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Writing A Bash Script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Traditionally, shell scripts end in the .sh extension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encryptlog.sh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All of the shell scripts we’ll see in this course begin with a shebang (#!) followed by the full path of the shell we’d like to use as an interpreter: /bin/bash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#! /bin/bash</a:t>
            </a:r>
            <a:br/>
            <a:r>
              <a:rPr b="0" lang="en-US" sz="1800" spc="-1" strike="noStrike">
                <a:solidFill>
                  <a:srgbClr val="ff5252"/>
                </a:solidFill>
                <a:latin typeface="Proxima Nova"/>
                <a:ea typeface="Proxima Nova"/>
              </a:rPr>
              <a:t># This is the beginning of a shell script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4ba173"/>
              </a:buClr>
              <a:buFont typeface="Proxima Nova"/>
              <a:buChar char="■"/>
            </a:pPr>
            <a:r>
              <a:rPr b="0" i="1" lang="en-US" sz="1400" spc="-1" strike="noStrike">
                <a:solidFill>
                  <a:srgbClr val="4ba173"/>
                </a:solidFill>
                <a:latin typeface="Proxima Nova"/>
                <a:ea typeface="Proxima Nova"/>
              </a:rPr>
              <a:t>Any line that begins with a # (except the shebang) is a comment.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Writing and Running the Script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11760" y="97308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200" spc="-1" strike="noStrike">
                <a:solidFill>
                  <a:srgbClr val="616161"/>
                </a:solidFill>
                <a:latin typeface="Proxima Nova"/>
                <a:ea typeface="Proxima Nova"/>
              </a:rPr>
              <a:t>Write your commands just like you would in the shell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600" spc="-1" strike="noStrike">
                <a:solidFill>
                  <a:srgbClr val="ff5252"/>
                </a:solidFill>
                <a:latin typeface="Proxima Nova"/>
                <a:ea typeface="Proxima Nova"/>
              </a:rPr>
              <a:t>gpg -c example.c</a:t>
            </a:r>
            <a:br/>
            <a:r>
              <a:rPr b="0" lang="en-US" sz="1600" spc="-1" strike="noStrike">
                <a:solidFill>
                  <a:srgbClr val="ff5252"/>
                </a:solidFill>
                <a:latin typeface="Proxima Nova"/>
                <a:ea typeface="Proxima Nova"/>
              </a:rPr>
              <a:t>rm example.c</a:t>
            </a:r>
            <a:br/>
            <a:r>
              <a:rPr b="0" lang="en-US" sz="1600" spc="-1" strike="noStrike">
                <a:solidFill>
                  <a:srgbClr val="ff5252"/>
                </a:solidFill>
                <a:latin typeface="Proxima Nova"/>
                <a:ea typeface="Proxima Nova"/>
              </a:rPr>
              <a:t>touch example.log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200" spc="-1" strike="noStrike">
                <a:solidFill>
                  <a:srgbClr val="616161"/>
                </a:solidFill>
                <a:latin typeface="Proxima Nova"/>
                <a:ea typeface="Proxima Nova"/>
              </a:rPr>
              <a:t>You can now run your script with: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600" spc="-1" strike="noStrike">
                <a:solidFill>
                  <a:srgbClr val="ff5252"/>
                </a:solidFill>
                <a:latin typeface="Proxima Nova"/>
                <a:ea typeface="Proxima Nova"/>
              </a:rPr>
              <a:t>sh encryptlog.sh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200" spc="-1" strike="noStrike">
                <a:solidFill>
                  <a:srgbClr val="616161"/>
                </a:solidFill>
                <a:latin typeface="Proxima Nova"/>
                <a:ea typeface="Proxima Nova"/>
              </a:rPr>
              <a:t>Or you can mark it as an executable and run it directly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5252"/>
              </a:buClr>
              <a:buFont typeface="Proxima Nova"/>
              <a:buChar char="○"/>
            </a:pPr>
            <a:r>
              <a:rPr b="0" lang="en-US" sz="1600" spc="-1" strike="noStrike">
                <a:solidFill>
                  <a:srgbClr val="ff5252"/>
                </a:solidFill>
                <a:latin typeface="Proxima Nova"/>
                <a:ea typeface="Proxima Nova"/>
              </a:rPr>
              <a:t>chmod +x encryptlog.sh</a:t>
            </a:r>
            <a:br/>
            <a:r>
              <a:rPr b="0" lang="en-US" sz="1600" spc="-1" strike="noStrike">
                <a:solidFill>
                  <a:srgbClr val="ff5252"/>
                </a:solidFill>
                <a:latin typeface="Proxima Nova"/>
                <a:ea typeface="Proxima Nova"/>
              </a:rPr>
              <a:t>./encryptlog.sh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LibreOffice/6.1.4.2$Linux_X86_64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2019-02-27T11:01:36Z</dcterms:modified>
  <cp:revision>1</cp:revision>
  <dc:subject/>
  <dc:title/>
</cp:coreProperties>
</file>