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Source Code Pro" panose="020B0604020202020204" charset="0"/>
      <p:regular r:id="rId23"/>
      <p:bold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B3BB24-1760-4F7A-BF64-ED4B08948E91}">
  <a:tblStyle styleId="{08B3BB24-1760-4F7A-BF64-ED4B08948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105D50-EC39-4B5E-BCA8-5FBE079E6F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290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002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9f3dda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9f3dda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85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394762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3947620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118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9f3dda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9f3dda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12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9f3dda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09f3dda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86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9f3dda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9f3dda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33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9f3dda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9f3dda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942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09f3dda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09f3dda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611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9f3dda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09f3dda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705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9f3dda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9f3dda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078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9f3dda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9f3dda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55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09f3dd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09f3dd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251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3947620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3947620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49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09f3dda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09f3dda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20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09f3dda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09f3dda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61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09f3dda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09f3dda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84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9f3dda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9f3dda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16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9f3dd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09f3dd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788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9f3dda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09f3dda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66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9f3dda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9f3dda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8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0" y="2985000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393175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0" y="2983958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10800000" flipH="1">
            <a:off x="0" y="4412700"/>
            <a:ext cx="9144000" cy="7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 flipH="1">
            <a:off x="4526627" y="3820834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rot="10800000">
            <a:off x="4526627" y="4411618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4421727"/>
            <a:ext cx="82296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6676" y="76256"/>
            <a:ext cx="9134131" cy="5054792"/>
          </a:xfrm>
          <a:custGeom>
            <a:avLst/>
            <a:gdLst/>
            <a:ahLst/>
            <a:cxnLst/>
            <a:rect l="l" t="t" r="r" b="b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-plane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CS580U </a:t>
            </a:r>
            <a:r>
              <a:rPr lang="en" dirty="0" smtClean="0"/>
              <a:t>– Spring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 Numbers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Takeaway: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Signed numbers are signed by their most significant bit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1 for negative, 0 for positive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2’s complement eliminates the negative zero problem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136200" y="425250"/>
            <a:ext cx="70728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21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38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254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-3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-1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4421727"/>
            <a:ext cx="82296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 Binary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Bit Operations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8774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 allows bit-level operations</a:t>
            </a:r>
            <a:br>
              <a:rPr lang="en"/>
            </a:b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Used extensively in binary representation of colors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122" y="1200150"/>
            <a:ext cx="2670753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&amp; - AND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| - OR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^ - XOR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~ - 1’s Compliment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&lt;&lt; - Left Shift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&gt;&gt; - Right Shift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two bit values - &amp;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bits and-ed together result in a 1 if both are 1, otherwise the result is 0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325" y="2963025"/>
            <a:ext cx="3413475" cy="186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1"/>
          <p:cNvGraphicFramePr/>
          <p:nvPr/>
        </p:nvGraphicFramePr>
        <p:xfrm>
          <a:off x="561225" y="24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two bit values  - |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bits or-ed together result in a 1 if one or both are 1, otherwise the result is 0</a:t>
            </a:r>
            <a:endParaRPr/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561225" y="24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75" y="2717775"/>
            <a:ext cx="34004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two bit values - ^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bits xor-ed together result in a 1 only if one bit is 1, otherwise the result is 0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561225" y="24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50" y="2717775"/>
            <a:ext cx="34861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92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1’s Complement a bit value - ~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Inverts the bits in a value</a:t>
            </a: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561225" y="24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50" y="2699038"/>
            <a:ext cx="34861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Shift bit values - &gt;&gt;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Bits are shifted right by operand 2 number of places, dropping the bits</a:t>
            </a:r>
            <a:endParaRPr/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561225" y="24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125" y="3094013"/>
            <a:ext cx="37528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Shift bit values - &lt;&lt;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Bits are shifted left by operand 2 number of places, adding zeros</a:t>
            </a:r>
            <a:endParaRPr/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561225" y="24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110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010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1000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50" y="2903513"/>
            <a:ext cx="37528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Binary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Recall - Every thing in a computer is binary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Text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images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video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this slide lecture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1136200" y="2211150"/>
            <a:ext cx="7543800" cy="1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Classwork: </a:t>
            </a:r>
            <a:br>
              <a:rPr lang="en" sz="6000">
                <a:solidFill>
                  <a:srgbClr val="FFFFFF"/>
                </a:solidFill>
              </a:rPr>
            </a:br>
            <a:r>
              <a:rPr lang="en" sz="6000">
                <a:solidFill>
                  <a:srgbClr val="FFFFFF"/>
                </a:solidFill>
              </a:rPr>
              <a:t>Logical Operations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Binary?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Why do computers use binary?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Why not base 10?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Why do we use a decimal system?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Binary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Computers are built out of switches with two states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Off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Computers only have two fingers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Binary Work?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Base 2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0 and 1</a:t>
            </a:r>
            <a:endParaRPr dirty="0"/>
          </a:p>
          <a:p>
            <a:pPr lvl="1"/>
            <a:r>
              <a:rPr lang="en" dirty="0"/>
              <a:t>2 </a:t>
            </a:r>
            <a:r>
              <a:rPr lang="en" dirty="0" smtClean="0"/>
              <a:t>(in base </a:t>
            </a:r>
            <a:r>
              <a:rPr lang="en" dirty="0"/>
              <a:t>10) </a:t>
            </a:r>
            <a:r>
              <a:rPr lang="en" dirty="0"/>
              <a:t>== </a:t>
            </a:r>
            <a:r>
              <a:rPr lang="en" dirty="0"/>
              <a:t>10 </a:t>
            </a:r>
            <a:r>
              <a:rPr lang="en" dirty="0" smtClean="0"/>
              <a:t>(in base </a:t>
            </a:r>
            <a:r>
              <a:rPr lang="en" dirty="0"/>
              <a:t>2)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Binary Powers of two: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76" name="Google Shape;76;p12"/>
          <p:cNvGraphicFramePr/>
          <p:nvPr>
            <p:extLst>
              <p:ext uri="{D42A27DB-BD31-4B8C-83A1-F6EECF244321}">
                <p14:modId xmlns:p14="http://schemas.microsoft.com/office/powerpoint/2010/main" val="3908474333"/>
              </p:ext>
            </p:extLst>
          </p:nvPr>
        </p:nvGraphicFramePr>
        <p:xfrm>
          <a:off x="38700" y="3638550"/>
          <a:ext cx="8982075" cy="830287"/>
        </p:xfrm>
        <a:graphic>
          <a:graphicData uri="http://schemas.openxmlformats.org/drawingml/2006/table">
            <a:tbl>
              <a:tblPr>
                <a:noFill/>
                <a:tableStyleId>{08B3BB24-1760-4F7A-BF64-ED4B08948E91}</a:tableStyleId>
              </a:tblPr>
              <a:tblGrid>
                <a:gridCol w="1114425"/>
                <a:gridCol w="1114425"/>
                <a:gridCol w="1123950"/>
                <a:gridCol w="1123950"/>
                <a:gridCol w="1123950"/>
                <a:gridCol w="1123950"/>
                <a:gridCol w="1123950"/>
                <a:gridCol w="1133475"/>
              </a:tblGrid>
              <a:tr h="3988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1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2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4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8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16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32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64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128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140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0000 0001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0000 0010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0000 0100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0000 1000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0001 0000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0010 0000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0100 0000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1000 0000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Translate from Binary to Decimal</a:t>
            </a:r>
            <a:endParaRPr sz="3600"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Each place is a power of two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Just like each place in decimal is a power of ten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 smtClean="0"/>
              <a:t>1000, 100, 10, 1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Count the places, and add them up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mtClean="0"/>
              <a:t>8,  4,  2,  1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 smtClean="0"/>
              <a:t>1010 = 1*2</a:t>
            </a:r>
            <a:r>
              <a:rPr lang="en" baseline="30000" dirty="0" smtClean="0"/>
              <a:t>3</a:t>
            </a:r>
            <a:r>
              <a:rPr lang="en" dirty="0" smtClean="0"/>
              <a:t> + 0*2</a:t>
            </a:r>
            <a:r>
              <a:rPr lang="en" baseline="30000" dirty="0" smtClean="0"/>
              <a:t>2 </a:t>
            </a:r>
            <a:r>
              <a:rPr lang="en" dirty="0" smtClean="0"/>
              <a:t>+ 0*2</a:t>
            </a:r>
            <a:r>
              <a:rPr lang="en" baseline="30000" dirty="0" smtClean="0"/>
              <a:t>2</a:t>
            </a:r>
            <a:r>
              <a:rPr lang="en" dirty="0" smtClean="0"/>
              <a:t> + 1*2</a:t>
            </a:r>
            <a:r>
              <a:rPr lang="en" baseline="30000" dirty="0" smtClean="0"/>
              <a:t>0</a:t>
            </a:r>
            <a:r>
              <a:rPr lang="en" dirty="0"/>
              <a:t/>
            </a:r>
            <a:br>
              <a:rPr lang="en" dirty="0"/>
            </a:b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8 + 2 = 10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3" name="Google Shape;83;p13"/>
          <p:cNvCxnSpPr/>
          <p:nvPr/>
        </p:nvCxnSpPr>
        <p:spPr>
          <a:xfrm rot="10800000">
            <a:off x="1531700" y="3424575"/>
            <a:ext cx="0" cy="454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1879425" y="3437775"/>
            <a:ext cx="153900" cy="488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Numbers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do we get negative numbers from binary?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Computers don’t have signs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Term: </a:t>
            </a:r>
            <a:r>
              <a:rPr lang="en" b="1"/>
              <a:t>Most Significant Bit</a:t>
            </a:r>
            <a:endParaRPr b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Last bit in the data type 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32nd bit in 32 bit data type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16th bit in 16 bit data type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can we get negative numbers from binary?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Reserve the last bit as a signed bit, then flip the bits for negative numbers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1111 1110 -&gt; (flip the bits)</a:t>
            </a:r>
            <a:br>
              <a:rPr lang="en"/>
            </a:br>
            <a:r>
              <a:rPr lang="en"/>
              <a:t>0000 0001 -&gt; (make it negative)</a:t>
            </a:r>
            <a:br>
              <a:rPr lang="en"/>
            </a:br>
            <a:r>
              <a:rPr lang="en"/>
              <a:t>-1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what about this? 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1111 1111 = -0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2’s Complement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Same procedure as 1’s complement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After conversion to negative, add 1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This gets rid of negative zero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Example: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1111 1111 -&gt; (flip the bits)</a:t>
            </a:r>
            <a:br>
              <a:rPr lang="en"/>
            </a:br>
            <a:r>
              <a:rPr lang="en"/>
              <a:t>0000 0000 -&gt; (add 1) </a:t>
            </a:r>
            <a:br>
              <a:rPr lang="en"/>
            </a:br>
            <a:r>
              <a:rPr lang="en"/>
              <a:t>0000 0001 -&gt; (make it negative)</a:t>
            </a:r>
            <a:br>
              <a:rPr lang="en"/>
            </a:b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 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542</Words>
  <Application>Microsoft Office PowerPoint</Application>
  <PresentationFormat>On-screen Show (16:9)</PresentationFormat>
  <Paragraphs>168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Source Code Pro</vt:lpstr>
      <vt:lpstr>Georgia</vt:lpstr>
      <vt:lpstr>Arial</vt:lpstr>
      <vt:lpstr>Paper Plane</vt:lpstr>
      <vt:lpstr>Bitwise Operations</vt:lpstr>
      <vt:lpstr>What is Binary</vt:lpstr>
      <vt:lpstr>Why Binary?</vt:lpstr>
      <vt:lpstr>Counting Binary</vt:lpstr>
      <vt:lpstr>How Does Binary Work?</vt:lpstr>
      <vt:lpstr>Translate from Binary to Decimal</vt:lpstr>
      <vt:lpstr>Negative Numbers</vt:lpstr>
      <vt:lpstr>1's Complement</vt:lpstr>
      <vt:lpstr>2’s Complement</vt:lpstr>
      <vt:lpstr>Signed Numbers</vt:lpstr>
      <vt:lpstr>PowerPoint Presentation</vt:lpstr>
      <vt:lpstr>Low Level Bit Operations</vt:lpstr>
      <vt:lpstr>Bitwise Operators</vt:lpstr>
      <vt:lpstr>AND two bit values - &amp;</vt:lpstr>
      <vt:lpstr>OR two bit values  - |</vt:lpstr>
      <vt:lpstr>XOR two bit values - ^</vt:lpstr>
      <vt:lpstr>1’s Complement a bit value - ~</vt:lpstr>
      <vt:lpstr>Right Shift bit values - &gt;&gt;</vt:lpstr>
      <vt:lpstr>Left Shift bit values - &lt;&lt;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dj</cp:lastModifiedBy>
  <cp:revision>2</cp:revision>
  <dcterms:modified xsi:type="dcterms:W3CDTF">2019-01-28T00:59:44Z</dcterms:modified>
</cp:coreProperties>
</file>