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6" r:id="rId6"/>
    <p:sldId id="27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23"/>
      <p:italic r:id="rId24"/>
    </p:embeddedFont>
    <p:embeddedFont>
      <p:font typeface="Source Code Pro" panose="020B0604020202020204" charset="0"/>
      <p:regular r:id="rId25"/>
      <p:bold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B3BB24-1760-4F7A-BF64-ED4B08948E91}">
  <a:tblStyle styleId="{08B3BB24-1760-4F7A-BF64-ED4B08948E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105D50-EC39-4B5E-BCA8-5FBE079E6F6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07518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722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09f3dda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09f3dda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88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394762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3947620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12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09f3dda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09f3dda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932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09f3dda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09f3dda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615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09f3dda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09f3dda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57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09f3dda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09f3dda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2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09f3dda8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09f3dda8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573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09f3dda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09f3dda8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651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9f3dda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9f3dda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470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09f3dda8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09f3dda8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40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09f3dd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09f3dd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785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3947620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3947620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78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09f3dda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09f3dda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31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09f3dda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09f3dda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92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09f3dda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09f3dda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98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09f3dda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09f3dda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509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09f3dd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09f3dd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281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09f3dda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09f3dda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088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09f3dda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09f3dda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4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0" y="2985000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393175"/>
            <a:ext cx="4617373" cy="590502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0" y="2983958"/>
            <a:ext cx="4617373" cy="571096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1746893"/>
            <a:ext cx="7772400" cy="123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 flipH="1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4526627" y="571349"/>
            <a:ext cx="4617373" cy="590502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4526627" y="1162132"/>
            <a:ext cx="4617373" cy="571096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rot="10800000" flipH="1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4526627" y="1162132"/>
            <a:ext cx="4617373" cy="571096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 flipH="1">
            <a:off x="4526627" y="571349"/>
            <a:ext cx="4617373" cy="590502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 rot="10800000" flipH="1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526627" y="571349"/>
            <a:ext cx="4617373" cy="590502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4526627" y="1162132"/>
            <a:ext cx="4617373" cy="571096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rot="10800000" flipH="1">
            <a:off x="0" y="4412700"/>
            <a:ext cx="9144000" cy="7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 flipH="1">
            <a:off x="4526627" y="3820834"/>
            <a:ext cx="4617373" cy="590502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rot="10800000">
            <a:off x="4526627" y="4411618"/>
            <a:ext cx="4617373" cy="571096"/>
          </a:xfrm>
          <a:custGeom>
            <a:avLst/>
            <a:gdLst/>
            <a:ahLst/>
            <a:cxnLst/>
            <a:rect l="l" t="t" r="r" b="b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4421727"/>
            <a:ext cx="8229600" cy="5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6676" y="76256"/>
            <a:ext cx="9134131" cy="5054792"/>
          </a:xfrm>
          <a:custGeom>
            <a:avLst/>
            <a:gdLst/>
            <a:ahLst/>
            <a:cxnLst/>
            <a:rect l="l" t="t" r="r" b="b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-plane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○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■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ary_addi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calculators.com/digital-computation/1s-2s-complement-calculator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ctrTitle"/>
          </p:nvPr>
        </p:nvSpPr>
        <p:spPr>
          <a:xfrm>
            <a:off x="685800" y="1746893"/>
            <a:ext cx="7772400" cy="12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CS580U </a:t>
            </a:r>
            <a:r>
              <a:rPr lang="en" smtClean="0"/>
              <a:t>– Spring 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 Numbers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Takeaway: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Signed numbers are signed by their most significant </a:t>
            </a:r>
            <a:r>
              <a:rPr lang="en" dirty="0" smtClean="0"/>
              <a:t>bit</a:t>
            </a:r>
            <a:endParaRPr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dirty="0"/>
              <a:t>1 for negative, 0 for positive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2’s complement eliminates the negative zero problem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1136200" y="425250"/>
            <a:ext cx="70728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21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24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38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254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-3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-1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4421727"/>
            <a:ext cx="8229600" cy="5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Classwork: Binary</a:t>
            </a: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136200" y="425250"/>
            <a:ext cx="1525357" cy="241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Bit Operations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877400" cy="3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 allows bit-level operations</a:t>
            </a:r>
            <a:br>
              <a:rPr lang="en"/>
            </a:b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Used extensively in binary representation of colors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122" y="1200150"/>
            <a:ext cx="2670753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Operators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&amp; - AND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| - OR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^ - XOR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~ - 1’s Compliment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&lt;&lt; - Left Shift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&gt;&gt; - Right Shift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two bit values - &amp;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bits and-ed together result in a 1 if both are 1, otherwise the result is 0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325" y="2963025"/>
            <a:ext cx="3413475" cy="1866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21"/>
          <p:cNvGraphicFramePr/>
          <p:nvPr/>
        </p:nvGraphicFramePr>
        <p:xfrm>
          <a:off x="561225" y="2461850"/>
          <a:ext cx="4145550" cy="2435900"/>
        </p:xfrm>
        <a:graphic>
          <a:graphicData uri="http://schemas.openxmlformats.org/drawingml/2006/table">
            <a:tbl>
              <a:tblPr>
                <a:noFill/>
                <a:tableStyleId>{4F105D50-EC39-4B5E-BCA8-5FBE079E6F68}</a:tableStyleId>
              </a:tblPr>
              <a:tblGrid>
                <a:gridCol w="1381850"/>
                <a:gridCol w="1381850"/>
                <a:gridCol w="1381850"/>
              </a:tblGrid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Result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two bit values  - |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bits or-ed together result in a 1 if one or both are 1, otherwise the result is 0</a:t>
            </a:r>
            <a:endParaRPr/>
          </a:p>
        </p:txBody>
      </p:sp>
      <p:graphicFrame>
        <p:nvGraphicFramePr>
          <p:cNvPr id="143" name="Google Shape;143;p22"/>
          <p:cNvGraphicFramePr/>
          <p:nvPr/>
        </p:nvGraphicFramePr>
        <p:xfrm>
          <a:off x="561225" y="2461850"/>
          <a:ext cx="4145550" cy="2435900"/>
        </p:xfrm>
        <a:graphic>
          <a:graphicData uri="http://schemas.openxmlformats.org/drawingml/2006/table">
            <a:tbl>
              <a:tblPr>
                <a:noFill/>
                <a:tableStyleId>{4F105D50-EC39-4B5E-BCA8-5FBE079E6F68}</a:tableStyleId>
              </a:tblPr>
              <a:tblGrid>
                <a:gridCol w="1381850"/>
                <a:gridCol w="1381850"/>
                <a:gridCol w="1381850"/>
              </a:tblGrid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Result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75" y="2717775"/>
            <a:ext cx="34004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 two bit values - ^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bits xor-ed together result in a 1 only if one bit is 1, otherwise the result is 0</a:t>
            </a:r>
            <a:endParaRPr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561225" y="2461850"/>
          <a:ext cx="4145550" cy="2435900"/>
        </p:xfrm>
        <a:graphic>
          <a:graphicData uri="http://schemas.openxmlformats.org/drawingml/2006/table">
            <a:tbl>
              <a:tblPr>
                <a:noFill/>
                <a:tableStyleId>{4F105D50-EC39-4B5E-BCA8-5FBE079E6F68}</a:tableStyleId>
              </a:tblPr>
              <a:tblGrid>
                <a:gridCol w="1381850"/>
                <a:gridCol w="1381850"/>
                <a:gridCol w="1381850"/>
              </a:tblGrid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Result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650" y="2717775"/>
            <a:ext cx="34861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92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1’s Complement a bit value - ~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Inverts the bits in a value</a:t>
            </a:r>
            <a:endParaRPr/>
          </a:p>
        </p:txBody>
      </p:sp>
      <p:graphicFrame>
        <p:nvGraphicFramePr>
          <p:cNvPr id="159" name="Google Shape;159;p24"/>
          <p:cNvGraphicFramePr/>
          <p:nvPr/>
        </p:nvGraphicFramePr>
        <p:xfrm>
          <a:off x="561225" y="2461850"/>
          <a:ext cx="2763700" cy="1826925"/>
        </p:xfrm>
        <a:graphic>
          <a:graphicData uri="http://schemas.openxmlformats.org/drawingml/2006/table">
            <a:tbl>
              <a:tblPr>
                <a:noFill/>
                <a:tableStyleId>{4F105D50-EC39-4B5E-BCA8-5FBE079E6F68}</a:tableStyleId>
              </a:tblPr>
              <a:tblGrid>
                <a:gridCol w="1381850"/>
                <a:gridCol w="1381850"/>
              </a:tblGrid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Result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650" y="2699038"/>
            <a:ext cx="34861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Shift bit values - &gt;&gt;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Bits are shifted right by operand 2 number of places, dropping the bits</a:t>
            </a:r>
            <a:endParaRPr/>
          </a:p>
        </p:txBody>
      </p:sp>
      <p:graphicFrame>
        <p:nvGraphicFramePr>
          <p:cNvPr id="167" name="Google Shape;167;p25"/>
          <p:cNvGraphicFramePr/>
          <p:nvPr/>
        </p:nvGraphicFramePr>
        <p:xfrm>
          <a:off x="561225" y="2461850"/>
          <a:ext cx="4145550" cy="2435900"/>
        </p:xfrm>
        <a:graphic>
          <a:graphicData uri="http://schemas.openxmlformats.org/drawingml/2006/table">
            <a:tbl>
              <a:tblPr>
                <a:noFill/>
                <a:tableStyleId>{4F105D50-EC39-4B5E-BCA8-5FBE079E6F68}</a:tableStyleId>
              </a:tblPr>
              <a:tblGrid>
                <a:gridCol w="1381850"/>
                <a:gridCol w="1381850"/>
                <a:gridCol w="1381850"/>
              </a:tblGrid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Result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125" y="3094013"/>
            <a:ext cx="37528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Shift bit values - &lt;&lt;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Bits are shifted left by operand 2 number of places, adding zeros</a:t>
            </a:r>
            <a:endParaRPr/>
          </a:p>
        </p:txBody>
      </p:sp>
      <p:graphicFrame>
        <p:nvGraphicFramePr>
          <p:cNvPr id="175" name="Google Shape;175;p26"/>
          <p:cNvGraphicFramePr/>
          <p:nvPr/>
        </p:nvGraphicFramePr>
        <p:xfrm>
          <a:off x="561225" y="2461850"/>
          <a:ext cx="4145550" cy="2435900"/>
        </p:xfrm>
        <a:graphic>
          <a:graphicData uri="http://schemas.openxmlformats.org/drawingml/2006/table">
            <a:tbl>
              <a:tblPr>
                <a:noFill/>
                <a:tableStyleId>{4F105D50-EC39-4B5E-BCA8-5FBE079E6F68}</a:tableStyleId>
              </a:tblPr>
              <a:tblGrid>
                <a:gridCol w="1381850"/>
                <a:gridCol w="1381850"/>
                <a:gridCol w="1381850"/>
              </a:tblGrid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Op2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Result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110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010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1000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50" y="2903513"/>
            <a:ext cx="37528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Binary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Recall - Every thing in a computer is binary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Text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images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video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this slide lecture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/>
        </p:nvSpPr>
        <p:spPr>
          <a:xfrm>
            <a:off x="1136200" y="2211150"/>
            <a:ext cx="7543800" cy="1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Classwork: </a:t>
            </a:r>
            <a:br>
              <a:rPr lang="en" sz="6000">
                <a:solidFill>
                  <a:srgbClr val="FFFFFF"/>
                </a:solidFill>
              </a:rPr>
            </a:br>
            <a:r>
              <a:rPr lang="en" sz="6000">
                <a:solidFill>
                  <a:srgbClr val="FFFFFF"/>
                </a:solidFill>
              </a:rPr>
              <a:t>Logical Operations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Binary?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Why do computers use binary?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Why not base 10?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Why do we use a decimal system?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Binary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Computers are built out of switches with two states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Off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Computers only have two fingers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Binary Work?</a:t>
            </a: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4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Base 2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0 and 1</a:t>
            </a:r>
            <a:endParaRPr dirty="0"/>
          </a:p>
          <a:p>
            <a:pPr lvl="1"/>
            <a:r>
              <a:rPr lang="en" dirty="0"/>
              <a:t>2 </a:t>
            </a:r>
            <a:r>
              <a:rPr lang="en" dirty="0" smtClean="0"/>
              <a:t>(in base </a:t>
            </a:r>
            <a:r>
              <a:rPr lang="en" dirty="0"/>
              <a:t>10) == 10 </a:t>
            </a:r>
            <a:r>
              <a:rPr lang="en" dirty="0" smtClean="0"/>
              <a:t>(in base </a:t>
            </a:r>
            <a:r>
              <a:rPr lang="en" dirty="0"/>
              <a:t>2)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Binary Powers of two: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76" name="Google Shape;76;p12"/>
          <p:cNvGraphicFramePr/>
          <p:nvPr>
            <p:extLst/>
          </p:nvPr>
        </p:nvGraphicFramePr>
        <p:xfrm>
          <a:off x="38700" y="3638550"/>
          <a:ext cx="8982075" cy="830287"/>
        </p:xfrm>
        <a:graphic>
          <a:graphicData uri="http://schemas.openxmlformats.org/drawingml/2006/table">
            <a:tbl>
              <a:tblPr>
                <a:noFill/>
                <a:tableStyleId>{08B3BB24-1760-4F7A-BF64-ED4B08948E91}</a:tableStyleId>
              </a:tblPr>
              <a:tblGrid>
                <a:gridCol w="1114425"/>
                <a:gridCol w="1114425"/>
                <a:gridCol w="1123950"/>
                <a:gridCol w="1123950"/>
                <a:gridCol w="1123950"/>
                <a:gridCol w="1123950"/>
                <a:gridCol w="1123950"/>
                <a:gridCol w="1133475"/>
              </a:tblGrid>
              <a:tr h="3988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858585"/>
                          </a:solidFill>
                        </a:rPr>
                        <a:t>1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858585"/>
                          </a:solidFill>
                        </a:rPr>
                        <a:t>2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858585"/>
                          </a:solidFill>
                        </a:rPr>
                        <a:t>4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858585"/>
                          </a:solidFill>
                        </a:rPr>
                        <a:t>8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858585"/>
                          </a:solidFill>
                        </a:rPr>
                        <a:t>16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858585"/>
                          </a:solidFill>
                        </a:rPr>
                        <a:t>32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858585"/>
                          </a:solidFill>
                        </a:rPr>
                        <a:t>64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858585"/>
                          </a:solidFill>
                        </a:rPr>
                        <a:t>128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140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rgbClr val="858585"/>
                          </a:solidFill>
                        </a:rPr>
                        <a:t>0000 0001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rgbClr val="858585"/>
                          </a:solidFill>
                        </a:rPr>
                        <a:t>0000 0010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rgbClr val="858585"/>
                          </a:solidFill>
                        </a:rPr>
                        <a:t>0000 0100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rgbClr val="858585"/>
                          </a:solidFill>
                        </a:rPr>
                        <a:t>0000 1000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rgbClr val="858585"/>
                          </a:solidFill>
                        </a:rPr>
                        <a:t>0001 0000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rgbClr val="858585"/>
                          </a:solidFill>
                        </a:rPr>
                        <a:t>0010 0000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rgbClr val="858585"/>
                          </a:solidFill>
                        </a:rPr>
                        <a:t>0100 0000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rgbClr val="858585"/>
                          </a:solidFill>
                        </a:rPr>
                        <a:t>1000 0000</a:t>
                      </a:r>
                      <a:endParaRPr sz="1600" dirty="0">
                        <a:solidFill>
                          <a:srgbClr val="858585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780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99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Translate from Binary to Decimal</a:t>
            </a:r>
            <a:endParaRPr sz="3600"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Each place is a power of two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Just like each place in decimal is a power of ten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 smtClean="0"/>
              <a:t>1000, 100, 10, 1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Count the places, and add them up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mtClean="0"/>
              <a:t>8,  4,  2,  1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 smtClean="0"/>
              <a:t>1010 = 1*2</a:t>
            </a:r>
            <a:r>
              <a:rPr lang="en" baseline="30000" dirty="0" smtClean="0"/>
              <a:t>3</a:t>
            </a:r>
            <a:r>
              <a:rPr lang="en" dirty="0" smtClean="0"/>
              <a:t> + 0*2</a:t>
            </a:r>
            <a:r>
              <a:rPr lang="en" baseline="30000" dirty="0" smtClean="0"/>
              <a:t>2 </a:t>
            </a:r>
            <a:r>
              <a:rPr lang="en" dirty="0" smtClean="0"/>
              <a:t>+ 0*2</a:t>
            </a:r>
            <a:r>
              <a:rPr lang="en" baseline="30000" dirty="0" smtClean="0"/>
              <a:t>2</a:t>
            </a:r>
            <a:r>
              <a:rPr lang="en" dirty="0" smtClean="0"/>
              <a:t> + 1*2</a:t>
            </a:r>
            <a:r>
              <a:rPr lang="en" baseline="30000" dirty="0" smtClean="0"/>
              <a:t>0</a:t>
            </a:r>
            <a:r>
              <a:rPr lang="en" dirty="0"/>
              <a:t/>
            </a:r>
            <a:br>
              <a:rPr lang="en" dirty="0"/>
            </a:b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8 + 2 = 10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3" name="Google Shape;83;p13"/>
          <p:cNvCxnSpPr/>
          <p:nvPr/>
        </p:nvCxnSpPr>
        <p:spPr>
          <a:xfrm rot="10800000">
            <a:off x="1531700" y="3586353"/>
            <a:ext cx="0" cy="454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3"/>
          <p:cNvCxnSpPr/>
          <p:nvPr/>
        </p:nvCxnSpPr>
        <p:spPr>
          <a:xfrm rot="10800000">
            <a:off x="1879425" y="3586353"/>
            <a:ext cx="153900" cy="4884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2075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Numbers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How do we get negative numbers from binary?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Computers don’t have signs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Term: </a:t>
            </a:r>
            <a:r>
              <a:rPr lang="en" b="1"/>
              <a:t>Most Significant Bit</a:t>
            </a:r>
            <a:endParaRPr b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Last bit in the data type 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32nd bit in 32 bit data type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16th bit in 16 bit data type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2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1's Complement</a:t>
            </a:r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3097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400" dirty="0"/>
              <a:t>How can we get negative numbers from binary?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 dirty="0" smtClean="0"/>
              <a:t>Just flip </a:t>
            </a:r>
            <a:r>
              <a:rPr lang="en" sz="2000" dirty="0"/>
              <a:t>the bits </a:t>
            </a:r>
            <a:r>
              <a:rPr lang="en" sz="2000" dirty="0" smtClean="0"/>
              <a:t>to get the </a:t>
            </a:r>
            <a:r>
              <a:rPr lang="en" sz="2000" dirty="0"/>
              <a:t>negative </a:t>
            </a:r>
            <a:r>
              <a:rPr lang="en" sz="2000" dirty="0" smtClean="0"/>
              <a:t>number</a:t>
            </a:r>
            <a:endParaRPr sz="20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000" dirty="0" smtClean="0">
                <a:latin typeface="Franklin Gothic Book" panose="020B0503020102020204" pitchFamily="34" charset="0"/>
              </a:rPr>
              <a:t>0000 0001</a:t>
            </a:r>
            <a:r>
              <a:rPr lang="en" sz="2000" dirty="0" smtClean="0"/>
              <a:t>-&gt; (positive 1)</a:t>
            </a:r>
            <a:r>
              <a:rPr lang="en" sz="2000" dirty="0"/>
              <a:t/>
            </a:r>
            <a:br>
              <a:rPr lang="en" sz="2000" dirty="0"/>
            </a:br>
            <a:r>
              <a:rPr lang="en" sz="2000" dirty="0" smtClean="0">
                <a:latin typeface="Franklin Gothic Book" panose="020B0503020102020204" pitchFamily="34" charset="0"/>
              </a:rPr>
              <a:t>1111 1110 </a:t>
            </a:r>
            <a:r>
              <a:rPr lang="en" sz="2000" dirty="0"/>
              <a:t>-&gt; </a:t>
            </a:r>
            <a:r>
              <a:rPr lang="en" sz="2000" dirty="0" smtClean="0"/>
              <a:t>(negative 1)</a:t>
            </a:r>
            <a:endParaRPr sz="20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 dirty="0"/>
              <a:t>But what about this? </a:t>
            </a:r>
            <a:r>
              <a:rPr lang="en" sz="2000" dirty="0" smtClean="0"/>
              <a:t>(we </a:t>
            </a:r>
            <a:r>
              <a:rPr lang="en-US" sz="2000" dirty="0" smtClean="0"/>
              <a:t>don't KNOW it’s already a zero)</a:t>
            </a:r>
            <a:endParaRPr sz="20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000" dirty="0">
                <a:latin typeface="Franklin Gothic Book" panose="020B0503020102020204" pitchFamily="34" charset="0"/>
              </a:rPr>
              <a:t>0000 </a:t>
            </a:r>
            <a:r>
              <a:rPr lang="en" sz="2000" dirty="0" smtClean="0">
                <a:latin typeface="Franklin Gothic Book" panose="020B0503020102020204" pitchFamily="34" charset="0"/>
              </a:rPr>
              <a:t>0000  -&gt; (true zero)</a:t>
            </a:r>
            <a:endParaRPr lang="en" sz="2000" dirty="0">
              <a:latin typeface="Franklin Gothic Book" panose="020B0503020102020204" pitchFamily="34" charset="0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000" dirty="0">
                <a:latin typeface="Franklin Gothic Book" panose="020B0503020102020204" pitchFamily="34" charset="0"/>
              </a:rPr>
              <a:t>1111 1111 </a:t>
            </a:r>
            <a:r>
              <a:rPr lang="en" sz="2000" dirty="0" smtClean="0">
                <a:latin typeface="Franklin Gothic Book" panose="020B0503020102020204" pitchFamily="34" charset="0"/>
              </a:rPr>
              <a:t> -&gt;  (negative 0)</a:t>
            </a: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244990" y="3479116"/>
            <a:ext cx="57818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is, inverting all of the bits of a number </a:t>
            </a:r>
            <a:r>
              <a:rPr lang="en-US" dirty="0" smtClean="0"/>
              <a:t>(thus creating the </a:t>
            </a:r>
            <a:r>
              <a:rPr lang="en-US" dirty="0"/>
              <a:t>logical complement) produces the same result as subtracting the value from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Behaves </a:t>
            </a:r>
            <a:r>
              <a:rPr lang="en-US" dirty="0"/>
              <a:t>like the negative of the original number with </a:t>
            </a:r>
            <a:r>
              <a:rPr lang="en-US" dirty="0">
                <a:hlinkClick r:id="rId3" tooltip="Binary addition"/>
              </a:rPr>
              <a:t>binary </a:t>
            </a:r>
            <a:r>
              <a:rPr lang="en-US" dirty="0" smtClean="0">
                <a:hlinkClick r:id="rId3" tooltip="Binary addition"/>
              </a:rPr>
              <a:t>addition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this causes complexity in “borrowing” when subtracting. Gives the wrong answer when adding + and – numbers.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2’s Complement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800" dirty="0"/>
              <a:t>Same procedure as 1’s complement</a:t>
            </a:r>
            <a:endParaRPr sz="28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800" dirty="0"/>
              <a:t>After conversion to negative, add 1</a:t>
            </a:r>
            <a:endParaRPr sz="28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 dirty="0"/>
              <a:t>This gets rid of negative zero</a:t>
            </a:r>
            <a:endParaRPr sz="2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800" dirty="0"/>
              <a:t>Example:</a:t>
            </a:r>
            <a:endParaRPr sz="2800" dirty="0"/>
          </a:p>
          <a:p>
            <a:pPr lvl="1"/>
            <a:r>
              <a:rPr lang="en" sz="1800" dirty="0">
                <a:latin typeface="Franklin Gothic Book" panose="020B0503020102020204" pitchFamily="34" charset="0"/>
              </a:rPr>
              <a:t>0000 0001 </a:t>
            </a:r>
            <a:r>
              <a:rPr lang="en" sz="2000" dirty="0" smtClean="0"/>
              <a:t>-&gt; </a:t>
            </a:r>
            <a:r>
              <a:rPr lang="en" sz="2000" dirty="0"/>
              <a:t>(flip the bits)</a:t>
            </a:r>
            <a:br>
              <a:rPr lang="en" sz="2000" dirty="0"/>
            </a:br>
            <a:r>
              <a:rPr lang="en" sz="1800" dirty="0" smtClean="0">
                <a:latin typeface="Franklin Gothic Book" panose="020B0503020102020204" pitchFamily="34" charset="0"/>
              </a:rPr>
              <a:t>1111 1110 </a:t>
            </a:r>
            <a:r>
              <a:rPr lang="en" sz="2000" dirty="0"/>
              <a:t>-&gt; </a:t>
            </a:r>
            <a:r>
              <a:rPr lang="en" sz="2000" dirty="0" smtClean="0"/>
              <a:t>(now add </a:t>
            </a:r>
            <a:r>
              <a:rPr lang="en" sz="2000" dirty="0"/>
              <a:t>1) </a:t>
            </a:r>
            <a:br>
              <a:rPr lang="en" sz="2000" dirty="0"/>
            </a:br>
            <a:r>
              <a:rPr lang="en" sz="1800" dirty="0" smtClean="0">
                <a:latin typeface="Franklin Gothic Book" panose="020B0503020102020204" pitchFamily="34" charset="0"/>
              </a:rPr>
              <a:t>1111 1111</a:t>
            </a:r>
            <a:r>
              <a:rPr lang="en" sz="2000" dirty="0" smtClean="0"/>
              <a:t>-&gt; </a:t>
            </a:r>
            <a:r>
              <a:rPr lang="en" sz="2000" dirty="0"/>
              <a:t>(</a:t>
            </a:r>
            <a:r>
              <a:rPr lang="en" sz="2000" dirty="0" smtClean="0"/>
              <a:t>makes </a:t>
            </a:r>
            <a:r>
              <a:rPr lang="en" sz="2000" dirty="0"/>
              <a:t>it </a:t>
            </a:r>
            <a:r>
              <a:rPr lang="en" sz="2000" dirty="0" smtClean="0"/>
              <a:t>negative)</a:t>
            </a:r>
            <a:r>
              <a:rPr lang="en" sz="2000" dirty="0"/>
              <a:t/>
            </a:r>
            <a:br>
              <a:rPr lang="en" sz="2000" dirty="0"/>
            </a:br>
            <a:r>
              <a:rPr lang="en" sz="2000" dirty="0" smtClean="0"/>
              <a:t>Result is -1</a:t>
            </a:r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ncalculators.com/digital-computation/1s-2s-complement-calculator.htm</a:t>
            </a:r>
            <a:r>
              <a:rPr lang="en-US" sz="2000" dirty="0" smtClean="0"/>
              <a:t> 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 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597</Words>
  <Application>Microsoft Office PowerPoint</Application>
  <PresentationFormat>On-screen Show (16:9)</PresentationFormat>
  <Paragraphs>173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Franklin Gothic Book</vt:lpstr>
      <vt:lpstr>Source Code Pro</vt:lpstr>
      <vt:lpstr>Georgia</vt:lpstr>
      <vt:lpstr>Paper Plane</vt:lpstr>
      <vt:lpstr>Bitwise Operations</vt:lpstr>
      <vt:lpstr>What is Binary</vt:lpstr>
      <vt:lpstr>Why Binary?</vt:lpstr>
      <vt:lpstr>Counting Binary</vt:lpstr>
      <vt:lpstr>How Does Binary Work?</vt:lpstr>
      <vt:lpstr>Translate from Binary to Decimal</vt:lpstr>
      <vt:lpstr>Negative Numbers</vt:lpstr>
      <vt:lpstr>1's Complement</vt:lpstr>
      <vt:lpstr>2’s Complement</vt:lpstr>
      <vt:lpstr>Signed Numbers</vt:lpstr>
      <vt:lpstr>PowerPoint Presentation</vt:lpstr>
      <vt:lpstr>Low Level Bit Operations</vt:lpstr>
      <vt:lpstr>Bitwise Operators</vt:lpstr>
      <vt:lpstr>AND two bit values - &amp;</vt:lpstr>
      <vt:lpstr>OR two bit values  - |</vt:lpstr>
      <vt:lpstr>XOR two bit values - ^</vt:lpstr>
      <vt:lpstr>1’s Complement a bit value - ~</vt:lpstr>
      <vt:lpstr>Right Shift bit values - &gt;&gt;</vt:lpstr>
      <vt:lpstr>Left Shift bit values - &lt;&lt;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Operations</dc:title>
  <cp:lastModifiedBy>Foreman, Dennis</cp:lastModifiedBy>
  <cp:revision>12</cp:revision>
  <dcterms:modified xsi:type="dcterms:W3CDTF">2019-02-06T14:26:47Z</dcterms:modified>
</cp:coreProperties>
</file>