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0445751-47BB-43E8-A43A-1FE9643B128C}" type="slidenum">
              <a:rPr b="0" lang="en-US" sz="1000" spc="-1" strike="noStrike">
                <a:solidFill>
                  <a:srgbClr val="cacaca"/>
                </a:solidFill>
                <a:latin typeface="Average"/>
                <a:ea typeface="Average"/>
              </a:rPr>
              <a:t>12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4168C35-E756-4420-B182-F12D5B678244}" type="slidenum">
              <a:rPr b="0" lang="en-US" sz="1000" spc="-1" strike="noStrike">
                <a:solidFill>
                  <a:srgbClr val="cacaca"/>
                </a:solidFill>
                <a:latin typeface="Average"/>
                <a:ea typeface="Average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265680" y="1081440"/>
            <a:ext cx="4044960" cy="17100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5CF08E5C-F8CB-4814-8225-E7BF65C48D52}" type="slidenum">
              <a:rPr b="0" lang="en-US" sz="1000" spc="-1" strike="noStrike">
                <a:solidFill>
                  <a:srgbClr val="37474f"/>
                </a:solidFill>
                <a:latin typeface="Average"/>
                <a:ea typeface="Average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478160" y="1648080"/>
            <a:ext cx="695592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Oswald"/>
                <a:ea typeface="Oswald"/>
              </a:rPr>
              <a:t>Dynamic Arrays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0" y="4421880"/>
            <a:ext cx="9143640" cy="504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latin typeface="Oswald"/>
                <a:ea typeface="Oswald"/>
              </a:rPr>
              <a:t>CS580u - Spring 19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Vector Delete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Three ways to handle deletion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Actual Deletion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4ffda"/>
              </a:buClr>
              <a:buFont typeface="Average"/>
              <a:buChar char="■"/>
            </a:pPr>
            <a:r>
              <a:rPr b="0" i="1" lang="en-US" sz="1400" spc="-1" strike="noStrike">
                <a:solidFill>
                  <a:srgbClr val="64ffda"/>
                </a:solidFill>
                <a:latin typeface="Average"/>
                <a:ea typeface="Average"/>
              </a:rPr>
              <a:t>Expensive and must reallocate space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160">
              <a:lnSpc>
                <a:spcPct val="115000"/>
              </a:lnSpc>
              <a:buClr>
                <a:srgbClr val="78909c"/>
              </a:buClr>
              <a:buFont typeface="Average"/>
              <a:buChar char="●"/>
            </a:pPr>
            <a:r>
              <a:rPr b="0" lang="en-US" sz="1400" spc="-1" strike="noStrike">
                <a:solidFill>
                  <a:srgbClr val="78909c"/>
                </a:solidFill>
                <a:latin typeface="Average"/>
                <a:ea typeface="Average"/>
              </a:rPr>
              <a:t>Solves iteration problem, or does it?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Element removed, but no resizing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deleteVector(vector, index){</a:t>
            </a:r>
            <a:br/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if(index &lt; vector.current_size)</a:t>
            </a:r>
            <a:br/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vector.list[index] = EMPTY</a:t>
            </a:r>
            <a:br/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4ffda"/>
              </a:buClr>
              <a:buFont typeface="Average"/>
              <a:buChar char="■"/>
            </a:pPr>
            <a:r>
              <a:rPr b="0" i="1" lang="en-US" sz="1600" spc="-1" strike="noStrike">
                <a:solidFill>
                  <a:srgbClr val="64ffda"/>
                </a:solidFill>
                <a:latin typeface="Average"/>
                <a:ea typeface="Average"/>
              </a:rPr>
              <a:t>Problems?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160">
              <a:lnSpc>
                <a:spcPct val="115000"/>
              </a:lnSpc>
              <a:buClr>
                <a:srgbClr val="78909c"/>
              </a:buClr>
              <a:buFont typeface="Average"/>
              <a:buChar char="●"/>
            </a:pPr>
            <a:r>
              <a:rPr b="0" lang="en-US" sz="1600" spc="-1" strike="noStrike">
                <a:solidFill>
                  <a:srgbClr val="78909c"/>
                </a:solidFill>
                <a:latin typeface="Average"/>
                <a:ea typeface="Average"/>
              </a:rPr>
              <a:t>Need an additional array to keep track of indexes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Vector Read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Vector read is a simple function that just requires you to check boundary conditions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readVector(vector, index){</a:t>
            </a:r>
            <a:br/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if(index &gt;= vector.current_size)</a:t>
            </a:r>
            <a:br/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return FAIL</a:t>
            </a:r>
            <a:br/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else</a:t>
            </a:r>
            <a:br/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return vector.list[index]</a:t>
            </a:r>
            <a:br/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How does your deletion strategy affect your read function?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When to use a Vector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You know a range of elements needed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You need random access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memory isn’t a</a:t>
            </a:r>
            <a:r>
              <a:rPr b="1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 primary</a:t>
            </a: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 concern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Motivation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Suppose you have a variable data set from that ranges anywhere from 10,000 - 10, 000, 000 numbers and requires random access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Using a Standard array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115000"/>
              </a:lnSpc>
              <a:buClr>
                <a:srgbClr val="ffd966"/>
              </a:buClr>
              <a:buFont typeface="Average"/>
              <a:buChar char="■"/>
            </a:pPr>
            <a:r>
              <a:rPr b="0" i="1" lang="en-US" sz="1400" spc="-1" strike="noStrike">
                <a:solidFill>
                  <a:srgbClr val="64ffda"/>
                </a:solidFill>
                <a:latin typeface="Average"/>
                <a:ea typeface="Average"/>
              </a:rPr>
              <a:t>pros?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2720">
              <a:lnSpc>
                <a:spcPct val="115000"/>
              </a:lnSpc>
              <a:buClr>
                <a:srgbClr val="ffd966"/>
              </a:buClr>
              <a:buFont typeface="Average"/>
              <a:buChar char="■"/>
            </a:pPr>
            <a:r>
              <a:rPr b="0" i="1" lang="en-US" sz="1400" spc="-1" strike="noStrike">
                <a:solidFill>
                  <a:srgbClr val="64ffda"/>
                </a:solidFill>
                <a:latin typeface="Average"/>
                <a:ea typeface="Average"/>
              </a:rPr>
              <a:t>cons?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Dynamic Array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A dynamic array grows in size as needed using a predefined algorithm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Functions just like a standard array, but handles growth automatically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Pros: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Allocates memory as needed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Allows dynamically sized arrays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Cons: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Memory intensive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Still wastes space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Dynamic Arrays in C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Called ‘Vectors’ in C/C++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ArrayList in Java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An element can be accessed, inserted, or removed by specifying its index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Operations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insert - insert at an element index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read - read at an element index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delete - delete from an element index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size - return the current number of values in the list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65680" y="1081440"/>
            <a:ext cx="4044960" cy="171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Oswald"/>
                <a:ea typeface="Oswald"/>
              </a:rPr>
              <a:t>Initializing a Vector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65680" y="2845080"/>
            <a:ext cx="4044960" cy="134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latin typeface="Average"/>
                <a:ea typeface="Average"/>
              </a:rPr>
              <a:t>Classwork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Vector Implementation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13328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typedef struct Vector{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int max_size; </a:t>
            </a:r>
            <a:r>
              <a:rPr b="0" i="1" lang="en-US" sz="2400" spc="-1" strike="noStrike">
                <a:solidFill>
                  <a:srgbClr val="ff0000"/>
                </a:solidFill>
                <a:latin typeface="Average"/>
                <a:ea typeface="Average"/>
              </a:rPr>
              <a:t>//initialize to 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US" sz="2400" spc="-1" strike="noStrike">
                <a:solidFill>
                  <a:srgbClr val="ff0000"/>
                </a:solidFill>
                <a:latin typeface="Average"/>
                <a:ea typeface="Average"/>
              </a:rPr>
              <a:t>	</a:t>
            </a:r>
            <a:r>
              <a:rPr b="0" i="1" lang="en-US" sz="2400" spc="-1" strike="noStrike">
                <a:solidFill>
                  <a:srgbClr val="ff0000"/>
                </a:solidFill>
                <a:latin typeface="Average"/>
                <a:ea typeface="Average"/>
              </a:rPr>
              <a:t>	</a:t>
            </a:r>
            <a:r>
              <a:rPr b="0" lang="en-US" sz="2400" spc="-1" strike="noStrike">
                <a:solidFill>
                  <a:srgbClr val="e0e0e0"/>
                </a:solidFill>
                <a:latin typeface="Average"/>
                <a:ea typeface="Average"/>
              </a:rPr>
              <a:t>int current_size; </a:t>
            </a:r>
            <a:r>
              <a:rPr b="0" i="1" lang="en-US" sz="2400" spc="-1" strike="noStrike">
                <a:solidFill>
                  <a:srgbClr val="ff0000"/>
                </a:solidFill>
                <a:latin typeface="Average"/>
                <a:ea typeface="Average"/>
              </a:rPr>
              <a:t>//initialize to 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Data * list; </a:t>
            </a:r>
            <a:r>
              <a:rPr b="0" lang="en-US" sz="2400" spc="-1" strike="noStrike">
                <a:solidFill>
                  <a:srgbClr val="ff0000"/>
                </a:solidFill>
                <a:latin typeface="Average"/>
                <a:ea typeface="Average"/>
              </a:rPr>
              <a:t>//initialize to NULL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verage"/>
                <a:ea typeface="Average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latin typeface="Average"/>
                <a:ea typeface="Average"/>
              </a:rPr>
              <a:t>	</a:t>
            </a: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void (*insert)(struct * Vector, Data d, int index);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void (*remove)(struct * Vector, int index);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Data * d (*read)(struct * Vector, int index);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} Vector;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86200" y="330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How to grow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760" y="1152360"/>
            <a:ext cx="8520120" cy="3785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When we construct our dynamic array, we initialize it to an empty 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however, we will need to insert into our list at some point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2400" spc="-1" strike="noStrike">
                <a:solidFill>
                  <a:srgbClr val="cacaca"/>
                </a:solidFill>
                <a:latin typeface="Average"/>
                <a:ea typeface="Average"/>
              </a:rPr>
              <a:t>How should we grow our dynamic array?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d966"/>
              </a:buClr>
              <a:buFont typeface="Average"/>
              <a:buChar char="○"/>
            </a:pPr>
            <a:r>
              <a:rPr b="0" lang="en-US" sz="1800" spc="-1" strike="noStrike">
                <a:solidFill>
                  <a:srgbClr val="ffd966"/>
                </a:solidFill>
                <a:latin typeface="Average"/>
                <a:ea typeface="Average"/>
              </a:rPr>
              <a:t>2 dynamic methods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4ffda"/>
              </a:buClr>
              <a:buFont typeface="Average"/>
              <a:buChar char="■"/>
            </a:pPr>
            <a:r>
              <a:rPr b="0" i="1" lang="en-US" sz="1600" spc="-1" strike="noStrike">
                <a:solidFill>
                  <a:srgbClr val="64ffda"/>
                </a:solidFill>
                <a:latin typeface="Average"/>
                <a:ea typeface="Average"/>
              </a:rPr>
              <a:t>incremental expansion - add 1 for each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160">
              <a:lnSpc>
                <a:spcPct val="115000"/>
              </a:lnSpc>
              <a:buClr>
                <a:srgbClr val="78909c"/>
              </a:buClr>
              <a:buFont typeface="Average"/>
              <a:buChar char="●"/>
            </a:pPr>
            <a:r>
              <a:rPr b="0" lang="en-US" sz="1600" spc="-1" strike="noStrike">
                <a:solidFill>
                  <a:srgbClr val="78909c"/>
                </a:solidFill>
                <a:latin typeface="Average"/>
                <a:ea typeface="Average"/>
              </a:rPr>
              <a:t>Only add exactly what is needed to fit all elements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64ffda"/>
              </a:buClr>
              <a:buFont typeface="Average"/>
              <a:buChar char="■"/>
            </a:pPr>
            <a:r>
              <a:rPr b="0" i="1" lang="en-US" sz="1600" spc="-1" strike="noStrike">
                <a:solidFill>
                  <a:srgbClr val="64ffda"/>
                </a:solidFill>
                <a:latin typeface="Average"/>
                <a:ea typeface="Average"/>
              </a:rPr>
              <a:t>geometric expansion - double size when max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160">
              <a:lnSpc>
                <a:spcPct val="115000"/>
              </a:lnSpc>
              <a:buClr>
                <a:srgbClr val="78909c"/>
              </a:buClr>
              <a:buFont typeface="Average"/>
              <a:buChar char="●"/>
            </a:pPr>
            <a:r>
              <a:rPr b="0" lang="en-US" sz="1600" spc="-1" strike="noStrike">
                <a:solidFill>
                  <a:srgbClr val="78909c"/>
                </a:solidFill>
                <a:latin typeface="Average"/>
                <a:ea typeface="Average"/>
              </a:rPr>
              <a:t>Expand by some multiplier leaving free, empty space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Vector insert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insert(vector, index, value){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if(index&gt;=vector.max_size)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vector.max_size = index * 2; //geometric expansion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new_list = array[vector.max_size]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copy vector.list -&gt; new_list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delete vector.list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vector.list = new list</a:t>
            </a:r>
            <a:br/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if(index &gt;= vector.current_size)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vector.current_size = index + 1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vector.list[index] = value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65680" y="1081440"/>
            <a:ext cx="4044960" cy="171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Oswald"/>
                <a:ea typeface="Oswald"/>
              </a:rPr>
              <a:t>Deleting From a Vector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65680" y="2845080"/>
            <a:ext cx="4044960" cy="134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latin typeface="Average"/>
                <a:ea typeface="Average"/>
              </a:rPr>
              <a:t>Classwork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LibreOffice/6.1.5.1$Linux_X86_64 LibreOffice_project/10$Build-1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2019-03-25T09:12:36Z</dcterms:modified>
  <cp:revision>2</cp:revision>
  <dc:subject/>
  <dc:title/>
</cp:coreProperties>
</file>