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Source Code Pro"/>
      <p:regular r:id="rId63"/>
      <p:bold r:id="rId64"/>
    </p:embeddedFont>
    <p:embeddedFont>
      <p:font typeface="Old Standard TT"/>
      <p:regular r:id="rId65"/>
      <p:bold r:id="rId66"/>
      <p: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D361D0-92F5-4B13-A811-FB05CCB563F9}">
  <a:tblStyle styleId="{83D361D0-92F5-4B13-A811-FB05CCB56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SourceCodePro-bold.fntdata"/><Relationship Id="rId63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66" Type="http://schemas.openxmlformats.org/officeDocument/2006/relationships/font" Target="fonts/OldStandardTT-bold.fntdata"/><Relationship Id="rId21" Type="http://schemas.openxmlformats.org/officeDocument/2006/relationships/slide" Target="slides/slide16.xml"/><Relationship Id="rId65" Type="http://schemas.openxmlformats.org/officeDocument/2006/relationships/font" Target="fonts/OldStandardT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OldStandardTT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5448d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5448d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babd38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babd38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babd38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babd38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babd3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0babd3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5448d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5448d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5448d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5448d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e57a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e57a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5448d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65448d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3b566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3b566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3b566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13b566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babd3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babd3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Source Code Pro"/>
              <a:buChar char="●"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3b566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3b566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5448d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5448d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5448d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5448d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5448d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5448d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5448d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5448d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5448d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5448d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65448d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65448d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n.edge(w) gets the edge weight between the two vertices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13b566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13b566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5448d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5448d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5448d61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9" name="Google Shape;229;g1265448d61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1265448d61_0_19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a933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a933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5448d61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7" name="Google Shape;237;g1265448d61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1265448d61_0_2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5448d61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5" name="Google Shape;245;g1265448d61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1265448d61_0_20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65448d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65448d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3b566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13b566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3b566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3b566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8986f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8986f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18986f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18986f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18986f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18986f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f383e9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f383e9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18986f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18986f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0babd3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0babd3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8986f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8986f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b6ce7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b6ce7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1b6ce7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1b6ce7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1b6ce7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1b6ce7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b6ce7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b6ce7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b6ce7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1b6ce7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18986f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18986f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18986f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18986f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1b6ce7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1b6ce7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13b566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13b566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babd3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babd3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18986f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18986f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13b566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13b566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18986f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18986f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18986f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18986f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18986f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18986f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8986f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18986f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18986f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18986f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18986f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18986f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0babd3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0babd3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0babd3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0babd3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babd3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babd3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babd3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babd3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ld Standard TT"/>
              <a:buChar char="○"/>
              <a:defRPr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■"/>
              <a:defRPr i="1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ld Standard TT"/>
              <a:buChar char="●"/>
              <a:defRPr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CS580U - Fall 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vs Dense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graph is sparse if | E | | V |.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most V have a cardinality &lt;= 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graph is dense if | E | | V |2.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most V have a cardinality = V-1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 Graph Operations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whether graph is empty.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number of vertices in a graph.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number of edges in a graph.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whether edge exists between two given vertices.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 a new distinct vertex in graph</a:t>
            </a:r>
            <a:endParaRPr sz="1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Must ensure the new vertex is distinct with different value from previous vertices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 edge between two given vertices in graph.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 specified vertex from graph and any edges between the vertex and other vertices.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 edge between two vertices in graph.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Retrieve from graph vertex that contains given value.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Graphs in Memory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71600"/>
            <a:ext cx="8302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Adjacency Matrix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2 dimensional array contains entries for Vertex v</a:t>
            </a:r>
            <a:r>
              <a:rPr baseline="-25000" lang="en"/>
              <a:t>i</a:t>
            </a:r>
            <a:r>
              <a:rPr lang="en"/>
              <a:t>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Column j in row i is marked with weight if there is an edge from v</a:t>
            </a:r>
            <a:r>
              <a:rPr baseline="-25000" lang="en"/>
              <a:t>i</a:t>
            </a:r>
            <a:r>
              <a:rPr lang="en"/>
              <a:t> to v</a:t>
            </a:r>
            <a:r>
              <a:rPr baseline="-25000" lang="en"/>
              <a:t>j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Space requirements for the adjacency matrix are V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Adjacency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 of linked lists. The array is |V| items long, with position i storing a pointer to the linked list of edges for Vertex v</a:t>
            </a:r>
            <a:r>
              <a:rPr baseline="-25000" lang="en"/>
              <a:t>i</a:t>
            </a:r>
            <a:r>
              <a:rPr lang="en"/>
              <a:t>.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600" y="3612350"/>
            <a:ext cx="4993601" cy="1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90250" y="526350"/>
            <a:ext cx="682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Graphs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Adjacency List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Advantages: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Saves space for sparse graphs. Most graphs are sparse.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“Visit” edges that start at 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need to traverse linked list of v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linked list of v is degree(v)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T(n) = (degree(v))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Disadvantages: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 for existence of an edge (v, u)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traverse linked list of 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linked list of v is degree(v)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T(n) = (degree(v))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Adjacency Matrix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Advantage: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Save space on pointers for dense graphs.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 for existence of an edge (i, j)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Just check if A[i, j] = 1?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T(n) = 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Disadvantage: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“Visit” all the edges that start at 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Row v of the matrix must be traversed.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T(n) = (|V |)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don’t need anything past here for the final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 First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Spanning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Kruskal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Shortest Path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 algorithmic questions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two nodes s and t, is there a path between s and 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Called the s-t connectivity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modified to ask: is there a path between all nodes?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two nodes s and t, what is the length of the shortest path between s and 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Called the s-t shortest path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modified to ask: what is the shortest path between all nodes?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Graph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graph G = (V, E) and a source vertex, s, how can we systematically traverse the edges of G to “discover” (visit) nodes of G reachable from 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ADT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Trees represent a hierarchy of data. What if we have relational data, similar to a tree, but no hierarchy.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we go the circus, and there’s lots of equally great stuff to do (ferris wheel, talk to carnie folk, fried twinkies)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need to store each activity as a data point, and it’s relation to the other data points.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all the properties we need to consider for this kind of data set?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Discovers all vertices ‘</a:t>
            </a:r>
            <a:r>
              <a:rPr i="1" lang="en"/>
              <a:t>k</a:t>
            </a:r>
            <a:r>
              <a:rPr lang="en"/>
              <a:t>’ vertices away from </a:t>
            </a:r>
            <a:r>
              <a:rPr i="1" lang="en"/>
              <a:t>s</a:t>
            </a:r>
            <a:r>
              <a:rPr lang="en"/>
              <a:t> before discovering any vertices </a:t>
            </a:r>
            <a:r>
              <a:rPr i="1" lang="en"/>
              <a:t>k</a:t>
            </a:r>
            <a:r>
              <a:rPr lang="en"/>
              <a:t> + 1 vertices from </a:t>
            </a:r>
            <a:r>
              <a:rPr i="1" lang="en"/>
              <a:t>s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expand the frontier between already discovered and undiscovered vertices one step at a time.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Works similar to breadth first search of a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 First-In-First-Out (FIFO) queue to implement the Frontier.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T(n) = c time to update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also produces a breadth first tree with </a:t>
            </a:r>
            <a:r>
              <a:rPr i="1" lang="en"/>
              <a:t>s</a:t>
            </a:r>
            <a:r>
              <a:rPr lang="en"/>
              <a:t> as a root that contains all the reachable vertices from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an unweighted graph, the algorithm also computes the shortest distance (dist) from </a:t>
            </a:r>
            <a:r>
              <a:rPr i="1" lang="en"/>
              <a:t>s</a:t>
            </a:r>
            <a:r>
              <a:rPr lang="en"/>
              <a:t> to any reachable node.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get |V| + |E| running time, we use an adjacency list representation.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we used an adjacency matrix, the running time would be O(|V|2). 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node, we have to ‘check’ every other node to see if there is a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BFS may fail to reach all nodes for directed or unconnected graphs.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in Cycles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ensure we don’t go over the same path we already visited?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tag the nodes to keep track of where we are in the process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use colors to tag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Nodes change color in order: White -&gt; Gray -&gt; Black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 are undiscovered 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Grey are ‘frontier’ 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Black</a:t>
            </a:r>
            <a:r>
              <a:rPr lang="en"/>
              <a:t> are fully explored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do we need to keep track?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will cycles affect our search?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Example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38" y="1452926"/>
            <a:ext cx="7256926" cy="29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Example (continued)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925" y="1156800"/>
            <a:ext cx="7182151" cy="3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BFS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BFS(G, root) //start the search from node s in graph G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for each vertex u in G.V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u.color = white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u.distance = infinity // holds distance from s to u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u.pre = NIL // u.pre denotes the predecessor of u root.color = gray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root.distance = 0 // distance to itself is 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root.pre = NIL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 = // Q is an FIFO queue and it is initially empty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Q.enqueue(root)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BFS - Part 2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while Q is not empty: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current = Q.dequeue()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for each node n that is adjacent to current: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if n.color == white: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n.color = gray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n.distance = current.distance + n.edge(u)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n.parent = current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Q.enqueue(n)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	u.color = black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 “deeper” whenever possible.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Traverse down the graph as far as possible before check adjacent vertices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a depth first search from node </a:t>
            </a:r>
            <a:r>
              <a:rPr i="1" lang="en"/>
              <a:t>s</a:t>
            </a:r>
            <a:r>
              <a:rPr lang="en"/>
              <a:t> by selecting 1 adjacent node.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search proceeds from the most recently discovered node to the next adjacent node.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you get to the last discovered node v, backtrack to the previous node used to discover v, and check adjacent.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Eventually, the start node is fully explored.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Tagging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use the same tagging method as the BFS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still need to guard against cycles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White: Undiscovered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Gray: Encountered, but not fully explored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Black: fully explored 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node is considered fully explored if all of its adjacent nodes have been examined (discovered or fully explored).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85800" y="171450"/>
            <a:ext cx="7772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DFS: Example (1)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 rotWithShape="1">
          <a:blip r:embed="rId3">
            <a:alphaModFix/>
          </a:blip>
          <a:srcRect b="77443" l="0" r="50000" t="0"/>
          <a:stretch/>
        </p:blipFill>
        <p:spPr>
          <a:xfrm>
            <a:off x="1588500" y="1137600"/>
            <a:ext cx="5967000" cy="16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77443" l="50000" r="0" t="0"/>
          <a:stretch/>
        </p:blipFill>
        <p:spPr>
          <a:xfrm>
            <a:off x="1392950" y="3005850"/>
            <a:ext cx="5967000" cy="1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all vertices connected to every other vertices or are there gaps?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 there a path of finite length between the Slingshot ride and the cotton candy booth?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the edges equally weighted or different weights?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Are all neighboring rides equidistant from each other?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the edges directional?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Are paths between rides one way? (They should be)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vertices are 1 stop away?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685800" y="171450"/>
            <a:ext cx="7772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DFS: Example (2)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51209" l="0" r="51300" t="24228"/>
          <a:stretch/>
        </p:blipFill>
        <p:spPr>
          <a:xfrm>
            <a:off x="990600" y="1028700"/>
            <a:ext cx="7162800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51209" l="51300" r="0" t="24228"/>
          <a:stretch/>
        </p:blipFill>
        <p:spPr>
          <a:xfrm>
            <a:off x="762001" y="2914650"/>
            <a:ext cx="7246800" cy="1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685800" y="171450"/>
            <a:ext cx="7772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DFS: Example (3)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 rotWithShape="1">
          <a:blip r:embed="rId3">
            <a:alphaModFix/>
          </a:blip>
          <a:srcRect b="25000" l="0" r="51064" t="50000"/>
          <a:stretch/>
        </p:blipFill>
        <p:spPr>
          <a:xfrm>
            <a:off x="907600" y="1569896"/>
            <a:ext cx="7391400" cy="20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Implementation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DFS(G, v):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for each u in G.V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u.color = white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u.pre = null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DFSVisit(G, v)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DFSVisit(v)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v.color = gray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for each a in v.adjacent() do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if a.color != gray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a.distance = v.distance + v.edge(a)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recursively call DFSVisit(a)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v.color = black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Shortest path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BFS finds shortest path on unweighted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would we want to find the shortest path from a single source within a graph?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GPS, networking,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is finding the shortest path between two vertices on a graph hard?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Shortest path may require traversal through intermediate points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Shortest Path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171600"/>
            <a:ext cx="587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Paths from A to 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cost of the edge directly from A to D is 20.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cost from A to C to B to D is 10.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Thus, the shortest path from A to D is 10 (rather than along the edge connecting A to D).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weighted graphs, the brute force solution is to find all possible paths, then select the shortest.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can we find the shortest path without traversing every edge of the graph?</a:t>
            </a:r>
            <a:endParaRPr/>
          </a:p>
        </p:txBody>
      </p:sp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825" y="1873302"/>
            <a:ext cx="2814774" cy="1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source shortest-paths</a:t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Weighted digraph, single source 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distance (and shortest path) from s to every other vertex.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just looking for a single destination, just stop once the destination is found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Note: Shortest paths form a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Meaning no cycles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faster Shortest Path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Observe: The shortest path from Start (S) to any Destination (D) is the shortest path that goes from S to any Adjacent (A) to D + the shortest path between A to 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/>
              <a:t>Given the graph to the right, if I have </a:t>
            </a:r>
            <a:br>
              <a:rPr lang="en"/>
            </a:br>
            <a:r>
              <a:rPr lang="en"/>
              <a:t>the shortest path between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d’s </a:t>
            </a:r>
            <a:br>
              <a:rPr i="1" lang="en"/>
            </a:br>
            <a:r>
              <a:rPr i="1" lang="en"/>
              <a:t>adjacents</a:t>
            </a:r>
            <a:r>
              <a:rPr lang="en"/>
              <a:t> then I only need to find the </a:t>
            </a:r>
            <a:br>
              <a:rPr lang="en"/>
            </a:br>
            <a:r>
              <a:rPr lang="en"/>
              <a:t>shortest path between </a:t>
            </a:r>
            <a:r>
              <a:rPr i="1" lang="en"/>
              <a:t>adj</a:t>
            </a:r>
            <a:r>
              <a:rPr lang="en"/>
              <a:t> and </a:t>
            </a:r>
            <a:r>
              <a:rPr i="1" lang="en"/>
              <a:t>d</a:t>
            </a:r>
            <a:r>
              <a:rPr lang="en"/>
              <a:t> to find</a:t>
            </a:r>
            <a:br>
              <a:rPr lang="en"/>
            </a:br>
            <a:r>
              <a:rPr lang="en"/>
              <a:t>the shortest path between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d</a:t>
            </a:r>
            <a:endParaRPr i="1"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650" y="2813427"/>
            <a:ext cx="2814774" cy="1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our Path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variables do we need to keep track of?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graph which contains V and 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dist[]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vertex-indexed array containing distance from start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pred[]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Vertex index array containing the optimal previous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Relaxation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71600"/>
            <a:ext cx="5814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all vertices, dist[v] is the length of some path from start to 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Initially all are set to infinity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Relaxation along edge e from v to 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dist[v] is length of some path from s to 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dist[w] is length of some path from s to 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v-w gives a shorter path to w through v, update dist[w] and pred[w]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Relaxation sets dist[w] to the length of a shorter path from s to w (if v-w gives one)</a:t>
            </a:r>
            <a:endParaRPr/>
          </a:p>
        </p:txBody>
      </p:sp>
      <p:sp>
        <p:nvSpPr>
          <p:cNvPr id="299" name="Google Shape;299;p51"/>
          <p:cNvSpPr txBox="1"/>
          <p:nvPr/>
        </p:nvSpPr>
        <p:spPr>
          <a:xfrm>
            <a:off x="5993325" y="2394750"/>
            <a:ext cx="3030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(dist[w] &gt; dist[v] + w.weight(v)){</a:t>
            </a:r>
            <a:b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dist[w] = dist[v] + w.weight(v));</a:t>
            </a:r>
            <a:b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pred[w] = v;</a:t>
            </a:r>
            <a:b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2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1200">
              <a:solidFill>
                <a:schemeClr val="accent3"/>
              </a:solidFill>
            </a:endParaRPr>
          </a:p>
        </p:txBody>
      </p:sp>
      <p:cxnSp>
        <p:nvCxnSpPr>
          <p:cNvPr id="300" name="Google Shape;300;p51"/>
          <p:cNvCxnSpPr/>
          <p:nvPr/>
        </p:nvCxnSpPr>
        <p:spPr>
          <a:xfrm>
            <a:off x="5972400" y="2485100"/>
            <a:ext cx="0" cy="17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data structure that consists of a set of nodes (vertices) and a set of edges that relate the nodes to each other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set of edges describes relationships among the vertices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Graphs are essential in: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Efficient Database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Building Webcrawlers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Representing computational models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06" name="Google Shape;306;p52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an array of visited nodes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all vertices dist[] to infinity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all optimal previous to NULL</a:t>
            </a:r>
            <a:endParaRPr sz="1800"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376" y="27930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52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52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Google Shape;310;p52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52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12" name="Google Shape;312;p52"/>
          <p:cNvSpPr txBox="1"/>
          <p:nvPr/>
        </p:nvSpPr>
        <p:spPr>
          <a:xfrm>
            <a:off x="567570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13" name="Google Shape;313;p52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at A, mark distance as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Leave Optimal Previous Vertex at NULL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 distance of each adjacent node to A and optimal previous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 A as a fully explored vertices</a:t>
            </a:r>
            <a:endParaRPr sz="1800"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1" y="30505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1" name="Google Shape;321;p53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53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53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53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25" name="Google Shape;325;p53"/>
          <p:cNvSpPr txBox="1"/>
          <p:nvPr/>
        </p:nvSpPr>
        <p:spPr>
          <a:xfrm>
            <a:off x="567570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26" name="Google Shape;326;p53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Advance to the next unexplored Node with the least distance from 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would be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all C’s unexplored adjacent nodes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less than C’s current distance from A and weight from C, update distance and set optimal previous node</a:t>
            </a:r>
            <a:endParaRPr sz="1800"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1" y="30505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4" name="Google Shape;334;p54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54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Google Shape;336;p54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54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38" name="Google Shape;338;p54"/>
          <p:cNvSpPr txBox="1"/>
          <p:nvPr/>
        </p:nvSpPr>
        <p:spPr>
          <a:xfrm>
            <a:off x="567570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39" name="Google Shape;339;p54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Mark C as Explored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46" name="Google Shape;3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1" y="30505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55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55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55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55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51" name="Google Shape;351;p55"/>
          <p:cNvSpPr txBox="1"/>
          <p:nvPr/>
        </p:nvSpPr>
        <p:spPr>
          <a:xfrm>
            <a:off x="567570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52" name="Google Shape;352;p55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Advance to the next unexplored Node with the least distance from 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would be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it’s unexplored nodes to see if less distance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 would be 10, which is greater than 9, so ignore the path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Mark D as Explore</a:t>
            </a:r>
            <a:r>
              <a:rPr lang="en"/>
              <a:t>d</a:t>
            </a:r>
            <a:endParaRPr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1" y="30505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56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Google Shape;361;p56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56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56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64" name="Google Shape;364;p56"/>
          <p:cNvSpPr txBox="1"/>
          <p:nvPr/>
        </p:nvSpPr>
        <p:spPr>
          <a:xfrm>
            <a:off x="567570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65" name="Google Shape;365;p56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Solution</a:t>
            </a:r>
            <a:endParaRPr/>
          </a:p>
        </p:txBody>
      </p:sp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311700" y="1171600"/>
            <a:ext cx="380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Repeat until all nodes are fully explored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now find the shortest path from any node back to a single source by following the optimal previous backward to</a:t>
            </a:r>
            <a:br>
              <a:rPr lang="en" sz="1800"/>
            </a:br>
            <a:r>
              <a:rPr lang="en" sz="1800"/>
              <a:t>the source</a:t>
            </a:r>
            <a:endParaRPr sz="1800"/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1" y="305050"/>
            <a:ext cx="2505051" cy="208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3" name="Google Shape;373;p57"/>
          <p:cNvGraphicFramePr/>
          <p:nvPr/>
        </p:nvGraphicFramePr>
        <p:xfrm>
          <a:off x="47380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4" name="Google Shape;374;p57"/>
          <p:cNvGraphicFramePr/>
          <p:nvPr/>
        </p:nvGraphicFramePr>
        <p:xfrm>
          <a:off x="586247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57"/>
          <p:cNvGraphicFramePr/>
          <p:nvPr/>
        </p:nvGraphicFramePr>
        <p:xfrm>
          <a:off x="6986925" y="2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{83D361D0-92F5-4B13-A811-FB05CCB563F9}</a:tableStyleId>
              </a:tblPr>
              <a:tblGrid>
                <a:gridCol w="382850"/>
              </a:tblGrid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57"/>
          <p:cNvSpPr txBox="1"/>
          <p:nvPr/>
        </p:nvSpPr>
        <p:spPr>
          <a:xfrm>
            <a:off x="4570575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Vertices</a:t>
            </a:r>
            <a:endParaRPr sz="1000"/>
          </a:p>
        </p:txBody>
      </p:sp>
      <p:sp>
        <p:nvSpPr>
          <p:cNvPr id="377" name="Google Shape;377;p57"/>
          <p:cNvSpPr txBox="1"/>
          <p:nvPr/>
        </p:nvSpPr>
        <p:spPr>
          <a:xfrm>
            <a:off x="5632150" y="4763700"/>
            <a:ext cx="695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</a:t>
            </a:r>
            <a:endParaRPr sz="1000"/>
          </a:p>
        </p:txBody>
      </p:sp>
      <p:sp>
        <p:nvSpPr>
          <p:cNvPr id="378" name="Google Shape;378;p57"/>
          <p:cNvSpPr txBox="1"/>
          <p:nvPr/>
        </p:nvSpPr>
        <p:spPr>
          <a:xfrm>
            <a:off x="6737350" y="4763700"/>
            <a:ext cx="882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OptimalPrev</a:t>
            </a: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// Compute shortest path distances from s, store them in 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void Dijkstra(Graph G, int s, int[] D)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for (int i=0; i&lt;G.nodeCount(); i++)    </a:t>
            </a:r>
            <a:r>
              <a:rPr lang="en" sz="1000">
                <a:solidFill>
                  <a:schemeClr val="dk2"/>
                </a:solidFill>
              </a:rPr>
              <a:t>// Initialize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D[i] = INFINITY;</a:t>
            </a:r>
            <a:br>
              <a:rPr lang="en" sz="1000"/>
            </a:br>
            <a:r>
              <a:rPr lang="en" sz="1000"/>
              <a:t>		OP[i] = NULL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D[s]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for (int i=0; i&lt;G.nodeCount(); i++) {  </a:t>
            </a:r>
            <a:r>
              <a:rPr lang="en" sz="1000">
                <a:solidFill>
                  <a:schemeClr val="dk2"/>
                </a:solidFill>
              </a:rPr>
              <a:t>// Process the vertices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int v = minVertex(G, D);     </a:t>
            </a:r>
            <a:r>
              <a:rPr lang="en" sz="1000">
                <a:solidFill>
                  <a:schemeClr val="dk2"/>
                </a:solidFill>
              </a:rPr>
              <a:t>// find next-closest unexplored vertex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G.setValue(v, VISITED); //set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if (D[v] == INFINITY) return; </a:t>
            </a:r>
            <a:r>
              <a:rPr lang="en" sz="1000">
                <a:solidFill>
                  <a:schemeClr val="dk2"/>
                </a:solidFill>
              </a:rPr>
              <a:t>// Unreachable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int[] nList = G.neighbors(v);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for (int j=0; j&lt;nList.length; j++)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			int w = nList[j];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			if (D[w] &gt; (D[v] + G.weight(v, w)))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				D[w] = D[v] + G.weight(v, w);</a:t>
            </a:r>
            <a:br>
              <a:rPr lang="en" sz="1000"/>
            </a:br>
            <a:r>
              <a:rPr lang="en" sz="1000"/>
              <a:t>				OP[w] = v;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	}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Dijkstra’s Algorithm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improve our shortest path implementation with a  priority 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a heap, we can produce the minimum unvisited edge in logn time rather than 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gives Dijkstra’s shortest path algorithm an nlogn complexity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</a:t>
            </a:r>
            <a:endParaRPr/>
          </a:p>
        </p:txBody>
      </p:sp>
      <p:sp>
        <p:nvSpPr>
          <p:cNvPr id="401" name="Google Shape;401;p61"/>
          <p:cNvSpPr txBox="1"/>
          <p:nvPr/>
        </p:nvSpPr>
        <p:spPr>
          <a:xfrm>
            <a:off x="779125" y="3866725"/>
            <a:ext cx="74085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65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graph G is defined as follows: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G=(V,E)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Graph is a set of vertices and edges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V(G): a finite, nonempty set of vertices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E(G): a set of edges (pairs of vertices)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Any subset of a graph’s vertices and edges is a subgraph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303" y="3580475"/>
            <a:ext cx="3340200" cy="1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asked to write software that gives the most efficient path layout to laying fiber optic cable between a set of cities.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Reaching all the Vertices</a:t>
            </a:r>
            <a:endParaRPr/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minimal-cost spanning tree (MCST) problem takes as input a connected, undirected graph G, where each edge has a distance or weight measure attached.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Spanning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has minimum total cost as measured by summing the values for all of the edges in the subset, and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keeps the vertices connected.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contains no cycles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Cost Spanning Tree</a:t>
            </a:r>
            <a:endParaRPr/>
          </a:p>
        </p:txBody>
      </p:sp>
      <p:sp>
        <p:nvSpPr>
          <p:cNvPr id="419" name="Google Shape;419;p6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MCST is a free tree with |V|−1 edges.</a:t>
            </a:r>
            <a:endParaRPr/>
          </a:p>
        </p:txBody>
      </p:sp>
      <p:pic>
        <p:nvPicPr>
          <p:cNvPr id="420" name="Google Shape;4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25" y="1723500"/>
            <a:ext cx="3811851" cy="3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487" y="1723500"/>
            <a:ext cx="3931562" cy="31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</a:t>
            </a:r>
            <a:endParaRPr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Greedy Algorithm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Build up sub-optimal solutions to find the optimal solution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Kruskal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Depth first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433" name="Google Shape;433;p66"/>
          <p:cNvSpPr txBox="1"/>
          <p:nvPr>
            <p:ph idx="1" type="body"/>
          </p:nvPr>
        </p:nvSpPr>
        <p:spPr>
          <a:xfrm>
            <a:off x="31165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TBD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</a:t>
            </a:r>
            <a:endParaRPr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// Kruskal's MST algorithm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void Kruskal(Graph G) {</a:t>
            </a:r>
            <a:br>
              <a:rPr lang="en" sz="800"/>
            </a:br>
            <a:r>
              <a:rPr lang="en" sz="800"/>
              <a:t>	ParPtrTree A = new ParPtrTree(G.nodeCount()); </a:t>
            </a:r>
            <a:r>
              <a:rPr lang="en" sz="800">
                <a:solidFill>
                  <a:schemeClr val="dk2"/>
                </a:solidFill>
              </a:rPr>
              <a:t>// Equivalence array</a:t>
            </a:r>
            <a:br>
              <a:rPr lang="en" sz="800"/>
            </a:br>
            <a:r>
              <a:rPr lang="en" sz="800"/>
              <a:t>	KVPair[] E = new KVPair[G.edgeCount()];       </a:t>
            </a:r>
            <a:r>
              <a:rPr lang="en" sz="800">
                <a:solidFill>
                  <a:schemeClr val="dk2"/>
                </a:solidFill>
              </a:rPr>
              <a:t>// Minheap array</a:t>
            </a:r>
            <a:br>
              <a:rPr lang="en" sz="800"/>
            </a:br>
            <a:r>
              <a:rPr lang="en" sz="800"/>
              <a:t>	int edgecnt = 0; // Count of edges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for (int i=0; i&lt;G.nodeCount(); i++) {       </a:t>
            </a:r>
            <a:r>
              <a:rPr lang="en" sz="800">
                <a:solidFill>
                  <a:schemeClr val="dk2"/>
                </a:solidFill>
              </a:rPr>
              <a:t>  // Put edges in the array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int[] nList = G.neighbors(i);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for (int w=0; w&lt;nList.length; w++)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			E[edgecnt++] = new KVPair(G.weight(i, nList[w]), new int[]{i,nList[w]});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	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	MinHeap H = new MinHeap(E, edgecnt, edgecnt);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	int numMST = G.nodeCount();                   </a:t>
            </a:r>
            <a:r>
              <a:rPr lang="en" sz="800">
                <a:solidFill>
                  <a:schemeClr val="dk2"/>
                </a:solidFill>
              </a:rPr>
              <a:t>// Initially n disjoint classes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	for (int i=0; numMST&gt;1; i++) {        </a:t>
            </a:r>
            <a:r>
              <a:rPr lang="en" sz="800">
                <a:solidFill>
                  <a:schemeClr val="dk2"/>
                </a:solidFill>
              </a:rPr>
              <a:t>// Combine equivalence classes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KVPair temp = H.removemin();       </a:t>
            </a:r>
            <a:r>
              <a:rPr lang="en" sz="800">
                <a:solidFill>
                  <a:schemeClr val="dk2"/>
                </a:solidFill>
              </a:rPr>
              <a:t> // Next cheapest edge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if (temp == null) return;           </a:t>
            </a:r>
            <a:r>
              <a:rPr lang="en" sz="800">
                <a:solidFill>
                  <a:schemeClr val="dk2"/>
                </a:solidFill>
              </a:rPr>
              <a:t>// Must have disconnected vertices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int v = ((int[])temp.value())[0];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int u = ((int[])temp.value())[1];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if (A.differ(v, u)) {               </a:t>
            </a:r>
            <a:r>
              <a:rPr lang="en" sz="800">
                <a:solidFill>
                  <a:schemeClr val="dk2"/>
                </a:solidFill>
              </a:rPr>
              <a:t>// If in different classes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			A.UNION(v, u);                    </a:t>
            </a:r>
            <a:r>
              <a:rPr lang="en" sz="800">
                <a:solidFill>
                  <a:schemeClr val="dk2"/>
                </a:solidFill>
              </a:rPr>
              <a:t>// Combine equiv classes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			AddEdgetoMST(v, u);              </a:t>
            </a:r>
            <a:r>
              <a:rPr lang="en" sz="800">
                <a:solidFill>
                  <a:schemeClr val="dk2"/>
                </a:solidFill>
              </a:rPr>
              <a:t> // Add this edge to MST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			numMST--;                         </a:t>
            </a:r>
            <a:r>
              <a:rPr lang="en" sz="800">
                <a:solidFill>
                  <a:schemeClr val="dk2"/>
                </a:solidFill>
              </a:rPr>
              <a:t>// One less MST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		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	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445" name="Google Shape;445;p68"/>
          <p:cNvSpPr txBox="1"/>
          <p:nvPr>
            <p:ph idx="1" type="body"/>
          </p:nvPr>
        </p:nvSpPr>
        <p:spPr>
          <a:xfrm>
            <a:off x="311700" y="1171600"/>
            <a:ext cx="7278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array of each vertices and a distance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initialize each distance to infinity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any vertex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each adjacent vertex, </a:t>
            </a:r>
            <a:br>
              <a:rPr lang="en"/>
            </a:br>
            <a:r>
              <a:rPr lang="en"/>
              <a:t>check the distance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distance to the distance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the smallest, unvisited edge </a:t>
            </a:r>
            <a:br>
              <a:rPr lang="en"/>
            </a:br>
            <a:r>
              <a:rPr lang="en"/>
              <a:t>to the MCST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Advance to the adjacent node for </a:t>
            </a:r>
            <a:br>
              <a:rPr lang="en"/>
            </a:br>
            <a:r>
              <a:rPr lang="en"/>
              <a:t>the smallest 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repeat</a:t>
            </a:r>
            <a:endParaRPr/>
          </a:p>
        </p:txBody>
      </p:sp>
      <p:pic>
        <p:nvPicPr>
          <p:cNvPr id="446" name="Google Shape;4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25" y="2001896"/>
            <a:ext cx="4179375" cy="26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 Implementation</a:t>
            </a:r>
            <a:endParaRPr/>
          </a:p>
        </p:txBody>
      </p:sp>
      <p:sp>
        <p:nvSpPr>
          <p:cNvPr id="452" name="Google Shape;452;p69"/>
          <p:cNvSpPr txBox="1"/>
          <p:nvPr>
            <p:ph idx="1" type="body"/>
          </p:nvPr>
        </p:nvSpPr>
        <p:spPr>
          <a:xfrm>
            <a:off x="31165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void Prim(Graph G, int s, int[] D, int[] V) {</a:t>
            </a:r>
            <a:br>
              <a:rPr lang="en" sz="1100"/>
            </a:br>
            <a:r>
              <a:rPr lang="en" sz="1100"/>
              <a:t>  	</a:t>
            </a:r>
            <a:r>
              <a:rPr lang="en" sz="1100">
                <a:solidFill>
                  <a:schemeClr val="accent3"/>
                </a:solidFill>
              </a:rPr>
              <a:t>for (int i=0; i&lt;G.nodeCount(); i++)</a:t>
            </a:r>
            <a:r>
              <a:rPr lang="en" sz="1100"/>
              <a:t>    </a:t>
            </a:r>
            <a:r>
              <a:rPr lang="en" sz="1100">
                <a:solidFill>
                  <a:schemeClr val="dk2"/>
                </a:solidFill>
              </a:rPr>
              <a:t>// Initialize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	</a:t>
            </a:r>
            <a:r>
              <a:rPr lang="en" sz="1100"/>
              <a:t>	</a:t>
            </a:r>
            <a:r>
              <a:rPr lang="en" sz="1100">
                <a:solidFill>
                  <a:schemeClr val="accent3"/>
                </a:solidFill>
              </a:rPr>
              <a:t>D[i] = INFINITY;</a:t>
            </a:r>
            <a:br>
              <a:rPr lang="en" sz="1100">
                <a:solidFill>
                  <a:schemeClr val="accent3"/>
                </a:solidFill>
              </a:rPr>
            </a:br>
            <a:r>
              <a:rPr lang="en" sz="1100">
                <a:solidFill>
                  <a:schemeClr val="accent3"/>
                </a:solidFill>
              </a:rPr>
              <a:t>	D[s] = 0;</a:t>
            </a:r>
            <a:br>
              <a:rPr lang="en" sz="1100"/>
            </a:br>
            <a:r>
              <a:rPr lang="en" sz="1100"/>
              <a:t>  	for (int i=0; i&lt;G.nodeCount(); i++) {  </a:t>
            </a:r>
            <a:r>
              <a:rPr lang="en" sz="1100">
                <a:solidFill>
                  <a:schemeClr val="dk2"/>
                </a:solidFill>
              </a:rPr>
              <a:t>// Process the vertices</a:t>
            </a:r>
            <a:br>
              <a:rPr lang="en" sz="1100"/>
            </a:br>
            <a:r>
              <a:rPr lang="en" sz="1100"/>
              <a:t>    		int v = minVertex(G, D);    </a:t>
            </a:r>
            <a:r>
              <a:rPr lang="en" sz="1100">
                <a:solidFill>
                  <a:schemeClr val="dk2"/>
                </a:solidFill>
              </a:rPr>
              <a:t> // Find next-closest vertex and set distances</a:t>
            </a:r>
            <a:br>
              <a:rPr lang="en" sz="1100"/>
            </a:br>
            <a:r>
              <a:rPr lang="en" sz="1100"/>
              <a:t>    		G.setValue(v, VISITED);</a:t>
            </a:r>
            <a:br>
              <a:rPr lang="en" sz="1100"/>
            </a:br>
            <a:r>
              <a:rPr lang="en" sz="1100"/>
              <a:t>    		if (D[v] == INFINITY) return; </a:t>
            </a:r>
            <a:r>
              <a:rPr lang="en" sz="1100">
                <a:solidFill>
                  <a:schemeClr val="dk2"/>
                </a:solidFill>
              </a:rPr>
              <a:t>// Unreachable</a:t>
            </a:r>
            <a:br>
              <a:rPr lang="en" sz="1100"/>
            </a:br>
            <a:r>
              <a:rPr lang="en" sz="1100"/>
              <a:t>    		if (v != s) AddEdgetoMST(V[v], v);</a:t>
            </a:r>
            <a:br>
              <a:rPr lang="en" sz="1100"/>
            </a:br>
            <a:r>
              <a:rPr lang="en" sz="1100"/>
              <a:t>    		int[] nList = G.neighbors(v);</a:t>
            </a:r>
            <a:br>
              <a:rPr lang="en" sz="1100"/>
            </a:br>
            <a:r>
              <a:rPr lang="en" sz="1100"/>
              <a:t>    		for (int j=0; j&lt;nList.length; j++) {</a:t>
            </a:r>
            <a:br>
              <a:rPr lang="en" sz="1100"/>
            </a:br>
            <a:r>
              <a:rPr lang="en" sz="1100"/>
              <a:t>      			int w = nList[j];</a:t>
            </a:r>
            <a:br>
              <a:rPr lang="en" sz="1100"/>
            </a:br>
            <a:r>
              <a:rPr lang="en" sz="1100"/>
              <a:t>      			if (D[w] &gt; G.weight(v, w)) {</a:t>
            </a:r>
            <a:br>
              <a:rPr lang="en" sz="1100"/>
            </a:br>
            <a:r>
              <a:rPr lang="en" sz="1100"/>
              <a:t>        				D[w] = G.weight(v, w);</a:t>
            </a:r>
            <a:br>
              <a:rPr lang="en" sz="1100"/>
            </a:br>
            <a:r>
              <a:rPr lang="en" sz="1100"/>
              <a:t>        				V[w] = v;</a:t>
            </a:r>
            <a:endParaRPr sz="11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br>
              <a:rPr lang="en" sz="1100"/>
            </a:br>
            <a:r>
              <a:rPr lang="en" sz="1100"/>
              <a:t>}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}</a:t>
            </a:r>
            <a:br>
              <a:rPr lang="en" sz="1100"/>
            </a:b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vs. Undirected graphs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the edges in a graph have no direction, the graph is called undirected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Country roads with no traffic laws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the edges in a graph have a direction, the graph is called directed (or digraph)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way streets in downtown </a:t>
            </a:r>
            <a:br>
              <a:rPr lang="en"/>
            </a:br>
            <a:r>
              <a:rPr lang="en"/>
              <a:t>Binghamton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00" y="3018575"/>
            <a:ext cx="4000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 Vertices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501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by a single edge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Degree (of a vertex)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 of adjacent vertices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Out-Degree vs In-Degree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Path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sequence of vertices v1. . .vk such that consecutive vertices are adjacent.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 Path means no repeated v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Cycle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start and end vertices are the same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401" y="3208751"/>
            <a:ext cx="3504900" cy="151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050" y="627375"/>
            <a:ext cx="3657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Kinds of Graphs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Special cases of graphs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connected graphs without cycles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Graphs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is only one edge between any two vertices and no self loops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Formal Definition: A simple graph G = (V,E ) consists of a non-empty set V of vertices (or nodes) and a set E (possibly empty) of edges where each edge is a subset of V with cardinality 2 (an unordered pair).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are only considering simple graphs for this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vs Disconnected vs Complete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Disconnected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Parts of the Graph are inaccessible from other parts of the graph through any path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possible to get to any other part of the graph from any point in the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possible to get to any other part of the graph from any point in the graph in 1 ‘hop’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