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Source Code Pro"/>
      <p:regular r:id="rId37"/>
      <p:bold r:id="rId38"/>
    </p:embeddedFont>
    <p:embeddedFont>
      <p:font typeface="Oswald"/>
      <p:regular r:id="rId39"/>
      <p:bold r:id="rId40"/>
    </p:embeddedFont>
    <p:embeddedFont>
      <p:font typeface="Source Sans Pr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A175BB4-F482-4BC3-8338-7720EA789DDA}">
  <a:tblStyle styleId="{5A175BB4-F482-4BC3-8338-7720EA789D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4.xml"/><Relationship Id="rId42" Type="http://schemas.openxmlformats.org/officeDocument/2006/relationships/font" Target="fonts/SourceSansPro-bold.fntdata"/><Relationship Id="rId41" Type="http://schemas.openxmlformats.org/officeDocument/2006/relationships/font" Target="fonts/SourceSansPro-regular.fntdata"/><Relationship Id="rId22" Type="http://schemas.openxmlformats.org/officeDocument/2006/relationships/slide" Target="slides/slide16.xml"/><Relationship Id="rId44" Type="http://schemas.openxmlformats.org/officeDocument/2006/relationships/font" Target="fonts/SourceSansPro-boldItalic.fntdata"/><Relationship Id="rId21" Type="http://schemas.openxmlformats.org/officeDocument/2006/relationships/slide" Target="slides/slide15.xml"/><Relationship Id="rId43" Type="http://schemas.openxmlformats.org/officeDocument/2006/relationships/font" Target="fonts/SourceSansPr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bold.fntdata"/><Relationship Id="rId15" Type="http://schemas.openxmlformats.org/officeDocument/2006/relationships/slide" Target="slides/slide9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8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1.xml"/><Relationship Id="rId39" Type="http://schemas.openxmlformats.org/officeDocument/2006/relationships/font" Target="fonts/Oswald-regular.fntdata"/><Relationship Id="rId16" Type="http://schemas.openxmlformats.org/officeDocument/2006/relationships/slide" Target="slides/slide10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8a44fbe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8a44fb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8a44fbe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8a44fbe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8a44fbe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8a44fbe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8a44fbe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8a44fbe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8a44fbe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8a44fbe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8a44fbe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d8a44fbe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8a44fbe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d8a44fbe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8a44fbe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8a44fbe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8a44fbe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8a44fbe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8a44fbe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8a44fbe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47b7fef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47b7fef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d8a44fbe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d8a44fbe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8a44fbe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8a44fbe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8a44fbe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8a44fbe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8a44fbe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8a44fbe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d8a44fbe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d8a44fbe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fd96f87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fd96f87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8a44fbe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d8a44fbe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47b7fef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47b7fef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47b7fef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47b7fef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47b7fef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47b7fef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47b7fef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47b7fef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8a44fb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8a44fb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8a44fbe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8a44fbe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8a44fbe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8a44fbe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4" name="Google Shape;94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Proxima Nova"/>
              <a:buChar char="○"/>
              <a:defRPr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  <a:defRPr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and Hash Tables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580U Fall 2017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311700" y="1152475"/>
            <a:ext cx="8520600" cy="3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Universe of all possible keys (U) is the number of possible keys in the array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is U for a standard array? - limited by memory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What is the U for an alphabet based index (26)?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of keys (K) actually stored in the dictionary.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|K| = n.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number of keys is the current size of the array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about when U is very large? Arrays are not practical.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 seen with the caller ID problem, array would result in a lot of wasted space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75" y="795700"/>
            <a:ext cx="8217651" cy="38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Direct Access Tables</a:t>
            </a:r>
            <a:endParaRPr/>
          </a:p>
        </p:txBody>
      </p:sp>
      <p:sp>
        <p:nvSpPr>
          <p:cNvPr id="176" name="Google Shape;17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Direct addressing works well when the range m of keys is relatively small, but what if the keys are 32-bit integers, such as an IP address?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Problem1: direct-address table could have only several thousand entries, but more than 4 billion ‘spaces’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Problem 2: even if memory is not an issue, the time to initialize the elements to NULL may be prohibitive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Solution: map keys to smaller range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need only store the number of actual keys rather than space for all possible keys.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</a:t>
            </a:r>
            <a:endParaRPr/>
          </a:p>
        </p:txBody>
      </p:sp>
      <p:sp>
        <p:nvSpPr>
          <p:cNvPr id="182" name="Google Shape;18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Let’s use a collection of size proportional to |K| (the actual number of keys)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However, now we lose the direct-addressing ability.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Solutions? Hash Function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Define function that performs a transformation on the key that map keys from U to a slot within the hash table.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Arrays vs Hash Tables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With arrays, key k maps to slot A[k].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With hash tables, key k maps or “hashes” to slot A[h(k)].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h(k) is the hash value of key 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188" name="Google Shape;188;p3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</a:t>
            </a:r>
            <a:endParaRPr/>
          </a:p>
        </p:txBody>
      </p:sp>
      <p:sp>
        <p:nvSpPr>
          <p:cNvPr id="189" name="Google Shape;189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int hashFunction(int phone_num){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	return phone_num % size_of_hash_table;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Heap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Linked List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Hash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Balanced Binary Search Tree</a:t>
            </a:r>
            <a:b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Hashing Function</a:t>
            </a:r>
            <a:endParaRPr/>
          </a:p>
        </p:txBody>
      </p:sp>
      <p:sp>
        <p:nvSpPr>
          <p:cNvPr id="195" name="Google Shape;195;p39"/>
          <p:cNvSpPr txBox="1"/>
          <p:nvPr>
            <p:ph idx="1" type="body"/>
          </p:nvPr>
        </p:nvSpPr>
        <p:spPr>
          <a:xfrm>
            <a:off x="311700" y="115247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simple division is a common hashing technique that works on many kinds of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Mod: Map a key, k, into one of the m slots by taking the remainder of k divided by m. That is,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h(k) = k mod 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where k is the key and m is the size of the table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Example: m = 31 and k = 78 h(k) = 16.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Square Median: Square the key, then take the middle two values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45</a:t>
            </a:r>
            <a:r>
              <a:rPr baseline="30000" lang="en"/>
              <a:t>2</a:t>
            </a:r>
            <a:r>
              <a:rPr lang="en"/>
              <a:t> = 2025 = hashes to 02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Collisions</a:t>
            </a:r>
            <a:endParaRPr/>
          </a:p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Assume we have the following hash function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index = key % 31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both 91 and 65 hash to 2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keys can hash to the same slot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two keys hash to the same location this is called a </a:t>
            </a:r>
            <a:r>
              <a:rPr b="1" lang="en"/>
              <a:t>collision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Hash functions should be designed such that collisions are minimized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However, avoiding collisions is impossible.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Likelihood of Collisions</a:t>
            </a:r>
            <a:endParaRPr/>
          </a:p>
        </p:txBody>
      </p:sp>
      <p:sp>
        <p:nvSpPr>
          <p:cNvPr id="207" name="Google Shape;20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</a:pPr>
            <a:r>
              <a:rPr lang="en"/>
              <a:t>What is the </a:t>
            </a:r>
            <a:r>
              <a:rPr lang="en"/>
              <a:t>likelihood</a:t>
            </a:r>
            <a:r>
              <a:rPr lang="en"/>
              <a:t> of collisions?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Everyone should go around the room and say their birthday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someone says your birthday before you do, raise your hand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With a K of size 23, and a U of 365, there is a 50% chance of a collision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problem illustrates the </a:t>
            </a:r>
            <a:r>
              <a:rPr lang="en"/>
              <a:t>likelihood</a:t>
            </a:r>
            <a:r>
              <a:rPr lang="en"/>
              <a:t> of collisions and the impossibility of creating a hash function that does not result in collisions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Given an distributed data set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213" name="Google Shape;213;p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Collisions</a:t>
            </a:r>
            <a:endParaRPr/>
          </a:p>
        </p:txBody>
      </p:sp>
      <p:sp>
        <p:nvSpPr>
          <p:cNvPr id="214" name="Google Shape;214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on Collisions</a:t>
            </a:r>
            <a:endParaRPr/>
          </a:p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could, whenever there is a collision, resize the entire table to eliminate the collision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Heuristic studies show that a table with the following properties results in the fewest collisions: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1.5-2 times the size of the set of 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Table size is a prime number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we resize, we should find a prime number in the range 1.5-2 times the current size of the table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problem can arise here?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Resizing the table can result in a new collision requiring a further resize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Resolution: Open Addressing</a:t>
            </a:r>
            <a:endParaRPr/>
          </a:p>
        </p:txBody>
      </p:sp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52475"/>
            <a:ext cx="8520600" cy="3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Addressing stores only in the hash table itself.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collisions occur, use a systematic (consistent) strategy to store elements in free slots of the table.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try alternate cells until empty cell is found.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strategies, for example: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Linear probing - Store on the next open slot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searching for a value, start at the hashed slot, then keep searching until the value is found or an empty slot is encountered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Double Hashing - use a second hash function to determine the index on a collision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Items that hash to the same initial location will have a different probe sequence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Open Addressing</a:t>
            </a:r>
            <a:endParaRPr/>
          </a:p>
        </p:txBody>
      </p:sp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Addressing sacrifices lookup time and complexity for memory efficiency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Proxima Nova"/>
              <a:buChar char="○"/>
            </a:pPr>
            <a:r>
              <a:rPr lang="en"/>
              <a:t>If a table is full, lookup time could be O(n)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Basically an unsorted array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happens if you allow deletion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may stop prematurely on deletion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only solution is to have different markers for empty and deleted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Eventually, as objects get added and deleted, we will have to search the entire table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lang="en"/>
              <a:t>Problems with Open Addressing</a:t>
            </a:r>
            <a:endParaRPr/>
          </a:p>
        </p:txBody>
      </p:sp>
      <p:sp>
        <p:nvSpPr>
          <p:cNvPr id="238" name="Google Shape;23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addressing compounds the problem of collisions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 you place elements in ‘slots’ they don’t belong in, what happens when an object that does belong there gets inserted?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your hash table grows, more and more objects are in the ‘wrong’ location</a:t>
            </a:r>
            <a:r>
              <a:rPr lang="en"/>
              <a:t>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begin losing the benefits of a hash table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Addressing is useful when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Few or no deletions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Few collisions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Memory is expensive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Resolution: Chaining</a:t>
            </a:r>
            <a:endParaRPr/>
          </a:p>
        </p:txBody>
      </p:sp>
      <p:sp>
        <p:nvSpPr>
          <p:cNvPr id="244" name="Google Shape;244;p47"/>
          <p:cNvSpPr txBox="1"/>
          <p:nvPr>
            <p:ph idx="1" type="body"/>
          </p:nvPr>
        </p:nvSpPr>
        <p:spPr>
          <a:xfrm>
            <a:off x="311700" y="1152475"/>
            <a:ext cx="624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hash table is an array of linked lists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Store all elements that hash to the same slot in a linked list.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Store a pointer to the head of the linked list in the hash table slot.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 before, elements would be associated with the keys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We’re still using the hash function h(k) = k mod m</a:t>
            </a:r>
            <a:endParaRPr/>
          </a:p>
        </p:txBody>
      </p:sp>
      <p:sp>
        <p:nvSpPr>
          <p:cNvPr id="245" name="Google Shape;245;p47"/>
          <p:cNvSpPr/>
          <p:nvPr/>
        </p:nvSpPr>
        <p:spPr>
          <a:xfrm>
            <a:off x="7042525" y="1093250"/>
            <a:ext cx="4905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6" name="Google Shape;246;p47"/>
          <p:cNvSpPr/>
          <p:nvPr/>
        </p:nvSpPr>
        <p:spPr>
          <a:xfrm>
            <a:off x="7042525" y="1569650"/>
            <a:ext cx="4905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7" name="Google Shape;247;p47"/>
          <p:cNvSpPr/>
          <p:nvPr/>
        </p:nvSpPr>
        <p:spPr>
          <a:xfrm>
            <a:off x="7042525" y="2046050"/>
            <a:ext cx="4905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48" name="Google Shape;248;p47"/>
          <p:cNvSpPr/>
          <p:nvPr/>
        </p:nvSpPr>
        <p:spPr>
          <a:xfrm>
            <a:off x="7042525" y="2522450"/>
            <a:ext cx="4905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9" name="Google Shape;249;p47"/>
          <p:cNvSpPr/>
          <p:nvPr/>
        </p:nvSpPr>
        <p:spPr>
          <a:xfrm>
            <a:off x="7042525" y="2998850"/>
            <a:ext cx="4905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50" name="Google Shape;250;p47"/>
          <p:cNvSpPr/>
          <p:nvPr/>
        </p:nvSpPr>
        <p:spPr>
          <a:xfrm>
            <a:off x="7042525" y="3475250"/>
            <a:ext cx="4905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51" name="Google Shape;251;p47"/>
          <p:cNvSpPr/>
          <p:nvPr/>
        </p:nvSpPr>
        <p:spPr>
          <a:xfrm>
            <a:off x="7739763" y="1131800"/>
            <a:ext cx="518700" cy="399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81</a:t>
            </a:r>
            <a:endParaRPr/>
          </a:p>
        </p:txBody>
      </p:sp>
      <p:sp>
        <p:nvSpPr>
          <p:cNvPr id="252" name="Google Shape;252;p47"/>
          <p:cNvSpPr/>
          <p:nvPr/>
        </p:nvSpPr>
        <p:spPr>
          <a:xfrm>
            <a:off x="8465200" y="1131800"/>
            <a:ext cx="518700" cy="399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3" name="Google Shape;253;p47"/>
          <p:cNvSpPr/>
          <p:nvPr/>
        </p:nvSpPr>
        <p:spPr>
          <a:xfrm>
            <a:off x="7739763" y="2561000"/>
            <a:ext cx="518700" cy="399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63</a:t>
            </a:r>
            <a:endParaRPr/>
          </a:p>
        </p:txBody>
      </p:sp>
      <p:sp>
        <p:nvSpPr>
          <p:cNvPr id="254" name="Google Shape;254;p47"/>
          <p:cNvSpPr/>
          <p:nvPr/>
        </p:nvSpPr>
        <p:spPr>
          <a:xfrm>
            <a:off x="8465200" y="2561000"/>
            <a:ext cx="518700" cy="399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</a:t>
            </a:r>
            <a:endParaRPr/>
          </a:p>
        </p:txBody>
      </p:sp>
      <p:sp>
        <p:nvSpPr>
          <p:cNvPr id="255" name="Google Shape;255;p47"/>
          <p:cNvSpPr/>
          <p:nvPr/>
        </p:nvSpPr>
        <p:spPr>
          <a:xfrm>
            <a:off x="7739763" y="2084588"/>
            <a:ext cx="518700" cy="399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</p:txBody>
      </p:sp>
      <p:sp>
        <p:nvSpPr>
          <p:cNvPr id="256" name="Google Shape;256;p47"/>
          <p:cNvSpPr/>
          <p:nvPr/>
        </p:nvSpPr>
        <p:spPr>
          <a:xfrm>
            <a:off x="7739763" y="3513800"/>
            <a:ext cx="518700" cy="399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endParaRPr/>
          </a:p>
        </p:txBody>
      </p:sp>
      <p:cxnSp>
        <p:nvCxnSpPr>
          <p:cNvPr id="257" name="Google Shape;257;p47"/>
          <p:cNvCxnSpPr>
            <a:stCxn id="245" idx="3"/>
            <a:endCxn id="251" idx="1"/>
          </p:cNvCxnSpPr>
          <p:nvPr/>
        </p:nvCxnSpPr>
        <p:spPr>
          <a:xfrm>
            <a:off x="7533025" y="1331450"/>
            <a:ext cx="20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47"/>
          <p:cNvCxnSpPr>
            <a:stCxn id="251" idx="3"/>
            <a:endCxn id="252" idx="1"/>
          </p:cNvCxnSpPr>
          <p:nvPr/>
        </p:nvCxnSpPr>
        <p:spPr>
          <a:xfrm>
            <a:off x="8258463" y="1331450"/>
            <a:ext cx="20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47"/>
          <p:cNvCxnSpPr>
            <a:stCxn id="247" idx="3"/>
            <a:endCxn id="255" idx="1"/>
          </p:cNvCxnSpPr>
          <p:nvPr/>
        </p:nvCxnSpPr>
        <p:spPr>
          <a:xfrm>
            <a:off x="7533025" y="2284250"/>
            <a:ext cx="20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47"/>
          <p:cNvCxnSpPr>
            <a:stCxn id="248" idx="3"/>
            <a:endCxn id="253" idx="1"/>
          </p:cNvCxnSpPr>
          <p:nvPr/>
        </p:nvCxnSpPr>
        <p:spPr>
          <a:xfrm>
            <a:off x="7533025" y="2760650"/>
            <a:ext cx="20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47"/>
          <p:cNvCxnSpPr>
            <a:stCxn id="253" idx="3"/>
            <a:endCxn id="254" idx="1"/>
          </p:cNvCxnSpPr>
          <p:nvPr/>
        </p:nvCxnSpPr>
        <p:spPr>
          <a:xfrm>
            <a:off x="8258463" y="2760650"/>
            <a:ext cx="20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47"/>
          <p:cNvCxnSpPr>
            <a:stCxn id="250" idx="3"/>
            <a:endCxn id="256" idx="1"/>
          </p:cNvCxnSpPr>
          <p:nvPr/>
        </p:nvCxnSpPr>
        <p:spPr>
          <a:xfrm>
            <a:off x="7533025" y="3713450"/>
            <a:ext cx="20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Chaining</a:t>
            </a:r>
            <a:endParaRPr/>
          </a:p>
        </p:txBody>
      </p:sp>
      <p:sp>
        <p:nvSpPr>
          <p:cNvPr id="268" name="Google Shape;26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data clusters, then we lose the benefits of a hash table.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Our original requirement was constant time, or near constant time access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are also using much more memory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reason we chose a hash table in the first place is because we wanted to use less memory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Additional logic complexity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Overhead required for linked list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274" name="Google Shape;274;p4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The Hash Table</a:t>
            </a:r>
            <a:endParaRPr/>
          </a:p>
        </p:txBody>
      </p:sp>
      <p:graphicFrame>
        <p:nvGraphicFramePr>
          <p:cNvPr id="275" name="Google Shape;275;p49"/>
          <p:cNvGraphicFramePr/>
          <p:nvPr/>
        </p:nvGraphicFramePr>
        <p:xfrm>
          <a:off x="4730650" y="46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{5A175BB4-F482-4BC3-8338-7720EA789DDA}</a:tableStyleId>
              </a:tblPr>
              <a:tblGrid>
                <a:gridCol w="382850"/>
              </a:tblGrid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36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26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6" name="Google Shape;276;p49"/>
          <p:cNvSpPr/>
          <p:nvPr/>
        </p:nvSpPr>
        <p:spPr>
          <a:xfrm rot="3325">
            <a:off x="5231475" y="1404200"/>
            <a:ext cx="310200" cy="255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80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77" name="Google Shape;277;p49"/>
          <p:cNvSpPr/>
          <p:nvPr/>
        </p:nvSpPr>
        <p:spPr>
          <a:xfrm rot="3325">
            <a:off x="5231475" y="1732100"/>
            <a:ext cx="310200" cy="255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92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78" name="Google Shape;278;p49"/>
          <p:cNvSpPr/>
          <p:nvPr/>
        </p:nvSpPr>
        <p:spPr>
          <a:xfrm rot="3325">
            <a:off x="5231475" y="2036425"/>
            <a:ext cx="310200" cy="255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60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79" name="Google Shape;279;p49"/>
          <p:cNvSpPr/>
          <p:nvPr/>
        </p:nvSpPr>
        <p:spPr>
          <a:xfrm rot="3325">
            <a:off x="5659650" y="1732100"/>
            <a:ext cx="310200" cy="255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59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280" name="Google Shape;280;p49"/>
          <p:cNvCxnSpPr>
            <a:stCxn id="277" idx="1"/>
          </p:cNvCxnSpPr>
          <p:nvPr/>
        </p:nvCxnSpPr>
        <p:spPr>
          <a:xfrm rot="10800000">
            <a:off x="5116575" y="1856300"/>
            <a:ext cx="1149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49"/>
          <p:cNvCxnSpPr>
            <a:stCxn id="279" idx="1"/>
            <a:endCxn id="277" idx="3"/>
          </p:cNvCxnSpPr>
          <p:nvPr/>
        </p:nvCxnSpPr>
        <p:spPr>
          <a:xfrm flipH="1">
            <a:off x="5541750" y="1859900"/>
            <a:ext cx="117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49"/>
          <p:cNvCxnSpPr>
            <a:stCxn id="276" idx="1"/>
          </p:cNvCxnSpPr>
          <p:nvPr/>
        </p:nvCxnSpPr>
        <p:spPr>
          <a:xfrm rot="10800000">
            <a:off x="5116575" y="1525400"/>
            <a:ext cx="114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49"/>
          <p:cNvCxnSpPr>
            <a:stCxn id="278" idx="1"/>
          </p:cNvCxnSpPr>
          <p:nvPr/>
        </p:nvCxnSpPr>
        <p:spPr>
          <a:xfrm rot="10800000">
            <a:off x="5109675" y="2160025"/>
            <a:ext cx="1218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84" name="Google Shape;284;p49"/>
          <p:cNvGraphicFramePr/>
          <p:nvPr/>
        </p:nvGraphicFramePr>
        <p:xfrm>
          <a:off x="6735825" y="477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{5A175BB4-F482-4BC3-8338-7720EA789DDA}</a:tableStyleId>
              </a:tblPr>
              <a:tblGrid>
                <a:gridCol w="382850"/>
              </a:tblGrid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80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36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26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92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59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5" name="Google Shape;285;p49"/>
          <p:cNvGraphicFramePr/>
          <p:nvPr/>
        </p:nvGraphicFramePr>
        <p:xfrm>
          <a:off x="8194850" y="477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{5A175BB4-F482-4BC3-8338-7720EA789DDA}</a:tableStyleId>
              </a:tblPr>
              <a:tblGrid>
                <a:gridCol w="382850"/>
              </a:tblGrid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26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36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59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42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80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6" name="Google Shape;286;p49"/>
          <p:cNvSpPr txBox="1"/>
          <p:nvPr/>
        </p:nvSpPr>
        <p:spPr>
          <a:xfrm>
            <a:off x="7234500" y="3862550"/>
            <a:ext cx="1909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h2(i)</a:t>
            </a:r>
            <a:r>
              <a:rPr lang="en" sz="800">
                <a:solidFill>
                  <a:srgbClr val="FFFFFF"/>
                </a:solidFill>
              </a:rPr>
              <a:t> = (i*2) % table_size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87" name="Google Shape;287;p49"/>
          <p:cNvSpPr txBox="1"/>
          <p:nvPr/>
        </p:nvSpPr>
        <p:spPr>
          <a:xfrm>
            <a:off x="4583250" y="210025"/>
            <a:ext cx="1002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Chaining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49"/>
          <p:cNvSpPr txBox="1"/>
          <p:nvPr/>
        </p:nvSpPr>
        <p:spPr>
          <a:xfrm>
            <a:off x="6580900" y="210025"/>
            <a:ext cx="692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Linear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49"/>
          <p:cNvSpPr txBox="1"/>
          <p:nvPr/>
        </p:nvSpPr>
        <p:spPr>
          <a:xfrm>
            <a:off x="7647750" y="210025"/>
            <a:ext cx="14961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Double Hashing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a good Hash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Hash Function  should satisfy the assumption of </a:t>
            </a:r>
            <a:r>
              <a:rPr b="1" lang="en"/>
              <a:t>simple uniform hashing.</a:t>
            </a:r>
            <a:r>
              <a:rPr lang="en"/>
              <a:t>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hashing function should aim to distribute items in the hash table evenly.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An item to be hashed should have equal probability of going into any slot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your hash function doubles the value, then takes the last 2 numbers, you will never place a value in an odd slot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 possible to satisfy the assumption in practice.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Often use heuristics, based on the key domain, to create a hash function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Proxima Nova"/>
              <a:buChar char="○"/>
            </a:pPr>
            <a:r>
              <a:rPr lang="en"/>
              <a:t>Hash value should not depend on patterns that might exist in the data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 changes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You have been asked by a VOIP company to write some software that implements a caller id by IP address. Given an IP address, return the caller’s name: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ip_address =&gt; name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IP addresses are unique, however, not all IP addresses are in use. How can we store and look up IP/name pairs?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Dictionary is an ADT that is indexed by Key/Value pairs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Dictionary ADT insists that every comparable index must be unique (i.e., no duplicates).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is achieved through index keys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Keys must be unique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Keys must be comparable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Arrays are dictionaries that use the element index as a key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 Dictionary's values are "just along for the ride"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Insert: Keys are traditionally kept in sorted order, but not necessarily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Python dictionary keeps keys in random order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Find: a</a:t>
            </a:r>
            <a:r>
              <a:rPr lang="en"/>
              <a:t>llows quick searching of elements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elements are sorted, improves search time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</a:pPr>
            <a:r>
              <a:rPr lang="en"/>
              <a:t>Iterator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Iterators are important  for dictionaries because a user could not get a record of the dictionary that she didn't already know the key for.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Tradeoffs</a:t>
            </a:r>
            <a:endParaRPr/>
          </a:p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traversal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Dictionary, like the stack and queue, is a secondary data structure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Uses another internal data structure, only adding behavior to it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Underlying data structures have pros and cons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List implementation is slow for search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Array Implementation is slow for insert and delete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use an extra array to speed up deletion at the cost of memory and complexity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Tree is okay for both, but without constant rebalancing you lose the benefits of a tree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Dynamic data structure for storing items indexed using keys.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Dictionaries define access, not implementation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can we implement a Dictionary?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Simplest way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2 collections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for keys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for values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collection of pair objects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Iterate through to find the key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These solutions grow in time as the data set grows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Solution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if we need nearly instant access?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example, 911 requires nearly instant lookup for caller 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Hash Table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hash table is a generalization of ordinary arrays.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Arrays are Direct Access Tables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Element whose key, k, is obtained by indexing into the kth position of the array.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Perfect for when we can afford to allocate an array with one position for every possible key.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i.e. when the possible keys is a limited set.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