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cd503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cd503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cd503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ecd503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ecd503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ecd503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cd5032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ecd503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e0a6f6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e0a6f6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e0a6f6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e0a6f6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e0a6f64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e0a6f64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0a6f64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0a6f64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0a6f64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0a6f64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ecd503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ecd503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last leaf allows you to call siftDown which only requires logn swaps. Choosing another node would require you to call sift down on it and all it’s children.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last node guarantees it is a leaf node.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0a6f6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0a6f6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2bdc4c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2bdc4c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cd503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cd503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cd503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cd503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0a6f6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0a6f6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cd503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cd503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cd503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cd503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iteratively search through the tree for empty indexes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0a6f6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0a6f6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e0a6f6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e0a6f6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 i="1">
                <a:solidFill>
                  <a:schemeClr val="accent5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and Priority Queues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Fall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Heap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5237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Given an array of N values, a heap can be built by “sifting” each node down to its proper place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Any array can be made into a heap using the ‘Heapify’ sorting algorithm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75" y="1631608"/>
            <a:ext cx="3938025" cy="25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Start?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8675"/>
            <a:ext cx="5481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the last internal node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we find the last internal node (non-leaf)?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Take the last index, then find parent: (i-1)/2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Swap the current internal node with its smaller child, if necessary</a:t>
            </a:r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5877338" y="559550"/>
            <a:ext cx="3112638" cy="2118500"/>
            <a:chOff x="5877338" y="559550"/>
            <a:chExt cx="3112638" cy="2118500"/>
          </a:xfrm>
        </p:grpSpPr>
        <p:sp>
          <p:nvSpPr>
            <p:cNvPr id="121" name="Google Shape;121;p23"/>
            <p:cNvSpPr/>
            <p:nvPr/>
          </p:nvSpPr>
          <p:spPr>
            <a:xfrm>
              <a:off x="7473850" y="5595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</a:t>
              </a:r>
              <a:endParaRPr sz="800"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6817325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6</a:t>
              </a:r>
              <a:endParaRPr sz="800"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8163850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endParaRPr sz="800"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6200138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</a:t>
              </a:r>
              <a:endParaRPr sz="800"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7350563" y="1701225"/>
              <a:ext cx="399000" cy="373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</a:t>
              </a:r>
              <a:endParaRPr sz="800"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7814150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-1</a:t>
              </a:r>
              <a:endParaRPr sz="800"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8590975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</a:t>
              </a:r>
              <a:endParaRPr sz="800"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5877338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</a:t>
              </a:r>
              <a:endParaRPr sz="800"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6577963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</a:t>
              </a:r>
              <a:endParaRPr sz="800"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7041550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-7</a:t>
              </a:r>
              <a:endParaRPr sz="800"/>
            </a:p>
          </p:txBody>
        </p:sp>
        <p:cxnSp>
          <p:nvCxnSpPr>
            <p:cNvPr id="131" name="Google Shape;131;p23"/>
            <p:cNvCxnSpPr>
              <a:stCxn id="121" idx="3"/>
              <a:endCxn id="122" idx="7"/>
            </p:cNvCxnSpPr>
            <p:nvPr/>
          </p:nvCxnSpPr>
          <p:spPr>
            <a:xfrm flipH="1">
              <a:off x="7157882" y="878608"/>
              <a:ext cx="3744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23"/>
            <p:cNvCxnSpPr>
              <a:stCxn id="121" idx="5"/>
              <a:endCxn id="123" idx="1"/>
            </p:cNvCxnSpPr>
            <p:nvPr/>
          </p:nvCxnSpPr>
          <p:spPr>
            <a:xfrm>
              <a:off x="7814418" y="878608"/>
              <a:ext cx="4080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23"/>
            <p:cNvCxnSpPr>
              <a:stCxn id="122" idx="3"/>
              <a:endCxn id="124" idx="7"/>
            </p:cNvCxnSpPr>
            <p:nvPr/>
          </p:nvCxnSpPr>
          <p:spPr>
            <a:xfrm flipH="1">
              <a:off x="6540657" y="1475208"/>
              <a:ext cx="335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23"/>
            <p:cNvCxnSpPr>
              <a:stCxn id="124" idx="3"/>
              <a:endCxn id="128" idx="0"/>
            </p:cNvCxnSpPr>
            <p:nvPr/>
          </p:nvCxnSpPr>
          <p:spPr>
            <a:xfrm flipH="1">
              <a:off x="6076770" y="2020283"/>
              <a:ext cx="1818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3"/>
            <p:cNvCxnSpPr>
              <a:stCxn id="124" idx="5"/>
              <a:endCxn id="129" idx="0"/>
            </p:cNvCxnSpPr>
            <p:nvPr/>
          </p:nvCxnSpPr>
          <p:spPr>
            <a:xfrm>
              <a:off x="6540705" y="2020283"/>
              <a:ext cx="2367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3"/>
            <p:cNvCxnSpPr>
              <a:stCxn id="122" idx="5"/>
              <a:endCxn id="125" idx="1"/>
            </p:cNvCxnSpPr>
            <p:nvPr/>
          </p:nvCxnSpPr>
          <p:spPr>
            <a:xfrm>
              <a:off x="7157893" y="1475208"/>
              <a:ext cx="251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23"/>
            <p:cNvCxnSpPr>
              <a:stCxn id="125" idx="3"/>
              <a:endCxn id="130" idx="0"/>
            </p:cNvCxnSpPr>
            <p:nvPr/>
          </p:nvCxnSpPr>
          <p:spPr>
            <a:xfrm flipH="1">
              <a:off x="7240995" y="2020283"/>
              <a:ext cx="1680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3"/>
            <p:cNvCxnSpPr>
              <a:stCxn id="123" idx="3"/>
              <a:endCxn id="126" idx="7"/>
            </p:cNvCxnSpPr>
            <p:nvPr/>
          </p:nvCxnSpPr>
          <p:spPr>
            <a:xfrm flipH="1">
              <a:off x="8154782" y="1475208"/>
              <a:ext cx="675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3"/>
            <p:cNvCxnSpPr>
              <a:stCxn id="123" idx="5"/>
              <a:endCxn id="127" idx="1"/>
            </p:cNvCxnSpPr>
            <p:nvPr/>
          </p:nvCxnSpPr>
          <p:spPr>
            <a:xfrm>
              <a:off x="8504418" y="1475208"/>
              <a:ext cx="1449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Down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8675"/>
            <a:ext cx="8620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Follow the swapped node down the tree until both children are larger</a:t>
            </a: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>
            <a:off x="759563" y="2450375"/>
            <a:ext cx="3112638" cy="2118500"/>
            <a:chOff x="5877338" y="559550"/>
            <a:chExt cx="3112638" cy="2118500"/>
          </a:xfrm>
        </p:grpSpPr>
        <p:sp>
          <p:nvSpPr>
            <p:cNvPr id="147" name="Google Shape;147;p24"/>
            <p:cNvSpPr/>
            <p:nvPr/>
          </p:nvSpPr>
          <p:spPr>
            <a:xfrm>
              <a:off x="7473850" y="5595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</a:t>
              </a:r>
              <a:endParaRPr sz="800"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6817325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6</a:t>
              </a:r>
              <a:endParaRPr sz="800"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8163850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endParaRPr sz="800"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6200138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</a:t>
              </a:r>
              <a:endParaRPr sz="800"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7350563" y="1701225"/>
              <a:ext cx="399000" cy="373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</a:t>
              </a:r>
              <a:endParaRPr sz="800"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7814150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-1</a:t>
              </a:r>
              <a:endParaRPr sz="800"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8590975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</a:t>
              </a:r>
              <a:endParaRPr sz="800"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5877338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</a:t>
              </a:r>
              <a:endParaRPr sz="80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577963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</a:t>
              </a:r>
              <a:endParaRPr sz="800"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7041550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-7</a:t>
              </a:r>
              <a:endParaRPr sz="800"/>
            </a:p>
          </p:txBody>
        </p:sp>
        <p:cxnSp>
          <p:nvCxnSpPr>
            <p:cNvPr id="157" name="Google Shape;157;p24"/>
            <p:cNvCxnSpPr>
              <a:stCxn id="147" idx="3"/>
              <a:endCxn id="148" idx="7"/>
            </p:cNvCxnSpPr>
            <p:nvPr/>
          </p:nvCxnSpPr>
          <p:spPr>
            <a:xfrm flipH="1">
              <a:off x="7157882" y="878608"/>
              <a:ext cx="3744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4"/>
            <p:cNvCxnSpPr>
              <a:stCxn id="147" idx="5"/>
              <a:endCxn id="149" idx="1"/>
            </p:cNvCxnSpPr>
            <p:nvPr/>
          </p:nvCxnSpPr>
          <p:spPr>
            <a:xfrm>
              <a:off x="7814418" y="878608"/>
              <a:ext cx="4080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4"/>
            <p:cNvCxnSpPr>
              <a:stCxn id="148" idx="3"/>
              <a:endCxn id="150" idx="7"/>
            </p:cNvCxnSpPr>
            <p:nvPr/>
          </p:nvCxnSpPr>
          <p:spPr>
            <a:xfrm flipH="1">
              <a:off x="6540657" y="1475208"/>
              <a:ext cx="335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4"/>
            <p:cNvCxnSpPr>
              <a:stCxn id="150" idx="3"/>
              <a:endCxn id="154" idx="0"/>
            </p:cNvCxnSpPr>
            <p:nvPr/>
          </p:nvCxnSpPr>
          <p:spPr>
            <a:xfrm flipH="1">
              <a:off x="6076770" y="2020283"/>
              <a:ext cx="1818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4"/>
            <p:cNvCxnSpPr>
              <a:stCxn id="150" idx="5"/>
              <a:endCxn id="155" idx="0"/>
            </p:cNvCxnSpPr>
            <p:nvPr/>
          </p:nvCxnSpPr>
          <p:spPr>
            <a:xfrm>
              <a:off x="6540705" y="2020283"/>
              <a:ext cx="2367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4"/>
            <p:cNvCxnSpPr>
              <a:stCxn id="148" idx="5"/>
              <a:endCxn id="151" idx="1"/>
            </p:cNvCxnSpPr>
            <p:nvPr/>
          </p:nvCxnSpPr>
          <p:spPr>
            <a:xfrm>
              <a:off x="7157893" y="1475208"/>
              <a:ext cx="251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4"/>
            <p:cNvCxnSpPr>
              <a:stCxn id="151" idx="3"/>
              <a:endCxn id="156" idx="0"/>
            </p:cNvCxnSpPr>
            <p:nvPr/>
          </p:nvCxnSpPr>
          <p:spPr>
            <a:xfrm flipH="1">
              <a:off x="7240995" y="2020283"/>
              <a:ext cx="1680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4"/>
            <p:cNvCxnSpPr>
              <a:stCxn id="149" idx="3"/>
              <a:endCxn id="152" idx="7"/>
            </p:cNvCxnSpPr>
            <p:nvPr/>
          </p:nvCxnSpPr>
          <p:spPr>
            <a:xfrm flipH="1">
              <a:off x="8154782" y="1475208"/>
              <a:ext cx="675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4"/>
            <p:cNvCxnSpPr>
              <a:stCxn id="149" idx="5"/>
              <a:endCxn id="153" idx="1"/>
            </p:cNvCxnSpPr>
            <p:nvPr/>
          </p:nvCxnSpPr>
          <p:spPr>
            <a:xfrm>
              <a:off x="8504418" y="1475208"/>
              <a:ext cx="1449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6" name="Google Shape;166;p24"/>
          <p:cNvGrpSpPr/>
          <p:nvPr/>
        </p:nvGrpSpPr>
        <p:grpSpPr>
          <a:xfrm>
            <a:off x="5244338" y="2570575"/>
            <a:ext cx="3112638" cy="2118500"/>
            <a:chOff x="5877338" y="559550"/>
            <a:chExt cx="3112638" cy="2118500"/>
          </a:xfrm>
        </p:grpSpPr>
        <p:sp>
          <p:nvSpPr>
            <p:cNvPr id="167" name="Google Shape;167;p24"/>
            <p:cNvSpPr/>
            <p:nvPr/>
          </p:nvSpPr>
          <p:spPr>
            <a:xfrm>
              <a:off x="7473850" y="5595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</a:t>
              </a:r>
              <a:endParaRPr sz="800"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6817325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6</a:t>
              </a:r>
              <a:endParaRPr sz="800"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163850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endParaRPr sz="800"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6200138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</a:t>
              </a:r>
              <a:endParaRPr sz="80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350563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-7</a:t>
              </a:r>
              <a:endParaRPr sz="800"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7814150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-1</a:t>
              </a:r>
              <a:endParaRPr sz="800"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8590975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</a:t>
              </a:r>
              <a:endParaRPr sz="800"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877338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</a:t>
              </a:r>
              <a:endParaRPr sz="800"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6577963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</a:t>
              </a:r>
              <a:endParaRPr sz="800"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041550" y="2304250"/>
              <a:ext cx="399000" cy="373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</a:t>
              </a:r>
              <a:endParaRPr sz="800"/>
            </a:p>
          </p:txBody>
        </p:sp>
        <p:cxnSp>
          <p:nvCxnSpPr>
            <p:cNvPr id="177" name="Google Shape;177;p24"/>
            <p:cNvCxnSpPr>
              <a:stCxn id="167" idx="3"/>
              <a:endCxn id="168" idx="7"/>
            </p:cNvCxnSpPr>
            <p:nvPr/>
          </p:nvCxnSpPr>
          <p:spPr>
            <a:xfrm flipH="1">
              <a:off x="7157882" y="878608"/>
              <a:ext cx="3744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4"/>
            <p:cNvCxnSpPr>
              <a:stCxn id="167" idx="5"/>
              <a:endCxn id="169" idx="1"/>
            </p:cNvCxnSpPr>
            <p:nvPr/>
          </p:nvCxnSpPr>
          <p:spPr>
            <a:xfrm>
              <a:off x="7814418" y="878608"/>
              <a:ext cx="4080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4"/>
            <p:cNvCxnSpPr>
              <a:stCxn id="168" idx="3"/>
              <a:endCxn id="170" idx="7"/>
            </p:cNvCxnSpPr>
            <p:nvPr/>
          </p:nvCxnSpPr>
          <p:spPr>
            <a:xfrm flipH="1">
              <a:off x="6540657" y="1475208"/>
              <a:ext cx="335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4"/>
            <p:cNvCxnSpPr>
              <a:stCxn id="170" idx="3"/>
              <a:endCxn id="174" idx="0"/>
            </p:cNvCxnSpPr>
            <p:nvPr/>
          </p:nvCxnSpPr>
          <p:spPr>
            <a:xfrm flipH="1">
              <a:off x="6076770" y="2020283"/>
              <a:ext cx="1818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24"/>
            <p:cNvCxnSpPr>
              <a:stCxn id="170" idx="5"/>
              <a:endCxn id="175" idx="0"/>
            </p:cNvCxnSpPr>
            <p:nvPr/>
          </p:nvCxnSpPr>
          <p:spPr>
            <a:xfrm>
              <a:off x="6540705" y="2020283"/>
              <a:ext cx="2367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4"/>
            <p:cNvCxnSpPr>
              <a:stCxn id="168" idx="5"/>
              <a:endCxn id="171" idx="1"/>
            </p:cNvCxnSpPr>
            <p:nvPr/>
          </p:nvCxnSpPr>
          <p:spPr>
            <a:xfrm>
              <a:off x="7157893" y="1475208"/>
              <a:ext cx="251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4"/>
            <p:cNvCxnSpPr>
              <a:stCxn id="171" idx="3"/>
              <a:endCxn id="176" idx="0"/>
            </p:cNvCxnSpPr>
            <p:nvPr/>
          </p:nvCxnSpPr>
          <p:spPr>
            <a:xfrm flipH="1">
              <a:off x="7240995" y="2020283"/>
              <a:ext cx="1680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4"/>
            <p:cNvCxnSpPr>
              <a:stCxn id="169" idx="3"/>
              <a:endCxn id="172" idx="7"/>
            </p:cNvCxnSpPr>
            <p:nvPr/>
          </p:nvCxnSpPr>
          <p:spPr>
            <a:xfrm flipH="1">
              <a:off x="8154782" y="1475208"/>
              <a:ext cx="675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24"/>
            <p:cNvCxnSpPr>
              <a:stCxn id="169" idx="5"/>
              <a:endCxn id="173" idx="1"/>
            </p:cNvCxnSpPr>
            <p:nvPr/>
          </p:nvCxnSpPr>
          <p:spPr>
            <a:xfrm>
              <a:off x="8504418" y="1475208"/>
              <a:ext cx="1449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6" name="Google Shape;186;p24"/>
          <p:cNvSpPr/>
          <p:nvPr/>
        </p:nvSpPr>
        <p:spPr>
          <a:xfrm>
            <a:off x="4177875" y="3559900"/>
            <a:ext cx="899100" cy="5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 Down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228675"/>
            <a:ext cx="85206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 to the next internal node. Repeat until all internal nodes are done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 both children for the smaller value</a:t>
            </a:r>
            <a:endParaRPr/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46263" y="2663500"/>
            <a:ext cx="3112638" cy="2118500"/>
            <a:chOff x="5877338" y="559550"/>
            <a:chExt cx="3112638" cy="2118500"/>
          </a:xfrm>
        </p:grpSpPr>
        <p:sp>
          <p:nvSpPr>
            <p:cNvPr id="194" name="Google Shape;194;p25"/>
            <p:cNvSpPr/>
            <p:nvPr/>
          </p:nvSpPr>
          <p:spPr>
            <a:xfrm>
              <a:off x="7473850" y="5595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</a:t>
              </a:r>
              <a:endParaRPr sz="80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6817325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6</a:t>
              </a:r>
              <a:endParaRPr sz="800"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8163850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endParaRPr sz="800"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200138" y="1701225"/>
              <a:ext cx="399000" cy="373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</a:t>
              </a:r>
              <a:endParaRPr sz="800"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7350563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-7</a:t>
              </a:r>
              <a:endParaRPr sz="800"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7814150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-1</a:t>
              </a:r>
              <a:endParaRPr sz="800"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8590975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</a:t>
              </a:r>
              <a:endParaRPr sz="800"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877338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</a:t>
              </a:r>
              <a:endParaRPr sz="800"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577963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</a:t>
              </a:r>
              <a:endParaRPr sz="800"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041550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</a:t>
              </a:r>
              <a:endParaRPr sz="800"/>
            </a:p>
          </p:txBody>
        </p:sp>
        <p:cxnSp>
          <p:nvCxnSpPr>
            <p:cNvPr id="204" name="Google Shape;204;p25"/>
            <p:cNvCxnSpPr>
              <a:stCxn id="194" idx="3"/>
              <a:endCxn id="195" idx="7"/>
            </p:cNvCxnSpPr>
            <p:nvPr/>
          </p:nvCxnSpPr>
          <p:spPr>
            <a:xfrm flipH="1">
              <a:off x="7157882" y="878608"/>
              <a:ext cx="3744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5"/>
            <p:cNvCxnSpPr>
              <a:stCxn id="194" idx="5"/>
              <a:endCxn id="196" idx="1"/>
            </p:cNvCxnSpPr>
            <p:nvPr/>
          </p:nvCxnSpPr>
          <p:spPr>
            <a:xfrm>
              <a:off x="7814418" y="878608"/>
              <a:ext cx="4080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25"/>
            <p:cNvCxnSpPr>
              <a:stCxn id="195" idx="3"/>
              <a:endCxn id="197" idx="7"/>
            </p:cNvCxnSpPr>
            <p:nvPr/>
          </p:nvCxnSpPr>
          <p:spPr>
            <a:xfrm flipH="1">
              <a:off x="6540657" y="1475208"/>
              <a:ext cx="335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5"/>
            <p:cNvCxnSpPr>
              <a:stCxn id="197" idx="3"/>
              <a:endCxn id="201" idx="0"/>
            </p:cNvCxnSpPr>
            <p:nvPr/>
          </p:nvCxnSpPr>
          <p:spPr>
            <a:xfrm flipH="1">
              <a:off x="6076770" y="2020283"/>
              <a:ext cx="1818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25"/>
            <p:cNvCxnSpPr>
              <a:stCxn id="197" idx="5"/>
              <a:endCxn id="202" idx="0"/>
            </p:cNvCxnSpPr>
            <p:nvPr/>
          </p:nvCxnSpPr>
          <p:spPr>
            <a:xfrm>
              <a:off x="6540705" y="2020283"/>
              <a:ext cx="2367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5"/>
            <p:cNvCxnSpPr>
              <a:stCxn id="195" idx="5"/>
              <a:endCxn id="198" idx="1"/>
            </p:cNvCxnSpPr>
            <p:nvPr/>
          </p:nvCxnSpPr>
          <p:spPr>
            <a:xfrm>
              <a:off x="7157893" y="1475208"/>
              <a:ext cx="251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25"/>
            <p:cNvCxnSpPr>
              <a:stCxn id="198" idx="3"/>
              <a:endCxn id="203" idx="0"/>
            </p:cNvCxnSpPr>
            <p:nvPr/>
          </p:nvCxnSpPr>
          <p:spPr>
            <a:xfrm flipH="1">
              <a:off x="7240995" y="2020283"/>
              <a:ext cx="1680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25"/>
            <p:cNvCxnSpPr>
              <a:stCxn id="196" idx="3"/>
              <a:endCxn id="199" idx="7"/>
            </p:cNvCxnSpPr>
            <p:nvPr/>
          </p:nvCxnSpPr>
          <p:spPr>
            <a:xfrm flipH="1">
              <a:off x="8154782" y="1475208"/>
              <a:ext cx="675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5"/>
            <p:cNvCxnSpPr>
              <a:stCxn id="196" idx="5"/>
              <a:endCxn id="200" idx="1"/>
            </p:cNvCxnSpPr>
            <p:nvPr/>
          </p:nvCxnSpPr>
          <p:spPr>
            <a:xfrm>
              <a:off x="8504418" y="1475208"/>
              <a:ext cx="1449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3" name="Google Shape;213;p25"/>
          <p:cNvGrpSpPr/>
          <p:nvPr/>
        </p:nvGrpSpPr>
        <p:grpSpPr>
          <a:xfrm>
            <a:off x="5076988" y="2663500"/>
            <a:ext cx="3112638" cy="2118500"/>
            <a:chOff x="5877338" y="559550"/>
            <a:chExt cx="3112638" cy="2118500"/>
          </a:xfrm>
        </p:grpSpPr>
        <p:sp>
          <p:nvSpPr>
            <p:cNvPr id="214" name="Google Shape;214;p25"/>
            <p:cNvSpPr/>
            <p:nvPr/>
          </p:nvSpPr>
          <p:spPr>
            <a:xfrm>
              <a:off x="7473850" y="5595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</a:t>
              </a:r>
              <a:endParaRPr sz="800"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817325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6</a:t>
              </a:r>
              <a:endParaRPr sz="800"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8163850" y="11561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endParaRPr sz="800"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200138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0</a:t>
              </a:r>
              <a:endParaRPr sz="800"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350563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-7</a:t>
              </a:r>
              <a:endParaRPr sz="800"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814150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-1</a:t>
              </a:r>
              <a:endParaRPr sz="800"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8590975" y="1701225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</a:t>
              </a:r>
              <a:endParaRPr sz="800"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877338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</a:t>
              </a:r>
              <a:endParaRPr sz="800"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577963" y="2304250"/>
              <a:ext cx="399000" cy="3738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</a:t>
              </a:r>
              <a:endParaRPr sz="800"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7041550" y="2304250"/>
              <a:ext cx="399000" cy="37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</a:t>
              </a:r>
              <a:endParaRPr sz="800"/>
            </a:p>
          </p:txBody>
        </p:sp>
        <p:cxnSp>
          <p:nvCxnSpPr>
            <p:cNvPr id="224" name="Google Shape;224;p25"/>
            <p:cNvCxnSpPr>
              <a:stCxn id="214" idx="3"/>
              <a:endCxn id="215" idx="7"/>
            </p:cNvCxnSpPr>
            <p:nvPr/>
          </p:nvCxnSpPr>
          <p:spPr>
            <a:xfrm flipH="1">
              <a:off x="7157882" y="878608"/>
              <a:ext cx="3744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5"/>
            <p:cNvCxnSpPr>
              <a:stCxn id="214" idx="5"/>
              <a:endCxn id="216" idx="1"/>
            </p:cNvCxnSpPr>
            <p:nvPr/>
          </p:nvCxnSpPr>
          <p:spPr>
            <a:xfrm>
              <a:off x="7814418" y="878608"/>
              <a:ext cx="408000" cy="33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5"/>
            <p:cNvCxnSpPr>
              <a:stCxn id="215" idx="3"/>
              <a:endCxn id="217" idx="7"/>
            </p:cNvCxnSpPr>
            <p:nvPr/>
          </p:nvCxnSpPr>
          <p:spPr>
            <a:xfrm flipH="1">
              <a:off x="6540657" y="1475208"/>
              <a:ext cx="335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5"/>
            <p:cNvCxnSpPr>
              <a:stCxn id="217" idx="3"/>
              <a:endCxn id="221" idx="0"/>
            </p:cNvCxnSpPr>
            <p:nvPr/>
          </p:nvCxnSpPr>
          <p:spPr>
            <a:xfrm flipH="1">
              <a:off x="6076770" y="2020283"/>
              <a:ext cx="1818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5"/>
            <p:cNvCxnSpPr>
              <a:stCxn id="217" idx="5"/>
              <a:endCxn id="222" idx="0"/>
            </p:cNvCxnSpPr>
            <p:nvPr/>
          </p:nvCxnSpPr>
          <p:spPr>
            <a:xfrm>
              <a:off x="6540705" y="2020283"/>
              <a:ext cx="2367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5"/>
            <p:cNvCxnSpPr>
              <a:stCxn id="215" idx="5"/>
              <a:endCxn id="218" idx="1"/>
            </p:cNvCxnSpPr>
            <p:nvPr/>
          </p:nvCxnSpPr>
          <p:spPr>
            <a:xfrm>
              <a:off x="7157893" y="1475208"/>
              <a:ext cx="2511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0" name="Google Shape;230;p25"/>
            <p:cNvCxnSpPr>
              <a:stCxn id="218" idx="3"/>
              <a:endCxn id="223" idx="0"/>
            </p:cNvCxnSpPr>
            <p:nvPr/>
          </p:nvCxnSpPr>
          <p:spPr>
            <a:xfrm flipH="1">
              <a:off x="7240995" y="2020283"/>
              <a:ext cx="168000" cy="2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5"/>
            <p:cNvCxnSpPr>
              <a:stCxn id="216" idx="3"/>
              <a:endCxn id="219" idx="7"/>
            </p:cNvCxnSpPr>
            <p:nvPr/>
          </p:nvCxnSpPr>
          <p:spPr>
            <a:xfrm flipH="1">
              <a:off x="8154782" y="1475208"/>
              <a:ext cx="675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25"/>
            <p:cNvCxnSpPr>
              <a:stCxn id="216" idx="5"/>
              <a:endCxn id="220" idx="1"/>
            </p:cNvCxnSpPr>
            <p:nvPr/>
          </p:nvCxnSpPr>
          <p:spPr>
            <a:xfrm>
              <a:off x="8504418" y="1475208"/>
              <a:ext cx="1449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3" name="Google Shape;233;p25"/>
          <p:cNvSpPr/>
          <p:nvPr/>
        </p:nvSpPr>
        <p:spPr>
          <a:xfrm>
            <a:off x="4177875" y="3559900"/>
            <a:ext cx="899100" cy="5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 Instance Variables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// Min-heap implementation</a:t>
            </a:r>
            <a:br>
              <a:rPr lang="en"/>
            </a:br>
            <a:r>
              <a:rPr lang="en"/>
              <a:t>		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struct MinHeap{</a:t>
            </a:r>
            <a:b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			Data  * heap; </a:t>
            </a:r>
            <a:r>
              <a:rPr lang="en"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//Pointer to an array of comparables</a:t>
            </a:r>
            <a:b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			int n;             </a:t>
            </a:r>
            <a:r>
              <a:rPr lang="en"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Number of things now in heap</a:t>
            </a:r>
            <a:endParaRPr sz="1800"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</a:t>
            </a:r>
            <a:r>
              <a:rPr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max;</a:t>
            </a:r>
            <a:r>
              <a:rPr lang="en"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//maximum size of the heap</a:t>
            </a:r>
            <a:endParaRPr sz="1800"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the Heap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Constructor supporting preloading of heap contents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Heap * initMinHeap(Data * h, int num, int max){ </a:t>
            </a:r>
            <a:br>
              <a:rPr lang="en"/>
            </a:br>
            <a:r>
              <a:rPr lang="en"/>
              <a:t>	Heap * heap = malloc(sizeof(Heap));  </a:t>
            </a:r>
            <a:br>
              <a:rPr lang="en"/>
            </a:br>
            <a:r>
              <a:rPr lang="en"/>
              <a:t>	heap-&gt;n = num;  </a:t>
            </a:r>
            <a:br>
              <a:rPr lang="en"/>
            </a:br>
            <a:r>
              <a:rPr lang="en"/>
              <a:t>	heap-&gt;size = max; heap-&gt;heap=h; </a:t>
            </a:r>
            <a:br>
              <a:rPr lang="en"/>
            </a:br>
            <a:r>
              <a:rPr lang="en"/>
              <a:t>	buildheap(heap); //creates the heap data structure</a:t>
            </a:r>
            <a:br>
              <a:rPr lang="en"/>
            </a:br>
            <a:r>
              <a:rPr lang="en"/>
              <a:t>	return heap;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an Array Based heap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Though not required, you should have functions that return pointers to parents and children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Code Pro"/>
              <a:buChar char="○"/>
            </a:pPr>
            <a:r>
              <a:rPr lang="en"/>
              <a:t>int left(i){ </a:t>
            </a:r>
            <a:br>
              <a:rPr lang="en"/>
            </a:br>
            <a:r>
              <a:rPr lang="en"/>
              <a:t>	if(2i + 1 &gt; n)</a:t>
            </a:r>
            <a:br>
              <a:rPr lang="en"/>
            </a:br>
            <a:r>
              <a:rPr lang="en"/>
              <a:t>		return -1;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return 2i + 1;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Heapify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//Heapify the array elements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void buildheap(Heap * h){ </a:t>
            </a:r>
            <a:br>
              <a:rPr lang="en"/>
            </a:br>
            <a:r>
              <a:rPr lang="en"/>
              <a:t>	for (int i=(h-&gt;size-2)/2; i&gt;=0; i--) </a:t>
            </a:r>
            <a:br>
              <a:rPr lang="en"/>
            </a:br>
            <a:r>
              <a:rPr lang="en"/>
              <a:t>		siftdown(h-&gt;heap, i); 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Why is ‘i’ initialized like this?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 size is 1 more than the last index of the array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Buildheap will run through (almost)every element of the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SiftDown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// Put element in its correct 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void siftdown(Data * heap, int pos) {</a:t>
            </a:r>
            <a:br>
              <a:rPr lang="en" sz="1400"/>
            </a:br>
            <a:r>
              <a:rPr lang="en" sz="1400"/>
              <a:t>	if ((pos &lt; 0) || (pos &gt;= n)) return; </a:t>
            </a:r>
            <a:r>
              <a:rPr lang="en" sz="1400">
                <a:solidFill>
                  <a:schemeClr val="accent5"/>
                </a:solidFill>
              </a:rPr>
              <a:t>// Illegal position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	</a:t>
            </a:r>
            <a:r>
              <a:rPr lang="en" sz="1400"/>
              <a:t>while (!isLeaf(pos)){ </a:t>
            </a:r>
            <a:r>
              <a:rPr lang="en" sz="1400">
                <a:solidFill>
                  <a:schemeClr val="accent5"/>
                </a:solidFill>
              </a:rPr>
              <a:t>//Keep swapping until you get to a leaf</a:t>
            </a:r>
            <a:br>
              <a:rPr lang="en" sz="1400"/>
            </a:br>
            <a:r>
              <a:rPr lang="en" sz="1400"/>
              <a:t>		int j = left(pos); </a:t>
            </a:r>
            <a:r>
              <a:rPr lang="en" sz="1400">
                <a:solidFill>
                  <a:schemeClr val="accent5"/>
                </a:solidFill>
              </a:rPr>
              <a:t>//Get left child</a:t>
            </a:r>
            <a:br>
              <a:rPr lang="en" sz="1400"/>
            </a:br>
            <a:r>
              <a:rPr lang="en" sz="1400"/>
              <a:t>		if ((j+1 &lt; n &amp;&amp; (heap[j] &gt; heap[j+1]))</a:t>
            </a:r>
            <a:br>
              <a:rPr lang="en" sz="1400"/>
            </a:br>
            <a:r>
              <a:rPr lang="en" sz="1400"/>
              <a:t>			j++; </a:t>
            </a:r>
            <a:r>
              <a:rPr lang="en" sz="1400">
                <a:solidFill>
                  <a:schemeClr val="accent5"/>
                </a:solidFill>
              </a:rPr>
              <a:t>// j is now index of child with greater value</a:t>
            </a:r>
            <a:br>
              <a:rPr lang="en" sz="1400"/>
            </a:br>
            <a:r>
              <a:rPr lang="en" sz="1400"/>
              <a:t>		if (heap[pos] &lt; heap[j]) return;</a:t>
            </a:r>
            <a:br>
              <a:rPr lang="en" sz="1400"/>
            </a:br>
            <a:r>
              <a:rPr lang="en" sz="1400"/>
              <a:t>		else swap(heap[pos], heap[j]);</a:t>
            </a:r>
            <a:br>
              <a:rPr lang="en" sz="1400"/>
            </a:br>
            <a:r>
              <a:rPr lang="en" sz="1400"/>
              <a:t>		pos = j;  </a:t>
            </a:r>
            <a:r>
              <a:rPr lang="en" sz="1400">
                <a:solidFill>
                  <a:schemeClr val="accent5"/>
                </a:solidFill>
              </a:rPr>
              <a:t>// Move down</a:t>
            </a:r>
            <a:br>
              <a:rPr lang="en" sz="1400"/>
            </a:br>
            <a:r>
              <a:rPr lang="en" sz="1400"/>
              <a:t>	}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Priority Value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311700" y="1228675"/>
            <a:ext cx="4928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when we remove the priority value?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priority value is stored at the root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the last leaf to replace the root, then sift down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choose the last leaf?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5094775" y="1422675"/>
            <a:ext cx="36666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Comparable removePriority(Heap * h){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//Check for empty heap</a:t>
            </a:r>
            <a:endParaRPr sz="12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(numVertices == 0)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//Swap the root with last leaf</a:t>
            </a:r>
            <a:endParaRPr sz="12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Comparable priority = heap[0];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h-&gt;heap[0] = h-&gt;heap[n - 1]; </a:t>
            </a:r>
            <a:b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h-&gt;heap[n - 1] = priority;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//shrink heap by one node</a:t>
            </a:r>
            <a:b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n--;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//sift new root down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siftDown(0);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priority;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collection of objects is organized by importance or priority, we call this a priority queue.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of being a "First In First Out" or “Last In First Out” data structure, values come out in order of priority.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value is assigned a priority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BST to Heaps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75" y="925235"/>
            <a:ext cx="4045200" cy="126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data structures we’ve seen so far as a Priority 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an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sorted order makes insert slow, removePriority 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arbitrary order makes insert fast, removePriority slow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a Linked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Sorted makes insert slow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Unsorted makes removePriority slow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a BST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removePriority is log</a:t>
            </a:r>
            <a:r>
              <a:rPr baseline="-25000" lang="en"/>
              <a:t>2</a:t>
            </a:r>
            <a:r>
              <a:rPr lang="en"/>
              <a:t> of size IF the tree stays balanced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tree is not balanced, insert and removeMax can be slow.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and Complete Trees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5385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Balanced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tree’s height is as small as possible at all times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leaf is more than one level away from any other leaf in the 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tree in which every level, except the last, is filled, and all nodes are as far left as possible.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50" y="1635250"/>
            <a:ext cx="3067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A balanced </a:t>
            </a:r>
            <a:r>
              <a:rPr lang="en"/>
              <a:t>BST</a:t>
            </a:r>
            <a:r>
              <a:rPr lang="en"/>
              <a:t> will give the best performance for a priority queue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More Problems: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Read operation only accesses a single value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■"/>
            </a:pPr>
            <a:r>
              <a:rPr lang="en"/>
              <a:t>Make read constant time by making the priority value the root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BST structure uses strict ordering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values can only go one place which makes keeping the tree balanced difficult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A data structure that allows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partial ordering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always has the priority value as the root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A heap is: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a complete binary tree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■"/>
            </a:pPr>
            <a:r>
              <a:rPr lang="en"/>
              <a:t>nearly always implemented using the array representation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○"/>
            </a:pPr>
            <a:r>
              <a:rPr lang="en"/>
              <a:t>The values in the tree maintain a parent/child relationship only.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■"/>
            </a:pPr>
            <a:r>
              <a:rPr lang="en"/>
              <a:t>No defined relationship with the tree as a whole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■"/>
            </a:pPr>
            <a:r>
              <a:rPr lang="en"/>
              <a:t>This is called partial order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Based Tree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Mapping elements of a tree into an array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Code Pro"/>
              <a:buChar char="○"/>
            </a:pPr>
            <a:r>
              <a:rPr lang="en"/>
              <a:t>if a node is stored at index k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left child is at index 2k+1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right child is at index 2k+2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parent is (K-1)/2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Assertion: </a:t>
            </a:r>
            <a:r>
              <a:rPr lang="en"/>
              <a:t>Maintaining a balanced tree is easier with an array based implementation.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Agree?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Don’t confuse the logical representation of a heap (tree) with its implementation (array).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Variants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two variants of the heap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a </a:t>
            </a:r>
            <a:r>
              <a:rPr b="1" lang="en"/>
              <a:t>max heap</a:t>
            </a:r>
            <a:r>
              <a:rPr lang="en"/>
              <a:t>, every node stores a value that is greater than or equal to the value its children.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 the root has a value greater than or equal to its children, which have values greater than or equal to their children, the root stores the maximum of all values in the tree.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a </a:t>
            </a:r>
            <a:r>
              <a:rPr b="1" lang="en"/>
              <a:t>min heap</a:t>
            </a:r>
            <a:r>
              <a:rPr lang="en"/>
              <a:t>, every node stores a value that is less than or equal to that of its children.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Relationships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no relationship between the value of a node and that of its sibling in a heap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the values for all nodes in the left subtree of the root could be greater than the values for every node of the right subtree.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a feature, not a bug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Contrast with a BST which has a strict ordering relationship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