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7.xml"/><Relationship Id="rId43" Type="http://schemas.openxmlformats.org/officeDocument/2006/relationships/font" Target="fonts/ProximaNov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b2d600c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b2d60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b2d600c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2b2d60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b2d600c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b2d600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b2d600c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b2d600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b2d600c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b2d600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b2d600c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2b2d600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b2d600c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2b2d600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b2d600c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2b2d600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2b2d600c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2b2d60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b8b967f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b8b967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b2d600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b2d6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b2d600c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2b2d600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b2d600c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b2d600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aa88c8b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6aa88c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6aa88c8b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6aa88c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94f4fe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94f4f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2b2d600c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2b2d600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2b2d600c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2b2d600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2b2d600c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2b2d600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2b2d600c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2b2d600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2b2d600c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2b2d600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b2d600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b2d60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2b2d600c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2b2d600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2b2d600c_0_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2b2d600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2b2d600c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2b2d600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2b2d600c_0_2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2b2d600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2b2d600c_0_3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2b2d600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2b2d600c_0_3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2b2d600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2b2d600c_0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2b2d600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394f4fe5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394f4f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b2d600c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b2d60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b2d600c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b2d600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b2d600c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b2d600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b2d600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b2d60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b2d600c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b2d60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b2d600c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b2d60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 flipH="1" rot="10800000">
            <a:off x="0" y="-535"/>
            <a:ext cx="9162288" cy="3086303"/>
            <a:chOff x="-7937" y="4255638"/>
            <a:chExt cx="9144000" cy="2606675"/>
          </a:xfrm>
        </p:grpSpPr>
        <p:sp>
          <p:nvSpPr>
            <p:cNvPr id="28" name="Google Shape;28;p2"/>
            <p:cNvSpPr/>
            <p:nvPr/>
          </p:nvSpPr>
          <p:spPr>
            <a:xfrm>
              <a:off x="1958976" y="4315963"/>
              <a:ext cx="79375" cy="12700"/>
            </a:xfrm>
            <a:custGeom>
              <a:rect b="b" l="l" r="r" t="t"/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777288" y="4306438"/>
              <a:ext cx="348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12213" y="4306438"/>
              <a:ext cx="323850" cy="25400"/>
            </a:xfrm>
            <a:custGeom>
              <a:rect b="b" l="l" r="r" t="t"/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43476" y="4322313"/>
              <a:ext cx="92075" cy="15875"/>
            </a:xfrm>
            <a:custGeom>
              <a:rect b="b" l="l" r="r" t="t"/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718051" y="4319138"/>
              <a:ext cx="104775" cy="9525"/>
            </a:xfrm>
            <a:custGeom>
              <a:rect b="b" l="l" r="r" t="t"/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7476" y="4331838"/>
              <a:ext cx="12700" cy="3175"/>
            </a:xfrm>
            <a:custGeom>
              <a:rect b="b" l="l" r="r" t="t"/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92538" y="4315963"/>
              <a:ext cx="65088" cy="12700"/>
            </a:xfrm>
            <a:custGeom>
              <a:rect b="b" l="l" r="r" t="t"/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63788" y="4328663"/>
              <a:ext cx="225425" cy="15875"/>
            </a:xfrm>
            <a:custGeom>
              <a:rect b="b" l="l" r="r" t="t"/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09838" y="4331838"/>
              <a:ext cx="44450" cy="3175"/>
            </a:xfrm>
            <a:custGeom>
              <a:rect b="b" l="l" r="r" t="t"/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224213" y="4328663"/>
              <a:ext cx="15875" cy="3175"/>
            </a:xfrm>
            <a:custGeom>
              <a:rect b="b" l="l" r="r" t="t"/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55826" y="4328663"/>
              <a:ext cx="246063" cy="15875"/>
            </a:xfrm>
            <a:custGeom>
              <a:rect b="b" l="l" r="r" t="t"/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8413" y="4312788"/>
              <a:ext cx="85725" cy="6350"/>
            </a:xfrm>
            <a:custGeom>
              <a:rect b="b" l="l" r="r" t="t"/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60551" y="4341363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697913" y="4306438"/>
              <a:ext cx="381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88276" y="4290563"/>
              <a:ext cx="19050" cy="3175"/>
            </a:xfrm>
            <a:custGeom>
              <a:rect b="b" l="l" r="r" t="t"/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581901" y="4287388"/>
              <a:ext cx="3175" cy="6350"/>
            </a:xfrm>
            <a:custGeom>
              <a:rect b="b" l="l" r="r" t="t"/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56126" y="4335013"/>
              <a:ext cx="6350" cy="3175"/>
            </a:xfrm>
            <a:custGeom>
              <a:rect b="b" l="l" r="r" t="t"/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530726" y="4338188"/>
              <a:ext cx="3175" cy="3175"/>
            </a:xfrm>
            <a:custGeom>
              <a:rect b="b" l="l" r="r" t="t"/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21201" y="4341363"/>
              <a:ext cx="9525" cy="3175"/>
            </a:xfrm>
            <a:custGeom>
              <a:rect b="b" l="l" r="r" t="t"/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46601" y="4338188"/>
              <a:ext cx="9525" cy="3175"/>
            </a:xfrm>
            <a:custGeom>
              <a:rect b="b" l="l" r="r" t="t"/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7937" y="4255638"/>
              <a:ext cx="9134475" cy="2606675"/>
            </a:xfrm>
            <a:custGeom>
              <a:rect b="b" l="l" r="r" t="t"/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33901" y="4328663"/>
              <a:ext cx="25400" cy="9525"/>
            </a:xfrm>
            <a:custGeom>
              <a:rect b="b" l="l" r="r" t="t"/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315326" y="4306438"/>
              <a:ext cx="31750" cy="3175"/>
            </a:xfrm>
            <a:custGeom>
              <a:rect b="b" l="l" r="r" t="t"/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94251" y="4319138"/>
              <a:ext cx="85725" cy="12700"/>
            </a:xfrm>
            <a:custGeom>
              <a:rect b="b" l="l" r="r" t="t"/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87876" y="4315963"/>
              <a:ext cx="95250" cy="6350"/>
            </a:xfrm>
            <a:custGeom>
              <a:rect b="b" l="l" r="r" t="t"/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63976" y="4328663"/>
              <a:ext cx="12700" cy="6350"/>
            </a:xfrm>
            <a:custGeom>
              <a:rect b="b" l="l" r="r" t="t"/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38563" y="4315963"/>
              <a:ext cx="60325" cy="12700"/>
            </a:xfrm>
            <a:custGeom>
              <a:rect b="b" l="l" r="r" t="t"/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94013" y="4344538"/>
              <a:ext cx="47625" cy="3175"/>
            </a:xfrm>
            <a:custGeom>
              <a:rect b="b" l="l" r="r" t="t"/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13601" y="4290563"/>
              <a:ext cx="6350" cy="3175"/>
            </a:xfrm>
            <a:custGeom>
              <a:rect b="b" l="l" r="r" t="t"/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87526" y="4331838"/>
              <a:ext cx="28575" cy="3175"/>
            </a:xfrm>
            <a:custGeom>
              <a:rect b="b" l="l" r="r" t="t"/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16101" y="4335013"/>
              <a:ext cx="44450" cy="6350"/>
            </a:xfrm>
            <a:custGeom>
              <a:rect b="b" l="l" r="r" t="t"/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2"/>
          <p:cNvSpPr txBox="1"/>
          <p:nvPr>
            <p:ph type="ctrTitle"/>
          </p:nvPr>
        </p:nvSpPr>
        <p:spPr>
          <a:xfrm>
            <a:off x="685800" y="1739636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i="1" sz="2400"/>
            </a:lvl9pPr>
          </a:lstStyle>
          <a:p/>
        </p:txBody>
      </p:sp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 i="1" sz="1400"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6"/>
          <p:cNvGrpSpPr/>
          <p:nvPr/>
        </p:nvGrpSpPr>
        <p:grpSpPr>
          <a:xfrm>
            <a:off x="0" y="4082016"/>
            <a:ext cx="9162288" cy="1073168"/>
            <a:chOff x="-7937" y="4255638"/>
            <a:chExt cx="9144000" cy="2606675"/>
          </a:xfrm>
        </p:grpSpPr>
        <p:sp>
          <p:nvSpPr>
            <p:cNvPr id="76" name="Google Shape;76;p6"/>
            <p:cNvSpPr/>
            <p:nvPr/>
          </p:nvSpPr>
          <p:spPr>
            <a:xfrm>
              <a:off x="1958976" y="4315963"/>
              <a:ext cx="79375" cy="12700"/>
            </a:xfrm>
            <a:custGeom>
              <a:rect b="b" l="l" r="r" t="t"/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8777288" y="4306438"/>
              <a:ext cx="348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8812213" y="4306438"/>
              <a:ext cx="323850" cy="25400"/>
            </a:xfrm>
            <a:custGeom>
              <a:rect b="b" l="l" r="r" t="t"/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4943476" y="4322313"/>
              <a:ext cx="92075" cy="15875"/>
            </a:xfrm>
            <a:custGeom>
              <a:rect b="b" l="l" r="r" t="t"/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4718051" y="4319138"/>
              <a:ext cx="104775" cy="9525"/>
            </a:xfrm>
            <a:custGeom>
              <a:rect b="b" l="l" r="r" t="t"/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927476" y="4331838"/>
              <a:ext cx="12700" cy="3175"/>
            </a:xfrm>
            <a:custGeom>
              <a:rect b="b" l="l" r="r" t="t"/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792538" y="4315963"/>
              <a:ext cx="65088" cy="12700"/>
            </a:xfrm>
            <a:custGeom>
              <a:rect b="b" l="l" r="r" t="t"/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2363788" y="4328663"/>
              <a:ext cx="225425" cy="15875"/>
            </a:xfrm>
            <a:custGeom>
              <a:rect b="b" l="l" r="r" t="t"/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2509838" y="4331838"/>
              <a:ext cx="44450" cy="3175"/>
            </a:xfrm>
            <a:custGeom>
              <a:rect b="b" l="l" r="r" t="t"/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224213" y="4328663"/>
              <a:ext cx="15875" cy="3175"/>
            </a:xfrm>
            <a:custGeom>
              <a:rect b="b" l="l" r="r" t="t"/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155826" y="4328663"/>
              <a:ext cx="246063" cy="15875"/>
            </a:xfrm>
            <a:custGeom>
              <a:rect b="b" l="l" r="r" t="t"/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538413" y="4312788"/>
              <a:ext cx="85725" cy="6350"/>
            </a:xfrm>
            <a:custGeom>
              <a:rect b="b" l="l" r="r" t="t"/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860551" y="4341363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697913" y="4306438"/>
              <a:ext cx="381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788276" y="4290563"/>
              <a:ext cx="19050" cy="3175"/>
            </a:xfrm>
            <a:custGeom>
              <a:rect b="b" l="l" r="r" t="t"/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581901" y="4287388"/>
              <a:ext cx="3175" cy="6350"/>
            </a:xfrm>
            <a:custGeom>
              <a:rect b="b" l="l" r="r" t="t"/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556126" y="4335013"/>
              <a:ext cx="6350" cy="3175"/>
            </a:xfrm>
            <a:custGeom>
              <a:rect b="b" l="l" r="r" t="t"/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530726" y="4338188"/>
              <a:ext cx="3175" cy="3175"/>
            </a:xfrm>
            <a:custGeom>
              <a:rect b="b" l="l" r="r" t="t"/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521201" y="4341363"/>
              <a:ext cx="9525" cy="3175"/>
            </a:xfrm>
            <a:custGeom>
              <a:rect b="b" l="l" r="r" t="t"/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546601" y="4338188"/>
              <a:ext cx="9525" cy="3175"/>
            </a:xfrm>
            <a:custGeom>
              <a:rect b="b" l="l" r="r" t="t"/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7937" y="4255638"/>
              <a:ext cx="9134475" cy="2606675"/>
            </a:xfrm>
            <a:custGeom>
              <a:rect b="b" l="l" r="r" t="t"/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533901" y="4328663"/>
              <a:ext cx="25400" cy="9525"/>
            </a:xfrm>
            <a:custGeom>
              <a:rect b="b" l="l" r="r" t="t"/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315326" y="4306438"/>
              <a:ext cx="31750" cy="3175"/>
            </a:xfrm>
            <a:custGeom>
              <a:rect b="b" l="l" r="r" t="t"/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794251" y="4319138"/>
              <a:ext cx="85725" cy="12700"/>
            </a:xfrm>
            <a:custGeom>
              <a:rect b="b" l="l" r="r" t="t"/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587876" y="4315963"/>
              <a:ext cx="95250" cy="6350"/>
            </a:xfrm>
            <a:custGeom>
              <a:rect b="b" l="l" r="r" t="t"/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863976" y="4328663"/>
              <a:ext cx="12700" cy="6350"/>
            </a:xfrm>
            <a:custGeom>
              <a:rect b="b" l="l" r="r" t="t"/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738563" y="4315963"/>
              <a:ext cx="60325" cy="12700"/>
            </a:xfrm>
            <a:custGeom>
              <a:rect b="b" l="l" r="r" t="t"/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894013" y="4344538"/>
              <a:ext cx="47625" cy="3175"/>
            </a:xfrm>
            <a:custGeom>
              <a:rect b="b" l="l" r="r" t="t"/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213601" y="4290563"/>
              <a:ext cx="6350" cy="3175"/>
            </a:xfrm>
            <a:custGeom>
              <a:rect b="b" l="l" r="r" t="t"/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87526" y="4331838"/>
              <a:ext cx="28575" cy="3175"/>
            </a:xfrm>
            <a:custGeom>
              <a:rect b="b" l="l" r="r" t="t"/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816101" y="4335013"/>
              <a:ext cx="44450" cy="6350"/>
            </a:xfrm>
            <a:custGeom>
              <a:rect b="b" l="l" r="r" t="t"/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ketched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59875" cy="5148513"/>
            <a:chOff x="0" y="0"/>
            <a:chExt cx="5770" cy="4324"/>
          </a:xfrm>
        </p:grpSpPr>
        <p:sp>
          <p:nvSpPr>
            <p:cNvPr id="7" name="Google Shape;7;p1"/>
            <p:cNvSpPr/>
            <p:nvPr/>
          </p:nvSpPr>
          <p:spPr>
            <a:xfrm>
              <a:off x="70" y="91"/>
              <a:ext cx="5700" cy="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0"/>
              <a:ext cx="5761" cy="4324"/>
            </a:xfrm>
            <a:custGeom>
              <a:rect b="b" l="l" r="r" t="t"/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Google Shape;9;p1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10" name="Google Shape;10;p1"/>
            <p:cNvSpPr/>
            <p:nvPr/>
          </p:nvSpPr>
          <p:spPr>
            <a:xfrm>
              <a:off x="5470525" y="609600"/>
              <a:ext cx="654050" cy="314325"/>
            </a:xfrm>
            <a:custGeom>
              <a:rect b="b" l="l" r="r" t="t"/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5959475" y="717550"/>
              <a:ext cx="225425" cy="95250"/>
            </a:xfrm>
            <a:custGeom>
              <a:rect b="b" l="l" r="r" t="t"/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775200" y="2952750"/>
              <a:ext cx="60325" cy="15875"/>
            </a:xfrm>
            <a:custGeom>
              <a:rect b="b" l="l" r="r" t="t"/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705600" y="622300"/>
              <a:ext cx="1600200" cy="771525"/>
            </a:xfrm>
            <a:custGeom>
              <a:rect b="b" l="l" r="r" t="t"/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604000" y="2200275"/>
              <a:ext cx="200025" cy="15875"/>
            </a:xfrm>
            <a:custGeom>
              <a:rect b="b" l="l" r="r" t="t"/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6530975" y="2206625"/>
              <a:ext cx="228600" cy="53975"/>
            </a:xfrm>
            <a:custGeom>
              <a:rect b="b" l="l" r="r" t="t"/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200775" y="2482850"/>
              <a:ext cx="444500" cy="66675"/>
            </a:xfrm>
            <a:custGeom>
              <a:rect b="b" l="l" r="r" t="t"/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610350" y="2260600"/>
              <a:ext cx="107950" cy="19050"/>
            </a:xfrm>
            <a:custGeom>
              <a:rect b="b" l="l" r="r" t="t"/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880225" y="2025650"/>
              <a:ext cx="180975" cy="95250"/>
            </a:xfrm>
            <a:custGeom>
              <a:rect b="b" l="l" r="r" t="t"/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581775" y="1924050"/>
              <a:ext cx="533400" cy="104775"/>
            </a:xfrm>
            <a:custGeom>
              <a:rect b="b" l="l" r="r" t="t"/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6661150" y="1730375"/>
              <a:ext cx="815975" cy="257175"/>
            </a:xfrm>
            <a:custGeom>
              <a:rect b="b" l="l" r="r" t="t"/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33800" y="3667125"/>
              <a:ext cx="139700" cy="31750"/>
            </a:xfrm>
            <a:custGeom>
              <a:rect b="b" l="l" r="r" t="t"/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175" y="812800"/>
              <a:ext cx="6886575" cy="3584575"/>
            </a:xfrm>
            <a:custGeom>
              <a:rect b="b" l="l" r="r" t="t"/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Georgia"/>
              <a:buChar char="●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○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■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○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■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○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■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ctrTitle"/>
          </p:nvPr>
        </p:nvSpPr>
        <p:spPr>
          <a:xfrm>
            <a:off x="685800" y="1739636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</a:t>
            </a:r>
            <a:endParaRPr/>
          </a:p>
        </p:txBody>
      </p:sp>
      <p:sp>
        <p:nvSpPr>
          <p:cNvPr id="116" name="Google Shape;116;p8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CS580U - 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 input from a user during program execution: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scanf();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from stdin to a specified 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getchar();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from stdin 1 byte at a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* gets ( char * str 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don't use gets(), no bounds checking. Continues reading until newline or end of file</a:t>
            </a:r>
            <a:endParaRPr i="0" sz="18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Terminal input always come from stdin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scanf()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interface: int scanf ( const char * format, ...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… means any number of variables matching the number of format specifiers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Format specifiers, just like printf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%d requires a pointer (why?)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scanf(“%d”, &amp;x)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scanf parameters are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the address to store the data, not the data itself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 - %s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%s works differently in scanf()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scans up to next whitespace character, adds a null byte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scanf(“%s”, buff)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“hello there”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buff contains “hello”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Scan Check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like gets, scanf does not automatically do bounds checking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Buffer overrun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990000"/>
                </a:solidFill>
              </a:rPr>
              <a:t>ALWAYS limit how much you scan to the size of your buffer</a:t>
            </a:r>
            <a:endParaRPr>
              <a:solidFill>
                <a:srgbClr val="99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str[50];</a:t>
            </a:r>
            <a:br>
              <a:rPr lang="en"/>
            </a:br>
            <a:r>
              <a:rPr lang="en"/>
              <a:t>scanf(“%50s”, &amp;str);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so far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I/O is via a FILE *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I/O can be wrapped in streams to get I/O to or from devices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scanf() for structured user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limit strings in scanf() to the buffer size or less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159475"/>
            <a:ext cx="7705401" cy="38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Output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Buffered : stored in a memory ‘bucket’ for later use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Usually to increase performance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output is buffered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stdin, stdout streams are buffered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stderr is not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550" y="2886425"/>
            <a:ext cx="3338250" cy="20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 complications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double n, m;</a:t>
            </a:r>
            <a:br>
              <a:rPr lang="en"/>
            </a:br>
            <a:r>
              <a:rPr lang="en"/>
              <a:t>double pi = 3.14159;</a:t>
            </a:r>
            <a:br>
              <a:rPr lang="en"/>
            </a:br>
            <a:r>
              <a:rPr lang="en"/>
              <a:t>char buffer[256];</a:t>
            </a:r>
            <a:br>
              <a:rPr lang="en"/>
            </a:br>
            <a:r>
              <a:rPr lang="en"/>
              <a:t>printf("Enter degrees: ");</a:t>
            </a:r>
            <a:br>
              <a:rPr lang="en"/>
            </a:br>
            <a:r>
              <a:rPr lang="en"/>
              <a:t>fgets(buffer, 256, stdin);</a:t>
            </a:r>
            <a:br>
              <a:rPr lang="en"/>
            </a:br>
            <a:r>
              <a:rPr lang="en"/>
              <a:t>n = atof(buffer);</a:t>
            </a:r>
            <a:br>
              <a:rPr lang="en"/>
            </a:br>
            <a:r>
              <a:rPr lang="en"/>
              <a:t>m = sin(n * pi / 180);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5562075" y="1400500"/>
            <a:ext cx="31248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Which executes first?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Which ‘outputs’ first?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4149850" y="2759625"/>
            <a:ext cx="1320000" cy="28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/>
          <p:nvPr/>
        </p:nvCxnSpPr>
        <p:spPr>
          <a:xfrm flipH="1">
            <a:off x="3954850" y="2781025"/>
            <a:ext cx="1515000" cy="381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 complications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double n, m;</a:t>
            </a:r>
            <a:br>
              <a:rPr lang="en"/>
            </a:br>
            <a:r>
              <a:rPr lang="en"/>
              <a:t>double pi = 3.1415926535;</a:t>
            </a:r>
            <a:br>
              <a:rPr lang="en"/>
            </a:br>
            <a:r>
              <a:rPr lang="en"/>
              <a:t>char buffer[256];</a:t>
            </a:r>
            <a:br>
              <a:rPr lang="en"/>
            </a:br>
            <a:r>
              <a:rPr lang="en"/>
              <a:t>printf("Enter degrees: ");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fflush(stdout);</a:t>
            </a:r>
            <a:br>
              <a:rPr lang="en">
                <a:solidFill>
                  <a:srgbClr val="CC0000"/>
                </a:solidFill>
              </a:rPr>
            </a:br>
            <a:r>
              <a:rPr lang="en"/>
              <a:t>fgets(buffer, 256, stdin);</a:t>
            </a:r>
            <a:br>
              <a:rPr lang="en"/>
            </a:br>
            <a:r>
              <a:rPr lang="en"/>
              <a:t>n = atof(buffer);</a:t>
            </a:r>
            <a:br>
              <a:rPr lang="en"/>
            </a:br>
            <a:r>
              <a:rPr lang="en"/>
              <a:t>m = sin(n * pi / 180);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5562075" y="1400500"/>
            <a:ext cx="31248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Flushes output stream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225" name="Google Shape;225;p25"/>
          <p:cNvCxnSpPr/>
          <p:nvPr/>
        </p:nvCxnSpPr>
        <p:spPr>
          <a:xfrm flipH="1">
            <a:off x="2965575" y="2885425"/>
            <a:ext cx="2596500" cy="339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debugging, it is often better to use fprintf()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fprintf ( FILE * stream, const char * format, ... 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you to define a stream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stderr is non-buffered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bad for performance, good for debugging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use fprintf(stderr, “my debug statement”) for debugging	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ensures output isn’t buffered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input?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Kinds of input?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Sources of input?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flush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Flushing the output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fflush(FILE *)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fflush(stdin)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Flushing the input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is no easy way to flush input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must know your input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Flushing technique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while ( getchar() != '\n' ); </a:t>
            </a:r>
            <a:r>
              <a:rPr lang="en">
                <a:solidFill>
                  <a:schemeClr val="accent3"/>
                </a:solidFill>
              </a:rPr>
              <a:t>//why does this work?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 Input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i</a:t>
            </a:r>
            <a:r>
              <a:rPr lang="en"/>
              <a:t>nput must be buffered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are too slow for the computer, so it has to buffer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is read into memory, and sent to the executing program as it requests 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Every</a:t>
            </a:r>
            <a:r>
              <a:rPr lang="en"/>
              <a:t> character you press on the keyboard is sent to the input buffer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Including the enter key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Me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foo(int x){</a:t>
            </a:r>
            <a:br>
              <a:rPr lang="en"/>
            </a:br>
            <a:r>
              <a:rPr lang="en"/>
              <a:t>     printf(“DEBUG : %d”, x);</a:t>
            </a:r>
            <a:br>
              <a:rPr lang="en"/>
            </a:br>
            <a:r>
              <a:rPr lang="en"/>
              <a:t>     char buff[255];</a:t>
            </a:r>
            <a:br>
              <a:rPr lang="en"/>
            </a:br>
            <a:r>
              <a:rPr lang="en"/>
              <a:t>     if(x &lt; 100){</a:t>
            </a:r>
            <a:br>
              <a:rPr lang="en"/>
            </a:br>
            <a:r>
              <a:rPr lang="en"/>
              <a:t>          scanf(“%d %s”, x, buff );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…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//Corrected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foo(int x){</a:t>
            </a:r>
            <a:br>
              <a:rPr lang="en"/>
            </a:br>
            <a:r>
              <a:rPr lang="en"/>
              <a:t>     </a:t>
            </a:r>
            <a:r>
              <a:rPr lang="en">
                <a:solidFill>
                  <a:srgbClr val="CC0000"/>
                </a:solidFill>
              </a:rPr>
              <a:t>f</a:t>
            </a:r>
            <a:r>
              <a:rPr lang="en"/>
              <a:t>printf(</a:t>
            </a:r>
            <a:r>
              <a:rPr lang="en">
                <a:solidFill>
                  <a:srgbClr val="CC0000"/>
                </a:solidFill>
              </a:rPr>
              <a:t>stderr,</a:t>
            </a:r>
            <a:r>
              <a:rPr lang="en"/>
              <a:t> “DEBUG : %d”, x);</a:t>
            </a:r>
            <a:br>
              <a:rPr lang="en"/>
            </a:br>
            <a:r>
              <a:rPr lang="en"/>
              <a:t>     char buff[255];</a:t>
            </a:r>
            <a:br>
              <a:rPr lang="en"/>
            </a:br>
            <a:r>
              <a:rPr lang="en"/>
              <a:t>     if(x &lt; 100){</a:t>
            </a:r>
            <a:br>
              <a:rPr lang="en"/>
            </a:br>
            <a:r>
              <a:rPr lang="en"/>
              <a:t>          scanf(“%d %</a:t>
            </a:r>
            <a:r>
              <a:rPr lang="en">
                <a:solidFill>
                  <a:srgbClr val="CC0000"/>
                </a:solidFill>
              </a:rPr>
              <a:t>255</a:t>
            </a:r>
            <a:r>
              <a:rPr lang="en"/>
              <a:t>s”, </a:t>
            </a:r>
            <a:r>
              <a:rPr lang="en">
                <a:solidFill>
                  <a:srgbClr val="CC0000"/>
                </a:solidFill>
              </a:rPr>
              <a:t>&amp;</a:t>
            </a:r>
            <a:r>
              <a:rPr lang="en"/>
              <a:t>x, buff );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…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987075" y="664750"/>
            <a:ext cx="75309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int main(){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fprintf(stdout, “first”);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fprintf(stderr, “second”);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char let = ' ';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while(let != 'n' and let != 'N'){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	fprintf(stdout, "Would you like to continue?");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	let = getchar();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	while(getchar() != '\n');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	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Streams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Arguments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"/>
            <a:ext cx="8229600" cy="406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Arguments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Strings sent in as parameters to main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Optional parameters to main, argc and argv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main(int argc, char * argv[])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argc : argument count, i.e. number of parameters including program 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argv: array of strings containing the parameters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$&gt; ./prog hello there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above command runs the executable file prog, passing the command line arguments “hello” and “there”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Passed arguments are separated by spaces in the command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is no limit to the number of arguments you can send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Remember:</a:t>
            </a:r>
            <a:r>
              <a:rPr lang="en"/>
              <a:t> All arguments come in as strings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accent2"/>
                </a:solidFill>
              </a:rPr>
              <a:t>argc</a:t>
            </a:r>
            <a:r>
              <a:rPr lang="en"/>
              <a:t>: allows you to loop through arguments and index into the argv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argc for error checking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if(argc &lt; 3){</a:t>
            </a:r>
            <a:br>
              <a:rPr lang="en"/>
            </a:br>
            <a:r>
              <a:rPr lang="en"/>
              <a:t>	printf(“usage: ./prog arg1 arg2\n”);</a:t>
            </a:r>
            <a:br>
              <a:rPr lang="en"/>
            </a:br>
            <a:r>
              <a:rPr lang="en"/>
              <a:t>} else{</a:t>
            </a:r>
            <a:br>
              <a:rPr lang="en"/>
            </a:br>
            <a:r>
              <a:rPr lang="en"/>
              <a:t>	printf(“\n %s %s \n”, argv[1], argv[2]);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name of the executable is always the first argument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accent2"/>
                </a:solidFill>
              </a:rPr>
              <a:t>argv</a:t>
            </a:r>
            <a:r>
              <a:rPr lang="en"/>
              <a:t>: a two dimensional character array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size argv array does this produce?</a:t>
            </a:r>
            <a:endParaRPr sz="3400"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&gt;./foo hello world config.txt 123 vars.exe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IO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613" y="280125"/>
            <a:ext cx="7208776" cy="35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Input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Any data coming into an executing program from an outside source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Device (user)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Keyboard, mouse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File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Binary or 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Memory/Network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another program?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 input works the same as stdin/stdout, except for the file position indicator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File Position Indicator (sometimes also called file pointer) is a bookmark for where you are in the file when reading or writing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EOF - library macro indicating end of file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Open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fopen opens a file stream and returns a FILE * to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FILE * fopen ( const char * filename, const char * mode 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Because streams are one way, you must define the kind of stream or mode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read from file, starting from beginning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write to file, truncate if it already exists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write to file, append if it already exists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*+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read and write, according to *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fopen() Usage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 * fptr = fopen(“myfile.txt”, “r”);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opens myfile.txt in the same directory as the executable for reading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fopen(“config/myconfig.txt”, “w”);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opens myconfig.txt in the config directory for writing, clearing its contents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fopen(“binary.exe”, “a+”);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opens the binary.exe file for read/write to preserving its contents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Close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fclose(FILE *)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close files when done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 that output is buffered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program exits before the buffer completes writing, data is lost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usage: fclose(fp)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guarantees all buffered output will be written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Write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fprintf(FILE*, const char * format , …)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write to a file using format specifiers at the current position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fprintf(fp, “%s”, buff);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Read</a:t>
            </a:r>
            <a:endParaRPr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Read from a file, and store in a variable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structure format: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fscanf(FILE *, const char *, …)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 automatic type conversion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unstructured format: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fgets(char *, int , FILE *)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fgets reads a specified number of bytes, and saves it int a char buffer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Position Indicator</a:t>
            </a:r>
            <a:endParaRPr/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position with fseek()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works with bytes, not 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Usage: fseek(FILE *, int offset, int origin)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origin = SEEK_SET | SEEK_CUR | SEEK_END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SEEK_SET : Beginning of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SEEK_CUR : current position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SEEK_END : end of file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/>
        </p:nvSpPr>
        <p:spPr>
          <a:xfrm>
            <a:off x="457200" y="295250"/>
            <a:ext cx="81303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int main(){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	fprintf(stdout, “first”);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	fprintf(stderr, “second”);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fprintf(stdout, “first\n”);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fprintf(stderr, “second\n”);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char c = ‘ ‘;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while(c != ‘n’){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	c = getchar();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while(getchar() != ‘\n’);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printf(“Please enter a number and a username: ”);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fflush(stdout);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char buff[255] = {0};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 num = 0;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scanf(“%d %255s”, &amp;num, buff);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FILE * fptr = fopen(“username.key”, w);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for(char * ptr = buff; ptr != NULL; ptr++) fprintf(fptr, “%c”, (((*ptr)+num) % 62) + 65);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fclose(fptr);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Passkey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a String</a:t>
            </a:r>
            <a:endParaRPr/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input comes in as a 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functions do conversion for you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scanf() converts based on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means the data type of all input is what?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&lt;enter&gt;, &lt;space&gt;, &lt;tab&gt; are all whitespace characters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represented by an escape, “\&lt;character&gt;”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“\n” = new line (enter or return)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“\t” = tab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printing escape characters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an extra “\” to escape escape characters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“\\n” prints “\n”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Important fact that will save you hours of debugging if you remember it</a:t>
            </a:r>
            <a:endParaRPr sz="3000"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 is always only read one character at a time at the lowest level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you press enter, you are submitting a character for the computer to process, represented in C as ‘\n’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following is equivalent for the computer: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“Hello</a:t>
            </a:r>
            <a:br>
              <a:rPr lang="en"/>
            </a:br>
            <a:r>
              <a:rPr lang="en"/>
              <a:t>there”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“Hello\nthere\0”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*</a:t>
            </a:r>
            <a:endParaRPr/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Library object that holds information about a memory location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C programs, all input and output goes through FILE *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necessarily a file, can be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Device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Volatile Memory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457200" y="1297775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Streams are library macros for FILE *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redirection of I/O to or from devices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Treats devices as if they were files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Streams are one way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enters stream one end, exits the other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streams are instant, some have delays (buffered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Door (non buffered) vs Tunnel (buffered)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usage example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3 standard streams available in 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stdin (0)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stdout 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stderr (2)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redirectable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25" y="2186475"/>
            <a:ext cx="4467900" cy="27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Example of stdin, stdout, stderr</a:t>
            </a:r>
            <a:endParaRPr sz="4000"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char buff[255];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accent3"/>
                </a:solidFill>
              </a:rPr>
              <a:t>//library function scanf uses stdin stream</a:t>
            </a:r>
            <a:endParaRPr i="1"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scanf(“\n%s\n”, buff);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accent3"/>
                </a:solidFill>
              </a:rPr>
              <a:t>//printf uses stdout stream</a:t>
            </a:r>
            <a:endParaRPr i="1"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printf(“\n%s\n”, buff);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accent3"/>
                </a:solidFill>
              </a:rPr>
              <a:t>//fprintf uses </a:t>
            </a:r>
            <a:r>
              <a:rPr i="1" lang="en">
                <a:solidFill>
                  <a:schemeClr val="accent3"/>
                </a:solidFill>
              </a:rPr>
              <a:t>chosen</a:t>
            </a:r>
            <a:r>
              <a:rPr i="1" lang="en" sz="2400">
                <a:solidFill>
                  <a:schemeClr val="accent3"/>
                </a:solidFill>
              </a:rPr>
              <a:t> stream</a:t>
            </a:r>
            <a:endParaRPr i="1"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fprintf(stderr, “\n%s\n”, buff);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