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embeddedFontLst>
    <p:embeddedFont>
      <p:font typeface="Amatic SC" panose="020B0604020202020204" charset="-79"/>
      <p:regular r:id="rId58"/>
      <p:bold r:id="rId59"/>
    </p:embeddedFont>
    <p:embeddedFont>
      <p:font typeface="Tahoma" panose="020B0604030504040204" pitchFamily="34" charset="0"/>
      <p:regular r:id="rId60"/>
      <p:bold r:id="rId61"/>
    </p:embeddedFont>
    <p:embeddedFont>
      <p:font typeface="Trebuchet MS" panose="020B0603020202020204" pitchFamily="34" charset="0"/>
      <p:regular r:id="rId62"/>
      <p:bold r:id="rId63"/>
      <p:italic r:id="rId64"/>
      <p:boldItalic r:id="rId65"/>
    </p:embeddedFont>
    <p:embeddedFont>
      <p:font typeface="Source Sans Pro" panose="020B0604020202020204" charset="0"/>
      <p:regular r:id="rId66"/>
      <p:bold r:id="rId67"/>
      <p:italic r:id="rId68"/>
      <p:boldItalic r:id="rId69"/>
    </p:embeddedFont>
    <p:embeddedFont>
      <p:font typeface="Source Code Pro" panose="020B0604020202020204" charset="0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1884D7-3AB1-4C7C-BB93-547F4B878625}">
  <a:tblStyle styleId="{0B1884D7-3AB1-4C7C-BB93-547F4B878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828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0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9f9a1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9f9a1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9f9a1ec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9f9a1ec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061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9f9a1ec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9f9a1ec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82c39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82c393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9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2c393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82c393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646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82c393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82c393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79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9f9a1e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09f9a1ec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4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09f9a1ec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09f9a1ec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85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9f9a1ec_2_77:notes"/>
          <p:cNvSpPr txBox="1">
            <a:spLocks noGrp="1"/>
          </p:cNvSpPr>
          <p:nvPr>
            <p:ph type="body" idx="1"/>
          </p:nvPr>
        </p:nvSpPr>
        <p:spPr>
          <a:xfrm>
            <a:off x="913903" y="4343400"/>
            <a:ext cx="503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86300" rIns="86300" bIns="86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77" name="Google Shape;177;g1109f9a1ec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662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9f9a1ec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09f9a1ec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9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09f9a1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09f9a1e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98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9f9a1ec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09f9a1ec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00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e4b8a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e4b8a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2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b3c2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b3c2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65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5e4b8a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5e4b8ab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994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09f9a1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09f9a1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60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09f9a1e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09f9a1e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8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09f9a1ec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09f9a1ec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538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09f9a1ec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09f9a1ec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20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09f9a1ec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09f9a1ec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4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9f9a1ec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9f9a1ec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75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9f9a1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9f9a1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0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9f9a1ec_0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9f9a1ec_0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60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9f9a1ec_0_2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09f9a1ec_0_2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130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09f9a1ec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09f9a1ec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65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09f9a1ec_0_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09f9a1ec_0_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864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09f9a1ec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09f9a1ec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11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09f9a1ec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09f9a1ec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19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09f9a1ec_0_2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09f9a1ec_0_2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727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09f9a1ec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09f9a1ec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9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09f9a1ec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09f9a1ec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538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09f9a1ec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09f9a1ec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0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9f9a1ec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09f9a1ec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52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09f9a1ec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09f9a1ec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52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09f9a1ec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09f9a1ec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014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09f9a1ec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09f9a1ec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5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9f9a1ec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09f9a1ec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033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09f9a1ec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09f9a1ec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48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09f9a1ec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09f9a1ec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573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09f9a1ec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09f9a1ec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06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09f9a1ec_0_1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09f9a1ec_0_1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795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09f9a1ec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09f9a1ec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1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09f9a1ec_0_1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09f9a1ec_0_1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6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9f9a1ec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9f9a1ec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024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82c393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82c393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394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82c393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382c393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908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09f9a1ec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09f9a1ec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1364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09f9a1ec_0_1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09f9a1ec_0_1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818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09f9a1ec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09f9a1ec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6844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09f9a1ec_0_1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09f9a1ec_0_1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5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9f9a1e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9f9a1e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40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9f9a1e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9f9a1e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9f9a1e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9f9a1e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2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9f9a1e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9f9a1e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69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429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135190"/>
            <a:ext cx="8520600" cy="44812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56745"/>
            <a:ext cx="8520600" cy="381213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0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429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Code Pro"/>
              <a:buChar char="○"/>
              <a:defRPr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Code Pro"/>
              <a:buChar char="■"/>
              <a:defRPr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Code Pro"/>
              <a:buChar char="●"/>
              <a:defRPr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</a:t>
            </a:r>
            <a:r>
              <a:rPr lang="en" dirty="0" smtClean="0"/>
              <a:t>580U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 program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1" name="Google Shape;121;p22"/>
          <p:cNvSpPr txBox="1"/>
          <p:nvPr/>
        </p:nvSpPr>
        <p:spPr>
          <a:xfrm>
            <a:off x="2963025" y="1605250"/>
            <a:ext cx="3712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#include &lt;stdio.h&gt;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#include &lt;stdlib.h&gt;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 main(){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</a:t>
            </a:r>
            <a:r>
              <a:rPr lang="en" sz="1800" dirty="0" smtClean="0"/>
              <a:t>printf</a:t>
            </a:r>
            <a:r>
              <a:rPr lang="en" sz="1800" dirty="0"/>
              <a:t>(“Hello World”);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</a:t>
            </a:r>
            <a:r>
              <a:rPr lang="en" sz="1800" dirty="0" smtClean="0"/>
              <a:t>return </a:t>
            </a:r>
            <a:r>
              <a:rPr lang="en" sz="1800" dirty="0"/>
              <a:t>0;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}</a:t>
            </a:r>
            <a:endParaRPr sz="1800"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457200" y="2630350"/>
            <a:ext cx="1529400" cy="9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main function, always start here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951450" y="3906425"/>
            <a:ext cx="1529400" cy="5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return statement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157400" y="3530425"/>
            <a:ext cx="1529400" cy="9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printf library function, prints to screen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305375" y="1448850"/>
            <a:ext cx="1529400" cy="9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preprocessor directive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" name="Google Shape;126;p22"/>
          <p:cNvCxnSpPr>
            <a:stCxn id="122" idx="3"/>
            <a:endCxn id="121" idx="1"/>
          </p:cNvCxnSpPr>
          <p:nvPr/>
        </p:nvCxnSpPr>
        <p:spPr>
          <a:xfrm>
            <a:off x="1986600" y="3105250"/>
            <a:ext cx="976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2"/>
          <p:cNvCxnSpPr>
            <a:stCxn id="125" idx="1"/>
          </p:cNvCxnSpPr>
          <p:nvPr/>
        </p:nvCxnSpPr>
        <p:spPr>
          <a:xfrm flipH="1">
            <a:off x="5009675" y="1923750"/>
            <a:ext cx="1295700" cy="417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2"/>
          <p:cNvCxnSpPr>
            <a:stCxn id="124" idx="1"/>
          </p:cNvCxnSpPr>
          <p:nvPr/>
        </p:nvCxnSpPr>
        <p:spPr>
          <a:xfrm rot="10800000">
            <a:off x="4615200" y="3524725"/>
            <a:ext cx="2542200" cy="480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2"/>
          <p:cNvCxnSpPr>
            <a:stCxn id="123" idx="3"/>
          </p:cNvCxnSpPr>
          <p:nvPr/>
        </p:nvCxnSpPr>
        <p:spPr>
          <a:xfrm rot="10800000" flipH="1">
            <a:off x="2480850" y="3785675"/>
            <a:ext cx="1585800" cy="407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Notes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" name="Google Shape;135;p23"/>
          <p:cNvSpPr txBox="1"/>
          <p:nvPr/>
        </p:nvSpPr>
        <p:spPr>
          <a:xfrm>
            <a:off x="457200" y="1244075"/>
            <a:ext cx="8229600" cy="3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 is…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whitespace insensitive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 dirty="0"/>
              <a:t>x = 2 + y is that same as </a:t>
            </a:r>
            <a:r>
              <a:rPr lang="en" sz="2400" dirty="0" smtClean="0"/>
              <a:t>x=2+y; </a:t>
            </a:r>
            <a:r>
              <a:rPr lang="en" sz="2400" dirty="0"/>
              <a:t>is the same as: </a:t>
            </a:r>
            <a:br>
              <a:rPr lang="en" sz="2400" dirty="0"/>
            </a:br>
            <a:r>
              <a:rPr lang="en" sz="2400" dirty="0"/>
              <a:t>x</a:t>
            </a:r>
            <a:br>
              <a:rPr lang="en" sz="2400" dirty="0"/>
            </a:br>
            <a:r>
              <a:rPr lang="en" sz="2400" dirty="0"/>
              <a:t>=2</a:t>
            </a:r>
            <a:br>
              <a:rPr lang="en" sz="2400" dirty="0"/>
            </a:br>
            <a:r>
              <a:rPr lang="en" sz="2400" dirty="0"/>
              <a:t>+</a:t>
            </a:r>
            <a:r>
              <a:rPr lang="en" sz="2400" dirty="0" smtClean="0"/>
              <a:t>y;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Case sensitive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 dirty="0"/>
              <a:t>x </a:t>
            </a:r>
            <a:r>
              <a:rPr lang="en" sz="2400" dirty="0" smtClean="0"/>
              <a:t>is </a:t>
            </a:r>
            <a:r>
              <a:rPr lang="en" sz="2400" dirty="0"/>
              <a:t>not </a:t>
            </a:r>
            <a:r>
              <a:rPr lang="en" sz="2400" dirty="0" smtClean="0"/>
              <a:t>the same as </a:t>
            </a:r>
            <a:r>
              <a:rPr lang="en" sz="2400" dirty="0"/>
              <a:t>X 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 dirty="0"/>
              <a:t>‘hello’ does not equal ‘HELLO’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// -- Single line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//answer to the universe</a:t>
            </a:r>
            <a:br>
              <a:rPr lang="en" dirty="0"/>
            </a:br>
            <a:r>
              <a:rPr lang="en" dirty="0"/>
              <a:t>int answer = 42;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4294967295"/>
          </p:nvPr>
        </p:nvSpPr>
        <p:spPr>
          <a:xfrm>
            <a:off x="5126038" y="1460500"/>
            <a:ext cx="4017962" cy="3465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/* */ -- Multiple line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/*</a:t>
            </a:r>
            <a:br>
              <a:rPr lang="en"/>
            </a:br>
            <a:r>
              <a:rPr lang="en"/>
              <a:t>Haikus are easy</a:t>
            </a:r>
            <a:br>
              <a:rPr lang="en"/>
            </a:br>
            <a:r>
              <a:rPr lang="en"/>
              <a:t>But sometimes they don’t make sense</a:t>
            </a:r>
            <a:br>
              <a:rPr lang="en"/>
            </a:br>
            <a:r>
              <a:rPr lang="en"/>
              <a:t>Refrigerator</a:t>
            </a:r>
            <a:br>
              <a:rPr lang="en"/>
            </a:br>
            <a:r>
              <a:rPr lang="en"/>
              <a:t>*/</a:t>
            </a:r>
            <a:br>
              <a:rPr lang="en"/>
            </a:br>
            <a:r>
              <a:rPr lang="en"/>
              <a:t>char answer = ‘C’;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Formatted Printing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You need to include system libraries that contain subroutines for standard input and output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including the "header file" called stdio.h which has the printf subroutine.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printf takes two parameters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Format string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Variable 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printf()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Printf sends formatted data to stdout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The standard output for your machine, usually the console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format string formats the output based on the data type with format specifiers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Each type has its own format specifier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Some characters have their own format specifier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Newline = \n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Tab = \t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“ = </a:t>
            </a:r>
            <a:r>
              <a:rPr lang="en" dirty="0" smtClean="0"/>
              <a:t>\”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examples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Print an integer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printf(“%d”, 2);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Print a floating point number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printf(“%f”, 2.5);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Print an integer and a string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printf(“%d %s”, 42, “and bring a towel”);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print multiple values in a single printf statement as long as their order matches the order of the format string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Variables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Variable names in C must follow the following rules: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Composed of letters, digits, and underscore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Begin with a letter or underscore (not digits)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Case Sensitive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Must have a data type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/>
              <a:t>Each variable has a </a:t>
            </a:r>
            <a:r>
              <a:rPr lang="en-US" sz="1800" i="1" dirty="0"/>
              <a:t>type</a:t>
            </a:r>
            <a:r>
              <a:rPr lang="en-US" sz="1800" dirty="0"/>
              <a:t>, which tells the compiler how the data is to be interpreted (and how much space it needs, etc.)</a:t>
            </a:r>
          </a:p>
          <a:p>
            <a:pPr lvl="0" indent="-342900">
              <a:buSzPts val="1800"/>
            </a:pPr>
            <a:r>
              <a:rPr lang="en-US" sz="1800" dirty="0"/>
              <a:t>C has (technically) unlimited</a:t>
            </a:r>
            <a:br>
              <a:rPr lang="en-US" sz="1800" dirty="0"/>
            </a:br>
            <a:r>
              <a:rPr lang="en-US" sz="1800" dirty="0"/>
              <a:t>Data types</a:t>
            </a:r>
          </a:p>
          <a:p>
            <a:pPr lvl="0" indent="-342900">
              <a:buSzPts val="1800"/>
            </a:pPr>
            <a:r>
              <a:rPr lang="en-US" sz="1800" dirty="0"/>
              <a:t>C has 7 primitive (built in) types</a:t>
            </a:r>
          </a:p>
          <a:p>
            <a:pPr lvl="1" indent="-317500">
              <a:spcBef>
                <a:spcPts val="0"/>
              </a:spcBef>
              <a:buClr>
                <a:schemeClr val="accent4"/>
              </a:buClr>
              <a:buSzPts val="1400"/>
            </a:pPr>
            <a:r>
              <a:rPr lang="en-US" dirty="0">
                <a:solidFill>
                  <a:schemeClr val="accent4"/>
                </a:solidFill>
              </a:rPr>
              <a:t>We will only use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60" y="1705785"/>
            <a:ext cx="3142875" cy="957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9"/>
          <p:cNvGraphicFramePr/>
          <p:nvPr>
            <p:extLst>
              <p:ext uri="{D42A27DB-BD31-4B8C-83A1-F6EECF244321}">
                <p14:modId xmlns:p14="http://schemas.microsoft.com/office/powerpoint/2010/main" val="2152705724"/>
              </p:ext>
            </p:extLst>
          </p:nvPr>
        </p:nvGraphicFramePr>
        <p:xfrm>
          <a:off x="505029" y="3105865"/>
          <a:ext cx="7933650" cy="1463010"/>
        </p:xfrm>
        <a:graphic>
          <a:graphicData uri="http://schemas.openxmlformats.org/drawingml/2006/table">
            <a:tbl>
              <a:tblPr>
                <a:noFill/>
                <a:tableStyleId>{0B1884D7-3AB1-4C7C-BB93-547F4B878625}</a:tableStyleId>
              </a:tblPr>
              <a:tblGrid>
                <a:gridCol w="2644550"/>
                <a:gridCol w="2644550"/>
                <a:gridCol w="2644550"/>
              </a:tblGrid>
              <a:tr h="13979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Integers (whole numbers)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int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short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long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unsigned int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Floating point (real numbers)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float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double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Characters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914400" lvl="1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○"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char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Allocating Space for Variables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What happens when you run a program?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OS allocates memory for your program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en" dirty="0"/>
              <a:t>All variable data is stored within this allocated segment</a:t>
            </a:r>
            <a:endParaRPr dirty="0"/>
          </a:p>
        </p:txBody>
      </p:sp>
      <p:sp>
        <p:nvSpPr>
          <p:cNvPr id="181" name="Google Shape;181;p30"/>
          <p:cNvSpPr/>
          <p:nvPr/>
        </p:nvSpPr>
        <p:spPr>
          <a:xfrm>
            <a:off x="5927445" y="1937927"/>
            <a:ext cx="1828800" cy="33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927445" y="2273484"/>
            <a:ext cx="1828800" cy="45507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r>
              <a:rPr lang="en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instructions</a:t>
            </a:r>
            <a:endParaRPr dirty="0"/>
          </a:p>
        </p:txBody>
      </p:sp>
      <p:sp>
        <p:nvSpPr>
          <p:cNvPr id="183" name="Google Shape;183;p30"/>
          <p:cNvSpPr txBox="1"/>
          <p:nvPr/>
        </p:nvSpPr>
        <p:spPr>
          <a:xfrm>
            <a:off x="5927445" y="2728708"/>
            <a:ext cx="1828800" cy="3429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data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5927445" y="3609808"/>
            <a:ext cx="1828800" cy="742800"/>
          </a:xfrm>
          <a:prstGeom prst="rect">
            <a:avLst/>
          </a:prstGeom>
          <a:solidFill>
            <a:srgbClr val="CE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r>
              <a:rPr lang="en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run-time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r>
              <a:rPr lang="en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5927445" y="4352758"/>
            <a:ext cx="18288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5009745" y="1811627"/>
            <a:ext cx="9177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 sz="16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 dirty="0"/>
          </a:p>
        </p:txBody>
      </p:sp>
      <p:sp>
        <p:nvSpPr>
          <p:cNvPr id="187" name="Google Shape;187;p30"/>
          <p:cNvSpPr txBox="1"/>
          <p:nvPr/>
        </p:nvSpPr>
        <p:spPr>
          <a:xfrm>
            <a:off x="4953000" y="4500358"/>
            <a:ext cx="9177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 sz="16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0xFFFF</a:t>
            </a:r>
            <a:endParaRPr dirty="0"/>
          </a:p>
        </p:txBody>
      </p:sp>
      <p:sp>
        <p:nvSpPr>
          <p:cNvPr id="188" name="Google Shape;188;p30"/>
          <p:cNvSpPr txBox="1"/>
          <p:nvPr/>
        </p:nvSpPr>
        <p:spPr>
          <a:xfrm>
            <a:off x="8416046" y="2818284"/>
            <a:ext cx="5970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" sz="2000" b="0" i="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PC</a:t>
            </a:r>
            <a:endParaRPr/>
          </a:p>
        </p:txBody>
      </p:sp>
      <p:cxnSp>
        <p:nvCxnSpPr>
          <p:cNvPr id="189" name="Google Shape;189;p30"/>
          <p:cNvCxnSpPr/>
          <p:nvPr/>
        </p:nvCxnSpPr>
        <p:spPr>
          <a:xfrm>
            <a:off x="7882646" y="2989734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90" name="Google Shape;190;p30"/>
          <p:cNvSpPr/>
          <p:nvPr/>
        </p:nvSpPr>
        <p:spPr>
          <a:xfrm>
            <a:off x="5927445" y="3078028"/>
            <a:ext cx="1828800" cy="5319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30"/>
          <p:cNvCxnSpPr/>
          <p:nvPr/>
        </p:nvCxnSpPr>
        <p:spPr>
          <a:xfrm>
            <a:off x="6841845" y="3152608"/>
            <a:ext cx="0" cy="457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you create a variable, you must declare it first.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Declaration prepares a memory location for the data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DOES NOT</a:t>
            </a:r>
            <a:r>
              <a:rPr lang="en" dirty="0"/>
              <a:t> contain </a:t>
            </a:r>
            <a:r>
              <a:rPr lang="en" dirty="0" smtClean="0"/>
              <a:t>“nothing”.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Memory retains whatever garbage was previously in that memory location</a:t>
            </a:r>
            <a:r>
              <a:rPr lang="en" dirty="0" smtClean="0"/>
              <a:t>. (Unless the item is </a:t>
            </a:r>
            <a:r>
              <a:rPr lang="en-US" dirty="0" smtClean="0"/>
              <a:t>declared as “static”.)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You must declare a variable as a type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You can declare multiple variables of the same type on the same line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int x, y, z;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by Dennis Ritchie at Bell Laboratories in the early 1970s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Developed for Unix, traditionally used for systems programming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ANSI C - Standardized in 1989 by ANSI (American National Standards Institute)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C offers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Portability (kind of)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Performance (still today)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100" y="1093850"/>
            <a:ext cx="2629200" cy="3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Assigns a value to a variable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‘=’ to assign a value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char letter = ‘z’;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single quotes around letters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Overrides existing value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is always an existing value because declaring does not ‘clear’ memory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 of a variable cannot be changed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Even if assigned another type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6019650" y="1751675"/>
            <a:ext cx="21954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10A10"/>
                </a:solidFill>
              </a:rPr>
              <a:t>All statements end with a semicolon</a:t>
            </a:r>
            <a:endParaRPr>
              <a:solidFill>
                <a:srgbClr val="910A10"/>
              </a:solidFill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flipH="1">
            <a:off x="4673550" y="2123975"/>
            <a:ext cx="1346100" cy="63000"/>
          </a:xfrm>
          <a:prstGeom prst="straightConnector1">
            <a:avLst/>
          </a:prstGeom>
          <a:noFill/>
          <a:ln w="19050" cap="flat" cmpd="sng">
            <a:solidFill>
              <a:srgbClr val="910A1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/>
              <a:t>What if you you want to assign the value of a variable to another variable of a different type? 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You must cast it.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/>
              <a:t>Casting forces the compiler to interpret the binary as a different type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c = ‘A’;</a:t>
            </a:r>
            <a:br>
              <a:rPr lang="en"/>
            </a:br>
            <a:r>
              <a:rPr lang="en"/>
              <a:t>int x = (int) c;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Syntax &lt;type&gt; new_var = (&lt;type&gt;) old_var;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 Literal conversion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 promotion enables automatic logical conversions for certain type conversions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implicit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Performed by the compiler to create equivalent values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explicit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raw bit representation of the source is copied verbatim, and it is re-interpreted according to the destination type. 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313" y="233350"/>
            <a:ext cx="20859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Casting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This does not change the type of the old variable (or memory location)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When casting from a larger type (like an int) to a smaller type (like a char), you may lose data.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int </a:t>
            </a:r>
            <a:r>
              <a:rPr lang="en" sz="1600" dirty="0" smtClean="0"/>
              <a:t>(size depends on </a:t>
            </a:r>
            <a:r>
              <a:rPr lang="en-US" sz="1600" dirty="0" smtClean="0"/>
              <a:t>machine architecture at </a:t>
            </a:r>
            <a:r>
              <a:rPr lang="en-US" sz="1600" i="1" dirty="0" smtClean="0"/>
              <a:t>compile time</a:t>
            </a:r>
            <a:r>
              <a:rPr lang="en-US" sz="1600" dirty="0" smtClean="0"/>
              <a:t>)</a:t>
            </a:r>
            <a:r>
              <a:rPr lang="en" sz="1600" dirty="0" smtClean="0"/>
              <a:t> </a:t>
            </a:r>
          </a:p>
          <a:p>
            <a:pPr lvl="2" indent="-342900">
              <a:spcBef>
                <a:spcPts val="0"/>
              </a:spcBef>
              <a:buSzPts val="1800"/>
              <a:buChar char="○"/>
            </a:pPr>
            <a:r>
              <a:rPr lang="en" dirty="0" smtClean="0"/>
              <a:t>32, 64 bits</a:t>
            </a:r>
          </a:p>
          <a:p>
            <a:pPr lvl="2" indent="-342900">
              <a:spcBef>
                <a:spcPts val="0"/>
              </a:spcBef>
              <a:buSzPts val="1800"/>
              <a:buChar char="○"/>
            </a:pPr>
            <a:r>
              <a:rPr lang="en" dirty="0" smtClean="0"/>
              <a:t>char ALWAYS = </a:t>
            </a:r>
            <a:r>
              <a:rPr lang="en" dirty="0"/>
              <a:t>8 bits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 trusts you to know what you are doing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Example: char c = (char) 256; 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results in tab character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Expression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If mixed types, smaller type is "promoted" to larger.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x + 4.3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x is int, converted to double and result is double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Integer division -- fraction is dropped.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x/3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x is int and x=5, result is 1 (not 1.666666...)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Modulo -- result is remainder.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x%3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x is int and x=5, result is 2.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operators:  ++ and --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Changes value of variable before (or after) its value is used in an expression.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Symbol 	Operation Usage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++ postincrement x++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-- postdecrement x--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++ preincrement ++x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-- predecrement --x 3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Pre: Increment/decrement variable before using its value.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Post: Increment/decrement variable after using its value.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Expressions that resolve to True or False</a:t>
            </a:r>
            <a:br>
              <a:rPr lang="en"/>
            </a:br>
            <a:endParaRPr/>
          </a:p>
        </p:txBody>
      </p:sp>
      <p:graphicFrame>
        <p:nvGraphicFramePr>
          <p:cNvPr id="243" name="Google Shape;243;p38"/>
          <p:cNvGraphicFramePr/>
          <p:nvPr>
            <p:extLst>
              <p:ext uri="{D42A27DB-BD31-4B8C-83A1-F6EECF244321}">
                <p14:modId xmlns:p14="http://schemas.microsoft.com/office/powerpoint/2010/main" val="1579726983"/>
              </p:ext>
            </p:extLst>
          </p:nvPr>
        </p:nvGraphicFramePr>
        <p:xfrm>
          <a:off x="803343" y="1713284"/>
          <a:ext cx="7239000" cy="1676370"/>
        </p:xfrm>
        <a:graphic>
          <a:graphicData uri="http://schemas.openxmlformats.org/drawingml/2006/table">
            <a:tbl>
              <a:tblPr>
                <a:noFill/>
                <a:tableStyleId>{0B1884D7-3AB1-4C7C-BB93-547F4B878625}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==		equal to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!=	         not equal to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&lt;		less than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&gt;		greater than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&lt;=		less than or equal to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		greater than or equal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/>
                        <a:t>&amp;&amp;		AND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/>
                        <a:t>II	         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4" name="Google Shape;244;p38"/>
          <p:cNvSpPr txBox="1"/>
          <p:nvPr/>
        </p:nvSpPr>
        <p:spPr>
          <a:xfrm>
            <a:off x="729575" y="3420201"/>
            <a:ext cx="75093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C: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 == FALSE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Anything other than 0 == TRUE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array is a list of items that are all the same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a static entity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size throughout program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size is determined at compile time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1342125" y="4113550"/>
          <a:ext cx="6459750" cy="396210"/>
        </p:xfrm>
        <a:graphic>
          <a:graphicData uri="http://schemas.openxmlformats.org/drawingml/2006/table">
            <a:tbl>
              <a:tblPr>
                <a:noFill/>
                <a:tableStyleId>{0B1884D7-3AB1-4C7C-BB93-547F4B878625}</a:tableStyleId>
              </a:tblPr>
              <a:tblGrid>
                <a:gridCol w="1291950"/>
                <a:gridCol w="1291950"/>
                <a:gridCol w="1291950"/>
                <a:gridCol w="1291950"/>
                <a:gridCol w="12919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of Arrays</a:t>
            </a: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declaring arrays, specify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Variable Name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of array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Number of elements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type array_name[ num_elements ];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Examples:	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c[ 10 ];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 my_array[ 3284 ];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Arrays</a:t>
            </a: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Several ways to initialize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n[ 5 ] = { 1, 2, 3, 4, 5 };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not enough initializers, rightmost elements become 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n[ 5 ] = { 0 } 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elements 0, e.g. n = [0][0][0][0][0]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too many a syntax error is produced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 relationship with Assembly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Concise Syntax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Portability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 Checking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an element</a:t>
            </a:r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 list[4] =</a:t>
            </a:r>
            <a:br>
              <a:rPr lang="en" sz="2400"/>
            </a:b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individual elements of an array are assigned unique subscripts. 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These subscripts are used to access the elements.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Arrays are 0 indexed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400"/>
          </a:p>
        </p:txBody>
      </p:sp>
      <p:grpSp>
        <p:nvGrpSpPr>
          <p:cNvPr id="270" name="Google Shape;270;p42"/>
          <p:cNvGrpSpPr/>
          <p:nvPr/>
        </p:nvGrpSpPr>
        <p:grpSpPr>
          <a:xfrm>
            <a:off x="3547425" y="791956"/>
            <a:ext cx="3183600" cy="742500"/>
            <a:chOff x="3547425" y="1310950"/>
            <a:chExt cx="3183600" cy="742500"/>
          </a:xfrm>
        </p:grpSpPr>
        <p:sp>
          <p:nvSpPr>
            <p:cNvPr id="271" name="Google Shape;271;p42"/>
            <p:cNvSpPr/>
            <p:nvPr/>
          </p:nvSpPr>
          <p:spPr>
            <a:xfrm>
              <a:off x="35474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???</a:t>
              </a:r>
              <a:endParaRPr/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59351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???</a:t>
              </a:r>
              <a:endParaRPr/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51392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???</a:t>
              </a:r>
              <a:endParaRPr/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43433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???</a:t>
              </a:r>
              <a:endParaRPr/>
            </a:p>
          </p:txBody>
        </p:sp>
      </p:grpSp>
      <p:grpSp>
        <p:nvGrpSpPr>
          <p:cNvPr id="275" name="Google Shape;275;p42"/>
          <p:cNvGrpSpPr/>
          <p:nvPr/>
        </p:nvGrpSpPr>
        <p:grpSpPr>
          <a:xfrm>
            <a:off x="5963257" y="3945334"/>
            <a:ext cx="2815894" cy="623551"/>
            <a:chOff x="3547425" y="1310950"/>
            <a:chExt cx="3183600" cy="742500"/>
          </a:xfrm>
        </p:grpSpPr>
        <p:sp>
          <p:nvSpPr>
            <p:cNvPr id="276" name="Google Shape;276;p42"/>
            <p:cNvSpPr/>
            <p:nvPr/>
          </p:nvSpPr>
          <p:spPr>
            <a:xfrm>
              <a:off x="35474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59351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51392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43433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80" name="Google Shape;280;p42"/>
          <p:cNvSpPr txBox="1"/>
          <p:nvPr/>
        </p:nvSpPr>
        <p:spPr>
          <a:xfrm>
            <a:off x="6128097" y="3345575"/>
            <a:ext cx="355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cxnSp>
        <p:nvCxnSpPr>
          <p:cNvPr id="281" name="Google Shape;281;p42"/>
          <p:cNvCxnSpPr>
            <a:stCxn id="280" idx="2"/>
            <a:endCxn id="276" idx="0"/>
          </p:cNvCxnSpPr>
          <p:nvPr/>
        </p:nvCxnSpPr>
        <p:spPr>
          <a:xfrm>
            <a:off x="6305697" y="3682775"/>
            <a:ext cx="9600" cy="26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42"/>
          <p:cNvSpPr txBox="1"/>
          <p:nvPr/>
        </p:nvSpPr>
        <p:spPr>
          <a:xfrm>
            <a:off x="6842689" y="3345575"/>
            <a:ext cx="355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83" name="Google Shape;283;p42"/>
          <p:cNvCxnSpPr>
            <a:stCxn id="282" idx="2"/>
            <a:endCxn id="284" idx="0"/>
          </p:cNvCxnSpPr>
          <p:nvPr/>
        </p:nvCxnSpPr>
        <p:spPr>
          <a:xfrm>
            <a:off x="7020289" y="3682775"/>
            <a:ext cx="9900" cy="2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42"/>
          <p:cNvSpPr txBox="1"/>
          <p:nvPr/>
        </p:nvSpPr>
        <p:spPr>
          <a:xfrm>
            <a:off x="7557282" y="3345575"/>
            <a:ext cx="355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86" name="Google Shape;286;p42"/>
          <p:cNvCxnSpPr>
            <a:stCxn id="285" idx="2"/>
            <a:endCxn id="287" idx="0"/>
          </p:cNvCxnSpPr>
          <p:nvPr/>
        </p:nvCxnSpPr>
        <p:spPr>
          <a:xfrm>
            <a:off x="7734882" y="3682775"/>
            <a:ext cx="9900" cy="2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42"/>
          <p:cNvSpPr txBox="1"/>
          <p:nvPr/>
        </p:nvSpPr>
        <p:spPr>
          <a:xfrm>
            <a:off x="8271874" y="3345575"/>
            <a:ext cx="355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cxnSp>
        <p:nvCxnSpPr>
          <p:cNvPr id="289" name="Google Shape;289;p42"/>
          <p:cNvCxnSpPr>
            <a:stCxn id="288" idx="2"/>
            <a:endCxn id="290" idx="0"/>
          </p:cNvCxnSpPr>
          <p:nvPr/>
        </p:nvCxnSpPr>
        <p:spPr>
          <a:xfrm>
            <a:off x="8449474" y="3682775"/>
            <a:ext cx="9900" cy="2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an element</a:t>
            </a: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Referencing an array element requires: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 name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Position number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list[3]</a:t>
            </a:r>
            <a:endParaRPr/>
          </a:p>
        </p:txBody>
      </p:sp>
      <p:grpSp>
        <p:nvGrpSpPr>
          <p:cNvPr id="297" name="Google Shape;297;p43"/>
          <p:cNvGrpSpPr/>
          <p:nvPr/>
        </p:nvGrpSpPr>
        <p:grpSpPr>
          <a:xfrm>
            <a:off x="4428875" y="2884625"/>
            <a:ext cx="3183600" cy="742500"/>
            <a:chOff x="3547425" y="1310950"/>
            <a:chExt cx="3183600" cy="742500"/>
          </a:xfrm>
        </p:grpSpPr>
        <p:sp>
          <p:nvSpPr>
            <p:cNvPr id="298" name="Google Shape;298;p43"/>
            <p:cNvSpPr/>
            <p:nvPr/>
          </p:nvSpPr>
          <p:spPr>
            <a:xfrm>
              <a:off x="35474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59351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51392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4343325" y="1310950"/>
              <a:ext cx="795900" cy="742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02" name="Google Shape;302;p43"/>
          <p:cNvSpPr txBox="1"/>
          <p:nvPr/>
        </p:nvSpPr>
        <p:spPr>
          <a:xfrm>
            <a:off x="7038725" y="2170425"/>
            <a:ext cx="401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3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303" name="Google Shape;303;p43"/>
          <p:cNvCxnSpPr>
            <a:stCxn id="302" idx="2"/>
            <a:endCxn id="304" idx="0"/>
          </p:cNvCxnSpPr>
          <p:nvPr/>
        </p:nvCxnSpPr>
        <p:spPr>
          <a:xfrm>
            <a:off x="7239425" y="2571825"/>
            <a:ext cx="11100" cy="31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Size</a:t>
            </a: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 array size is the total size of the array in </a:t>
            </a:r>
            <a:r>
              <a:rPr lang="en" dirty="0">
                <a:solidFill>
                  <a:srgbClr val="FF0000"/>
                </a:solidFill>
              </a:rPr>
              <a:t>bytes</a:t>
            </a:r>
            <a:r>
              <a:rPr lang="en" dirty="0"/>
              <a:t> / the size of the </a:t>
            </a:r>
            <a:r>
              <a:rPr lang="en" dirty="0">
                <a:solidFill>
                  <a:srgbClr val="FF0000"/>
                </a:solidFill>
              </a:rPr>
              <a:t>type</a:t>
            </a:r>
            <a:endParaRPr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Determine the size of an array with sizeof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sizeof(list)/sizeof(type)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>
                <a:solidFill>
                  <a:schemeClr val="accent4"/>
                </a:solidFill>
              </a:rPr>
              <a:t>sizeof</a:t>
            </a:r>
            <a:r>
              <a:rPr lang="en" sz="2400" dirty="0"/>
              <a:t> is an operator that give</a:t>
            </a:r>
            <a:r>
              <a:rPr lang="en" dirty="0"/>
              <a:t>s you the size in bytes of an element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Array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Referred to as a string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string type is ‘char[ ]’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example: char hello[] = {‘H’,‘e’,‘l’,‘l’,‘o’}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For your convenience: char[] hello = “Hello”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Where’s the end of a Character Array?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Strings always end in a null byte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NULL byte = ‘\0’ // also 0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char hello[] = {‘H’, ‘e’, ‘l’, ‘l’, ‘o’, ‘\0’};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Implicit when using shorthand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char hello[] = “Hello”; </a:t>
            </a:r>
            <a:r>
              <a:rPr lang="en" dirty="0" smtClean="0">
                <a:solidFill>
                  <a:schemeClr val="accent2"/>
                </a:solidFill>
              </a:rPr>
              <a:t>// the ‘\</a:t>
            </a:r>
            <a:r>
              <a:rPr lang="en" dirty="0">
                <a:solidFill>
                  <a:schemeClr val="accent2"/>
                </a:solidFill>
              </a:rPr>
              <a:t>0’ </a:t>
            </a:r>
            <a:r>
              <a:rPr lang="en" dirty="0" smtClean="0">
                <a:solidFill>
                  <a:schemeClr val="accent2"/>
                </a:solidFill>
              </a:rPr>
              <a:t>is added by compiler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" dirty="0" smtClean="0">
                <a:solidFill>
                  <a:schemeClr val="accent2"/>
                </a:solidFill>
              </a:rPr>
              <a:t>izeof(hello) is SIX (one space for the \0)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Bounds Checking</a:t>
            </a:r>
            <a:endParaRPr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Bounds: the start and end of the array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If size omitted, initializers determine the bounds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 n[ ] = { 1, 2, 3, 4, 5 };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5 initializers, therefore 5 element array</a:t>
            </a:r>
            <a:endParaRPr sz="1800" dirty="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 arrays </a:t>
            </a:r>
            <a:r>
              <a:rPr lang="en" sz="2500" b="1" u="sng" dirty="0">
                <a:solidFill>
                  <a:schemeClr val="accent5"/>
                </a:solidFill>
                <a:highlight>
                  <a:srgbClr val="FFFF00"/>
                </a:highlight>
              </a:rPr>
              <a:t>have no bounds checking</a:t>
            </a:r>
            <a:r>
              <a:rPr lang="en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array of length 5, n[5] will return a value, but it’s </a:t>
            </a:r>
            <a:r>
              <a:rPr lang="en" dirty="0" smtClean="0">
                <a:solidFill>
                  <a:srgbClr val="FF0000"/>
                </a:solidFill>
              </a:rPr>
              <a:t>WRONG to do this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as Parameters</a:t>
            </a:r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Arrays as parameters to functions don’t need a size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not?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function foo that takes an array as a parameters the following is sufficient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foo(int array[]){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	return array[0];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‘if’ is a reserved word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Syntax: 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if(&lt;boolean expr&gt;){</a:t>
            </a:r>
            <a:endParaRPr sz="2400"/>
          </a:p>
          <a:p>
            <a:pPr marL="1828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//code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None/>
            </a:pPr>
            <a:r>
              <a:rPr lang="en" sz="2400"/>
              <a:t>if( x &gt;= 1</a:t>
            </a:r>
            <a:r>
              <a:rPr lang="en"/>
              <a:t>)</a:t>
            </a:r>
            <a:endParaRPr sz="240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400" y="1460500"/>
            <a:ext cx="3089400" cy="297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</a:t>
            </a: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‘else’ is a reserved word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Syntax: 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if(&lt;boolean expr&gt;){</a:t>
            </a:r>
            <a:endParaRPr sz="1800"/>
          </a:p>
          <a:p>
            <a:pPr marL="1828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//code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}else{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/>
            </a:r>
            <a:br>
              <a:rPr lang="en" sz="1800"/>
            </a:br>
            <a:endParaRPr sz="1800"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833" y="1460500"/>
            <a:ext cx="2897967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 Statement</a:t>
            </a:r>
            <a:endParaRPr/>
          </a:p>
        </p:txBody>
      </p:sp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Syntax: 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if(&lt;boolean expr&gt;){</a:t>
            </a:r>
            <a:endParaRPr sz="1800"/>
          </a:p>
          <a:p>
            <a:pPr marL="9144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//code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} else if(&lt;boolean expr&gt;){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/>
            </a:r>
            <a:br>
              <a:rPr lang="en" sz="1800"/>
            </a:br>
            <a:endParaRPr sz="1800"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833" y="1460500"/>
            <a:ext cx="2897967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Compilation: Translating High Level Languages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Interpretation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interpreter = program that executes program statements generally one line/command at a time with limited preprocessing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debug, make changes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languages: Ruby, Python, Java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Compilation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translates statements into machine language but does not execute, allowing for optimization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 requires recompilation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languages: C, C++, Java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if you write?	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var = 5;</a:t>
            </a:r>
            <a:br>
              <a:rPr lang="en"/>
            </a:br>
            <a:r>
              <a:rPr lang="en"/>
              <a:t>if(var = 1)</a:t>
            </a:r>
            <a:br>
              <a:rPr lang="en"/>
            </a:br>
            <a:r>
              <a:rPr lang="en"/>
              <a:t>	var++;</a:t>
            </a:r>
            <a:br>
              <a:rPr lang="en"/>
            </a:br>
            <a:r>
              <a:rPr lang="en"/>
              <a:t>printf(“%d”, var);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Everyone makes this error. I still do.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Statements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Several lines of code can be grouped together into a compound block statement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compound block is usually delimited by braces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{ … } can contain one or more standard C executable statements.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indent nested blocks.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Indentation means nothing to the computer – only to a human reader!!!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 Statement</a:t>
            </a:r>
            <a:endParaRPr/>
          </a:p>
        </p:txBody>
      </p:sp>
      <p:sp>
        <p:nvSpPr>
          <p:cNvPr id="374" name="Google Shape;374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Repetition statements allow us to execute a statement multiple times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Like conditional statements, they are controlled by boolean expressions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>
                <a:solidFill>
                  <a:srgbClr val="1155CC"/>
                </a:solidFill>
              </a:rPr>
              <a:t>while(&lt;boolean expr&gt;){</a:t>
            </a:r>
            <a:endParaRPr sz="1800" i="1">
              <a:solidFill>
                <a:srgbClr val="1155CC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1155CC"/>
                </a:solidFill>
              </a:rPr>
              <a:t>		//do stuff</a:t>
            </a:r>
            <a:endParaRPr sz="1800" i="1">
              <a:solidFill>
                <a:srgbClr val="1155CC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1155CC"/>
                </a:solidFill>
              </a:rPr>
              <a:t>}</a:t>
            </a:r>
            <a:endParaRPr sz="1800" i="1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condition is true, the statement is executed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statement is executed repeatedly </a:t>
            </a:r>
            <a:br>
              <a:rPr lang="en" sz="1800"/>
            </a:br>
            <a:r>
              <a:rPr lang="en" sz="1800"/>
              <a:t>until the condition becomes false</a:t>
            </a:r>
            <a:endParaRPr sz="1800"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968" y="2154450"/>
            <a:ext cx="2238832" cy="21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special kind while loop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rgbClr val="1155CC"/>
                </a:solidFill>
              </a:rPr>
              <a:t>for(int i = 0;  i &lt; 10;  i++ ){</a:t>
            </a:r>
            <a:endParaRPr sz="1800" i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rgbClr val="1155CC"/>
                </a:solidFill>
              </a:rPr>
              <a:t>	//do stuff</a:t>
            </a:r>
            <a:endParaRPr sz="1800" i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1155CC"/>
                </a:solidFill>
              </a:rPr>
              <a:t>} </a:t>
            </a:r>
            <a:endParaRPr sz="1800" i="1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i="1">
                <a:solidFill>
                  <a:srgbClr val="000000"/>
                </a:solidFill>
              </a:rPr>
              <a:t>Syntax: </a:t>
            </a:r>
            <a:endParaRPr sz="1800" i="1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</a:rPr>
              <a:t>for(&lt;define index&gt;; &lt;conditional&gt;; &lt;alter counter&gt;)</a:t>
            </a: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 i="1">
              <a:solidFill>
                <a:srgbClr val="000000"/>
              </a:solidFill>
            </a:endParaRPr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975" y="885375"/>
            <a:ext cx="1800050" cy="25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Numbers</a:t>
            </a:r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int i, j;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for (i=1; i&lt;100; i++) {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int prime=1;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for (j=i-1; j&gt;1; j--){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        if (i % j == 0){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                prime=0;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                break;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        }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}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        if(prime) printf("%d\t", i);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}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        return 0;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8409" y="974035"/>
            <a:ext cx="3618091" cy="3031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Functions?</a:t>
            </a:r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519700" y="1284050"/>
            <a:ext cx="4227300" cy="3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Function Definition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smtClean="0"/>
              <a:t>A collection of actions that may or may not return a value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smtClean="0"/>
              <a:t>Kinds </a:t>
            </a:r>
            <a:r>
              <a:rPr lang="en" dirty="0"/>
              <a:t>of functions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Library (printf, pow)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User defined</a:t>
            </a:r>
            <a:endParaRPr dirty="0"/>
          </a:p>
        </p:txBody>
      </p:sp>
      <p:sp>
        <p:nvSpPr>
          <p:cNvPr id="402" name="Google Shape;402;p58"/>
          <p:cNvSpPr txBox="1">
            <a:spLocks noGrp="1"/>
          </p:cNvSpPr>
          <p:nvPr>
            <p:ph type="body" idx="1"/>
          </p:nvPr>
        </p:nvSpPr>
        <p:spPr>
          <a:xfrm>
            <a:off x="4747000" y="1187250"/>
            <a:ext cx="3939900" cy="3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Analogy: </a:t>
            </a:r>
            <a:endParaRPr sz="24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 ingredients for cookies to baker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Baker returns cookies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Eat cookies without caring how they were made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Declaration of a </a:t>
            </a:r>
            <a:r>
              <a:rPr lang="en" dirty="0" smtClean="0"/>
              <a:t>Function – the prototype</a:t>
            </a:r>
            <a:endParaRPr dirty="0"/>
          </a:p>
        </p:txBody>
      </p:sp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519700" y="1307400"/>
            <a:ext cx="4227300" cy="3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Function Definitions require:</a:t>
            </a:r>
            <a:endParaRPr sz="24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return type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name </a:t>
            </a:r>
            <a:r>
              <a:rPr lang="en" dirty="0">
                <a:solidFill>
                  <a:schemeClr val="accent5"/>
                </a:solidFill>
              </a:rPr>
              <a:t>(Use </a:t>
            </a:r>
            <a:r>
              <a:rPr lang="en" dirty="0" smtClean="0">
                <a:solidFill>
                  <a:schemeClr val="accent5"/>
                </a:solidFill>
              </a:rPr>
              <a:t>mixedCase</a:t>
            </a:r>
            <a:r>
              <a:rPr lang="en" dirty="0">
                <a:solidFill>
                  <a:schemeClr val="accent5"/>
                </a:solidFill>
              </a:rPr>
              <a:t>)</a:t>
            </a:r>
            <a:endParaRPr dirty="0">
              <a:solidFill>
                <a:schemeClr val="accent5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parameters</a:t>
            </a:r>
            <a:endParaRPr dirty="0"/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1"/>
          </p:nvPr>
        </p:nvSpPr>
        <p:spPr>
          <a:xfrm>
            <a:off x="4459600" y="1307350"/>
            <a:ext cx="4227300" cy="3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Example: </a:t>
            </a:r>
            <a:endParaRPr sz="24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 foo(int var);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double pow(</a:t>
            </a:r>
            <a:br>
              <a:rPr lang="en" dirty="0"/>
            </a:br>
            <a:r>
              <a:rPr lang="en" dirty="0"/>
              <a:t>	double base, </a:t>
            </a:r>
            <a:br>
              <a:rPr lang="en" dirty="0"/>
            </a:br>
            <a:r>
              <a:rPr lang="en" dirty="0"/>
              <a:t>	double exponent</a:t>
            </a:r>
            <a:br>
              <a:rPr lang="en" dirty="0"/>
            </a:br>
            <a:r>
              <a:rPr lang="en" dirty="0"/>
              <a:t>);</a:t>
            </a:r>
            <a:endParaRPr dirty="0"/>
          </a:p>
        </p:txBody>
      </p:sp>
      <p:sp>
        <p:nvSpPr>
          <p:cNvPr id="410" name="Google Shape;410;p59"/>
          <p:cNvSpPr txBox="1"/>
          <p:nvPr/>
        </p:nvSpPr>
        <p:spPr>
          <a:xfrm>
            <a:off x="519700" y="3487825"/>
            <a:ext cx="8167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FF00"/>
                </a:solidFill>
              </a:rPr>
              <a:t>&lt;returnType&gt;</a:t>
            </a:r>
            <a:r>
              <a:rPr lang="en" sz="2000" dirty="0">
                <a:solidFill>
                  <a:srgbClr val="FFFFFF"/>
                </a:solidFill>
              </a:rPr>
              <a:t> </a:t>
            </a:r>
            <a:r>
              <a:rPr lang="en" sz="2000" dirty="0">
                <a:solidFill>
                  <a:srgbClr val="FF0000"/>
                </a:solidFill>
              </a:rPr>
              <a:t>&lt;functionName&gt;</a:t>
            </a:r>
            <a:r>
              <a:rPr lang="en" sz="2000" dirty="0">
                <a:solidFill>
                  <a:schemeClr val="dk2"/>
                </a:solidFill>
              </a:rPr>
              <a:t>(</a:t>
            </a:r>
            <a:r>
              <a:rPr lang="en" sz="2000" dirty="0">
                <a:solidFill>
                  <a:srgbClr val="00FFFF"/>
                </a:solidFill>
              </a:rPr>
              <a:t>&lt;parameter1</a:t>
            </a:r>
            <a:r>
              <a:rPr lang="en" sz="2000" dirty="0" smtClean="0">
                <a:solidFill>
                  <a:srgbClr val="00FFFF"/>
                </a:solidFill>
              </a:rPr>
              <a:t>&gt;</a:t>
            </a:r>
            <a:r>
              <a:rPr lang="en" sz="2000" dirty="0" smtClean="0">
                <a:solidFill>
                  <a:schemeClr val="bg2"/>
                </a:solidFill>
              </a:rPr>
              <a:t>,</a:t>
            </a:r>
            <a:r>
              <a:rPr lang="en" sz="2000" dirty="0" smtClean="0">
                <a:solidFill>
                  <a:srgbClr val="FFFFFF"/>
                </a:solidFill>
              </a:rPr>
              <a:t>, </a:t>
            </a:r>
            <a:r>
              <a:rPr lang="en" sz="2000" dirty="0">
                <a:solidFill>
                  <a:srgbClr val="00FFFF"/>
                </a:solidFill>
              </a:rPr>
              <a:t>&lt;parameter2</a:t>
            </a:r>
            <a:r>
              <a:rPr lang="en" sz="2000" dirty="0" smtClean="0">
                <a:solidFill>
                  <a:srgbClr val="00FFFF"/>
                </a:solidFill>
              </a:rPr>
              <a:t>&gt;</a:t>
            </a:r>
            <a:r>
              <a:rPr lang="en" sz="2000" dirty="0" smtClean="0">
                <a:solidFill>
                  <a:schemeClr val="bg2"/>
                </a:solidFill>
              </a:rPr>
              <a:t>,</a:t>
            </a:r>
            <a:r>
              <a:rPr lang="en" sz="2000" dirty="0" smtClean="0">
                <a:solidFill>
                  <a:srgbClr val="FFFFFF"/>
                </a:solidFill>
              </a:rPr>
              <a:t>, </a:t>
            </a:r>
            <a:r>
              <a:rPr lang="en" sz="2000" dirty="0">
                <a:solidFill>
                  <a:srgbClr val="00FFFF"/>
                </a:solidFill>
              </a:rPr>
              <a:t>…</a:t>
            </a:r>
            <a:r>
              <a:rPr lang="en" sz="2000" dirty="0">
                <a:solidFill>
                  <a:schemeClr val="dk2"/>
                </a:solidFill>
              </a:rPr>
              <a:t>)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1"/>
          </p:nvPr>
        </p:nvSpPr>
        <p:spPr>
          <a:xfrm>
            <a:off x="430150" y="12992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return any single valid type: 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return_type functionName(type parameter)</a:t>
            </a:r>
            <a:r>
              <a:rPr lang="en"/>
              <a:t>{</a:t>
            </a:r>
            <a:r>
              <a:rPr lang="en" sz="1800"/>
              <a:t/>
            </a:r>
            <a:br>
              <a:rPr lang="en" sz="1800"/>
            </a:br>
            <a:r>
              <a:rPr lang="en" sz="1800"/>
              <a:t>	//do stuff    </a:t>
            </a:r>
            <a:br>
              <a:rPr lang="en" sz="1800"/>
            </a:br>
            <a:r>
              <a:rPr lang="en" sz="1800"/>
              <a:t>	return value;</a:t>
            </a:r>
            <a:br>
              <a:rPr lang="en" sz="1800"/>
            </a:br>
            <a:r>
              <a:rPr lang="en" sz="1800"/>
              <a:t>}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also return nothing: ‘void’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void functionName(type parameter)</a:t>
            </a:r>
            <a:r>
              <a:rPr lang="en"/>
              <a:t>{</a:t>
            </a:r>
            <a:br>
              <a:rPr lang="en"/>
            </a:br>
            <a:r>
              <a:rPr lang="en" sz="1800"/>
              <a:t>	//do stuff</a:t>
            </a:r>
            <a:br>
              <a:rPr lang="en" sz="1800"/>
            </a:br>
            <a:r>
              <a:rPr lang="en" sz="1800"/>
              <a:t>	return; </a:t>
            </a:r>
            <a:r>
              <a:rPr lang="en" sz="1800">
                <a:solidFill>
                  <a:schemeClr val="accent4"/>
                </a:solidFill>
              </a:rPr>
              <a:t>//this isn</a:t>
            </a:r>
            <a:r>
              <a:rPr lang="en">
                <a:solidFill>
                  <a:schemeClr val="accent4"/>
                </a:solidFill>
              </a:rPr>
              <a:t>’t required for a void function</a:t>
            </a:r>
            <a:r>
              <a:rPr lang="en" sz="1800"/>
              <a:t/>
            </a:r>
            <a:br>
              <a:rPr lang="en" sz="1800"/>
            </a:b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422" name="Google Shape;422;p6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</a:t>
            </a:r>
            <a:r>
              <a:rPr lang="en" sz="2400"/>
              <a:t>an return a value from anywhere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 functionName(int p){</a:t>
            </a:r>
            <a:br>
              <a:rPr lang="en" sz="1800"/>
            </a:br>
            <a:r>
              <a:rPr lang="en" sz="1800"/>
              <a:t>	if(p == 0){ </a:t>
            </a:r>
            <a:br>
              <a:rPr lang="en" sz="1800"/>
            </a:br>
            <a:r>
              <a:rPr lang="en" sz="1800"/>
              <a:t>		return 5;</a:t>
            </a:r>
            <a:br>
              <a:rPr lang="en" sz="1800"/>
            </a:br>
            <a:r>
              <a:rPr lang="en" sz="1800"/>
              <a:t>	}else{</a:t>
            </a:r>
            <a:br>
              <a:rPr lang="en" sz="1800"/>
            </a:br>
            <a:r>
              <a:rPr lang="en" sz="1800"/>
              <a:t>		return 10;</a:t>
            </a:r>
            <a:br>
              <a:rPr lang="en" sz="1800"/>
            </a:br>
            <a:r>
              <a:rPr lang="en" sz="1800"/>
              <a:t>	}</a:t>
            </a:r>
            <a:br>
              <a:rPr lang="en" sz="1800"/>
            </a:br>
            <a:r>
              <a:rPr lang="en" sz="1800"/>
              <a:t>}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Once you return a value, the function stops executing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OR Interpretation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Consider the following algorithm: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X=W+W</a:t>
            </a:r>
            <a:br>
              <a:rPr lang="en" dirty="0"/>
            </a:br>
            <a:r>
              <a:rPr lang="en" dirty="0"/>
              <a:t>Y=X+X</a:t>
            </a:r>
            <a:br>
              <a:rPr lang="en" dirty="0"/>
            </a:br>
            <a:r>
              <a:rPr lang="en" dirty="0"/>
              <a:t>Z=Y+Y</a:t>
            </a:r>
            <a:br>
              <a:rPr lang="en" dirty="0"/>
            </a:br>
            <a:r>
              <a:rPr lang="en" dirty="0"/>
              <a:t>Print Z to screen.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interpreting, how many arithmetic operations occur?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compiling, we can analyze the entire program and possibly reduce the number of operations. Can we simplify the above algorithm to use a single arithmetic operation?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B050"/>
                </a:solidFill>
              </a:rPr>
              <a:t>Z = W*8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need to be declared</a:t>
            </a:r>
            <a:endParaRPr/>
          </a:p>
        </p:txBody>
      </p:sp>
      <p:sp>
        <p:nvSpPr>
          <p:cNvPr id="428" name="Google Shape;428;p6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Functions take up memory, and anything that takes up memory requires declaration </a:t>
            </a:r>
            <a:r>
              <a:rPr lang="en" dirty="0" smtClean="0"/>
              <a:t>before </a:t>
            </a:r>
            <a:r>
              <a:rPr lang="en" dirty="0"/>
              <a:t>being used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The compiler must know how much memory it will need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You can declare and define a function simultaneously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 add_ints(int x, int y){</a:t>
            </a:r>
            <a:br>
              <a:rPr lang="en" dirty="0"/>
            </a:br>
            <a:r>
              <a:rPr lang="en" dirty="0"/>
              <a:t>	</a:t>
            </a:r>
            <a:r>
              <a:rPr lang="en" dirty="0">
                <a:solidFill>
                  <a:schemeClr val="bg2"/>
                </a:solidFill>
              </a:rPr>
              <a:t>return x + y;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}</a:t>
            </a:r>
            <a:br>
              <a:rPr lang="en" dirty="0"/>
            </a:b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need to be declared before used</a:t>
            </a:r>
            <a:endParaRPr/>
          </a:p>
        </p:txBody>
      </p:sp>
      <p:sp>
        <p:nvSpPr>
          <p:cNvPr id="434" name="Google Shape;434;p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Just like variables, you can declare and define a function separately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 add_ints(int x, int y);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rgbClr val="6AA84F"/>
                </a:solidFill>
              </a:rPr>
              <a:t>//your brilliant </a:t>
            </a:r>
            <a:r>
              <a:rPr lang="en" dirty="0">
                <a:solidFill>
                  <a:srgbClr val="6AA84F"/>
                </a:solidFill>
              </a:rPr>
              <a:t>code...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int add_ints(int x, int y){</a:t>
            </a:r>
            <a:br>
              <a:rPr lang="en" dirty="0"/>
            </a:br>
            <a:r>
              <a:rPr lang="en" dirty="0"/>
              <a:t>	return x + y;</a:t>
            </a:r>
            <a:br>
              <a:rPr lang="en" dirty="0"/>
            </a:br>
            <a:r>
              <a:rPr lang="en" dirty="0"/>
              <a:t>}</a:t>
            </a:r>
            <a:br>
              <a:rPr lang="en" dirty="0"/>
            </a:b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 </a:t>
            </a:r>
            <a:endParaRPr/>
          </a:p>
        </p:txBody>
      </p:sp>
      <p:sp>
        <p:nvSpPr>
          <p:cNvPr id="440" name="Google Shape;440;p64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Scope</a:t>
            </a:r>
            <a:endParaRPr/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#include &lt;stdio.h&gt;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void printPrimes(int limit){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int i, j;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for (i=1; i&lt;limit; i++) 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int prime=1;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for (j=2; j&lt;i; j++){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        if (i % j == 0){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                prime=0;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                break;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        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        if(prime) printf("%d\n", i);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void inc(int num){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printf("%d\n", num++);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int main(){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int x = 50, i;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  	printPrimes(x);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  	for(i = 0; i &lt; 3; i++){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  		inc(x);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  	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	return 0;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4242"/>
                </a:solidFill>
              </a:rPr>
              <a:t>}</a:t>
            </a:r>
            <a:endParaRPr sz="8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939500" y="724200"/>
            <a:ext cx="3300039" cy="34665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copies</a:t>
            </a:r>
            <a:endParaRPr/>
          </a:p>
        </p:txBody>
      </p:sp>
      <p:sp>
        <p:nvSpPr>
          <p:cNvPr id="447" name="Google Shape;447;p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C, all parameters to functions are always copies of the value passed </a:t>
            </a:r>
            <a:endParaRPr dirty="0" smtClean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smtClean="0"/>
              <a:t>This is called ‘Pass by Value’</a:t>
            </a:r>
            <a:endParaRPr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Any </a:t>
            </a:r>
            <a:r>
              <a:rPr lang="en" dirty="0"/>
              <a:t>changes made to function parameters only </a:t>
            </a:r>
            <a:r>
              <a:rPr lang="en" dirty="0" smtClean="0"/>
              <a:t>exist </a:t>
            </a:r>
            <a:r>
              <a:rPr lang="en" dirty="0"/>
              <a:t>for the scope of the function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and Scope</a:t>
            </a:r>
            <a:endParaRPr/>
          </a:p>
        </p:txBody>
      </p:sp>
      <p:sp>
        <p:nvSpPr>
          <p:cNvPr id="453" name="Google Shape;453;p66"/>
          <p:cNvSpPr txBox="1">
            <a:spLocks noGrp="1"/>
          </p:cNvSpPr>
          <p:nvPr>
            <p:ph type="body" idx="1"/>
          </p:nvPr>
        </p:nvSpPr>
        <p:spPr>
          <a:xfrm>
            <a:off x="457303" y="1200150"/>
            <a:ext cx="5503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Variables are only valid within their scope and nested scopes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Scope can be defined by the braces, everything between the braces is a scope</a:t>
            </a:r>
            <a:endParaRPr sz="14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function has its own scope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create a nested scope with { }</a:t>
            </a:r>
            <a:endParaRPr sz="14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Global Scope is accessible anywhere</a:t>
            </a:r>
            <a:endParaRPr sz="2000"/>
          </a:p>
        </p:txBody>
      </p:sp>
      <p:sp>
        <p:nvSpPr>
          <p:cNvPr id="454" name="Google Shape;454;p66"/>
          <p:cNvSpPr txBox="1"/>
          <p:nvPr/>
        </p:nvSpPr>
        <p:spPr>
          <a:xfrm>
            <a:off x="5961100" y="1200150"/>
            <a:ext cx="2725800" cy="3554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 A; 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 B = 5;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 foo(int </a:t>
            </a:r>
            <a:r>
              <a:rPr lang="en" sz="1800" dirty="0" smtClean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A){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int B;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	return </a:t>
            </a:r>
            <a:r>
              <a:rPr lang="en" sz="1800" dirty="0" smtClean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A+1;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 bar(int A){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	B = </a:t>
            </a:r>
            <a:r>
              <a:rPr lang="en" sz="1800" dirty="0" smtClean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foo(A);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	printf(“%d”, B);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//What prints when </a:t>
            </a:r>
            <a:r>
              <a:rPr lang="en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bar(6) </a:t>
            </a:r>
            <a:r>
              <a:rPr lang="en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is called?</a:t>
            </a:r>
            <a:endParaRPr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66"/>
          <p:cNvSpPr txBox="1"/>
          <p:nvPr/>
        </p:nvSpPr>
        <p:spPr>
          <a:xfrm>
            <a:off x="7797600" y="2126225"/>
            <a:ext cx="903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Global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7797600" y="2652175"/>
            <a:ext cx="817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Local</a:t>
            </a:r>
            <a:endParaRPr sz="1800" b="1">
              <a:solidFill>
                <a:schemeClr val="accent4"/>
              </a:solidFill>
            </a:endParaRPr>
          </a:p>
        </p:txBody>
      </p:sp>
      <p:cxnSp>
        <p:nvCxnSpPr>
          <p:cNvPr id="457" name="Google Shape;457;p66"/>
          <p:cNvCxnSpPr>
            <a:stCxn id="455" idx="1"/>
          </p:cNvCxnSpPr>
          <p:nvPr/>
        </p:nvCxnSpPr>
        <p:spPr>
          <a:xfrm rot="10800000">
            <a:off x="6677100" y="1509575"/>
            <a:ext cx="1120500" cy="81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66"/>
          <p:cNvCxnSpPr>
            <a:stCxn id="455" idx="1"/>
          </p:cNvCxnSpPr>
          <p:nvPr/>
        </p:nvCxnSpPr>
        <p:spPr>
          <a:xfrm flipH="1">
            <a:off x="7019778" y="2328575"/>
            <a:ext cx="777822" cy="1189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66"/>
          <p:cNvCxnSpPr>
            <a:stCxn id="455" idx="1"/>
          </p:cNvCxnSpPr>
          <p:nvPr/>
        </p:nvCxnSpPr>
        <p:spPr>
          <a:xfrm>
            <a:off x="7797600" y="2328575"/>
            <a:ext cx="537000" cy="1391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66"/>
          <p:cNvCxnSpPr/>
          <p:nvPr/>
        </p:nvCxnSpPr>
        <p:spPr>
          <a:xfrm flipH="1" flipV="1">
            <a:off x="7237350" y="2069313"/>
            <a:ext cx="636529" cy="84212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66"/>
          <p:cNvCxnSpPr>
            <a:stCxn id="456" idx="1"/>
          </p:cNvCxnSpPr>
          <p:nvPr/>
        </p:nvCxnSpPr>
        <p:spPr>
          <a:xfrm rot="10800000">
            <a:off x="7097400" y="2349925"/>
            <a:ext cx="700200" cy="5046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 Disappear with scope</a:t>
            </a:r>
            <a:endParaRPr/>
          </a:p>
        </p:txBody>
      </p:sp>
      <p:sp>
        <p:nvSpPr>
          <p:cNvPr id="467" name="Google Shape;467;p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created within a scope disappear when the program leaves the scope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void foo(){</a:t>
            </a:r>
            <a:br>
              <a:rPr lang="en"/>
            </a:br>
            <a:r>
              <a:rPr lang="en"/>
              <a:t>	int x = 2;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cxnSp>
        <p:nvCxnSpPr>
          <p:cNvPr id="468" name="Google Shape;468;p67"/>
          <p:cNvCxnSpPr/>
          <p:nvPr/>
        </p:nvCxnSpPr>
        <p:spPr>
          <a:xfrm rot="10800000">
            <a:off x="1735300" y="3704200"/>
            <a:ext cx="2793900" cy="39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67"/>
          <p:cNvSpPr txBox="1"/>
          <p:nvPr/>
        </p:nvSpPr>
        <p:spPr>
          <a:xfrm>
            <a:off x="4529200" y="3540875"/>
            <a:ext cx="4350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After returning from foo(), ‘x’ no longer exists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 is a compiled language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program, run from the console, reads the code you write and converts it into machine language that can be read by the computer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compiled language gets converted all in one go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Good: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Optimization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errors are found during ‘compilation’, it’s much faster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Bad: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more static programming techniques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will use the GNU compiler, gcc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gcc is a program, called from the command line, that compiles source code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Syntax: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gcc &lt;myfile&gt;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produces an executable called a.out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gcc source.c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your program with ./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./a.out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Pre-written libraries eliminate (some) code repetition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Essentially, you can load someone else code into your program and it’s not even cheating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Abstract away some complexity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Such as memory mapped IO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Simplifies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 libraries with #include &lt;library&gt;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#include &lt;stdio.h&gt;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Compilation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1417975" y="1257450"/>
            <a:ext cx="6461200" cy="3591775"/>
            <a:chOff x="1417975" y="1257450"/>
            <a:chExt cx="6461200" cy="3591775"/>
          </a:xfrm>
        </p:grpSpPr>
        <p:pic>
          <p:nvPicPr>
            <p:cNvPr id="107" name="Google Shape;10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3250" y="1961375"/>
              <a:ext cx="5617500" cy="234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1"/>
            <p:cNvSpPr txBox="1"/>
            <p:nvPr/>
          </p:nvSpPr>
          <p:spPr>
            <a:xfrm>
              <a:off x="1685500" y="1658775"/>
              <a:ext cx="990000" cy="8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C++ Source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Files</a:t>
              </a:r>
              <a:endParaRPr/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3170375" y="1866100"/>
              <a:ext cx="702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4367550" y="1866100"/>
              <a:ext cx="8025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Object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</a:t>
              </a:r>
              <a:endParaRPr/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5451175" y="1257450"/>
              <a:ext cx="1170600" cy="8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Standard and Other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Libraries</a:t>
              </a:r>
              <a:endParaRPr/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1417975" y="3672025"/>
              <a:ext cx="14382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Precompile</a:t>
              </a:r>
              <a:endParaRPr sz="1800" b="1"/>
            </a:p>
          </p:txBody>
        </p:sp>
        <p:sp>
          <p:nvSpPr>
            <p:cNvPr id="113" name="Google Shape;113;p21"/>
            <p:cNvSpPr txBox="1"/>
            <p:nvPr/>
          </p:nvSpPr>
          <p:spPr>
            <a:xfrm>
              <a:off x="3076475" y="3672025"/>
              <a:ext cx="15990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Compilation</a:t>
              </a:r>
              <a:endParaRPr sz="1800" b="1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895775" y="4260625"/>
              <a:ext cx="10437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Linking</a:t>
              </a:r>
              <a:endParaRPr sz="1800" b="1"/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6440975" y="3467950"/>
              <a:ext cx="1438200" cy="94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Executable</a:t>
              </a:r>
              <a:endParaRPr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2115</Words>
  <Application>Microsoft Office PowerPoint</Application>
  <PresentationFormat>On-screen Show (16:9)</PresentationFormat>
  <Paragraphs>465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Courier New</vt:lpstr>
      <vt:lpstr>Amatic SC</vt:lpstr>
      <vt:lpstr>Tahoma</vt:lpstr>
      <vt:lpstr>Trebuchet MS</vt:lpstr>
      <vt:lpstr>Times New Roman</vt:lpstr>
      <vt:lpstr>Source Sans Pro</vt:lpstr>
      <vt:lpstr>Source Code Pro</vt:lpstr>
      <vt:lpstr>Beach Day</vt:lpstr>
      <vt:lpstr>Introduction to C</vt:lpstr>
      <vt:lpstr>History of C</vt:lpstr>
      <vt:lpstr>Why C?</vt:lpstr>
      <vt:lpstr>Compilation: Translating High Level Languages</vt:lpstr>
      <vt:lpstr>Compilation OR Interpretation</vt:lpstr>
      <vt:lpstr>Compilation</vt:lpstr>
      <vt:lpstr>Compiler</vt:lpstr>
      <vt:lpstr>Libraries</vt:lpstr>
      <vt:lpstr>An Overview of Compilation</vt:lpstr>
      <vt:lpstr>Basic C program</vt:lpstr>
      <vt:lpstr>C Notes</vt:lpstr>
      <vt:lpstr>Comments</vt:lpstr>
      <vt:lpstr>Formatted Printing</vt:lpstr>
      <vt:lpstr>printf()</vt:lpstr>
      <vt:lpstr>Printf examples</vt:lpstr>
      <vt:lpstr>C Variables</vt:lpstr>
      <vt:lpstr>Data Types</vt:lpstr>
      <vt:lpstr>Allocating Space for Variables</vt:lpstr>
      <vt:lpstr>Declaration</vt:lpstr>
      <vt:lpstr>Initialization</vt:lpstr>
      <vt:lpstr>Casting</vt:lpstr>
      <vt:lpstr>Logical vs Literal conversion</vt:lpstr>
      <vt:lpstr>Problems with Casting</vt:lpstr>
      <vt:lpstr>Arithmetic Expression</vt:lpstr>
      <vt:lpstr>Special operators:  ++ and --</vt:lpstr>
      <vt:lpstr>Boolean Expressions</vt:lpstr>
      <vt:lpstr>Arrays</vt:lpstr>
      <vt:lpstr>Declaration of Arrays</vt:lpstr>
      <vt:lpstr>Definition of Arrays</vt:lpstr>
      <vt:lpstr>Refer to an element</vt:lpstr>
      <vt:lpstr>Refer to an element</vt:lpstr>
      <vt:lpstr>Array Size</vt:lpstr>
      <vt:lpstr>Character Array</vt:lpstr>
      <vt:lpstr>Classwork</vt:lpstr>
      <vt:lpstr>Bounds Checking</vt:lpstr>
      <vt:lpstr>Arrays as Parameters</vt:lpstr>
      <vt:lpstr>If Statement</vt:lpstr>
      <vt:lpstr>else Statement</vt:lpstr>
      <vt:lpstr>else if Statement</vt:lpstr>
      <vt:lpstr>Common Error</vt:lpstr>
      <vt:lpstr>Block Statements</vt:lpstr>
      <vt:lpstr>Repetition Statement</vt:lpstr>
      <vt:lpstr>While Loop</vt:lpstr>
      <vt:lpstr>For Loop</vt:lpstr>
      <vt:lpstr>Classwork</vt:lpstr>
      <vt:lpstr>What are Functions?</vt:lpstr>
      <vt:lpstr>Declaration of a Function – the prototype</vt:lpstr>
      <vt:lpstr>Return Values</vt:lpstr>
      <vt:lpstr>Return Values</vt:lpstr>
      <vt:lpstr>Functions need to be declared</vt:lpstr>
      <vt:lpstr>Functions need to be declared before used</vt:lpstr>
      <vt:lpstr>Classwork </vt:lpstr>
      <vt:lpstr>Parameters are copies</vt:lpstr>
      <vt:lpstr>Arguments and Scope</vt:lpstr>
      <vt:lpstr>Local Variables Disappear with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Dennis Foreman</cp:lastModifiedBy>
  <cp:revision>20</cp:revision>
  <dcterms:modified xsi:type="dcterms:W3CDTF">2020-03-15T20:11:34Z</dcterms:modified>
</cp:coreProperties>
</file>