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163104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534F51C-3D3B-4FF2-AD8C-9C25881A2D23}" type="slidenum">
              <a:rPr lang="en-US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list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u="sng" strike="noStrike" spc="-1">
                <a:solidFill>
                  <a:srgbClr val="7890CD"/>
                </a:solidFill>
                <a:uFillTx/>
                <a:latin typeface="Montserrat"/>
                <a:ea typeface="Montserrat"/>
                <a:hlinkClick r:id="rId2"/>
              </a:rPr>
              <a:t>ADT Lists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5800" y="3086280"/>
            <a:ext cx="7772040" cy="666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CS580u Spring ‘19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List Struct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297440" y="1567440"/>
            <a:ext cx="748080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The List class’s only required instance variable is a pointer to the head of the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Source Sans Pro"/>
                <a:ea typeface="Source Sans Pro"/>
              </a:rPr>
              <a:t>struct List{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Source Sans Pro"/>
                <a:ea typeface="Source Sans Pro"/>
              </a:rPr>
              <a:t>	Node * head, * tail;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Source Sans Pro"/>
                <a:ea typeface="Source Sans Pro"/>
              </a:rPr>
              <a:t>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Source Sans Pro"/>
              <a:buChar char="■"/>
            </a:pPr>
            <a:r>
              <a:rPr lang="en-US" sz="16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A doubly linked list usually also has a pointer to the tail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List Data Structure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A head pointer is really the only required instance variables for your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starts as null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The tail pointer is a convenience (nice-to-have) attribute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It must always hold the address of the first node in the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requires a check for null to determine if the list is empty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Traversal and Iteration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Basic operations of a linked list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 Read the list for items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 Insert an item in the list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 Delete an item from the list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The means we should have the following function pointers in our list struct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&lt;type&gt; (*read)(List *)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void (*insert)(List *, &lt;type&gt;)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void (*delete)(List *, &lt;type&gt;)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Reading from the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All Linked List operations require list traversal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Remember: You cannot use head to traverse the list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Source Sans Pro"/>
              <a:buChar char="■"/>
            </a:pPr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If (l-&gt;head == NULL) return NULL;	</a:t>
            </a:r>
            <a:r>
              <a:t/>
            </a:r>
            <a:br/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Node * current = l-&gt;head;</a:t>
            </a:r>
            <a:r>
              <a:t/>
            </a:r>
            <a:br/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while(current != NULL){</a:t>
            </a:r>
            <a:r>
              <a:t/>
            </a:r>
            <a:br/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	process(current-&gt;data);</a:t>
            </a:r>
            <a:r>
              <a:t/>
            </a:r>
            <a:br/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	current = current-&gt;next;</a:t>
            </a:r>
            <a:r>
              <a:t/>
            </a:r>
            <a:br/>
            <a:r>
              <a:rPr lang="en-US" sz="1500" b="0" i="1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}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Source Sans Pr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the list attribute </a:t>
            </a:r>
            <a:r>
              <a:rPr lang="en-US" sz="2400" b="0" i="1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head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 must always point to the first item in the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Insert/Append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080000" y="1133280"/>
            <a:ext cx="7589520" cy="3749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371600">
              <a:lnSpc>
                <a:spcPct val="115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void insert(List * l, Data data){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	Node * new_node = newNode(data);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l-&gt;tail-&gt;next = new_node;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	new_node-&gt;prev = l-&gt;tail;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l-&gt;tail = new_node;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15E22"/>
                </a:solidFill>
                <a:latin typeface="Source Sans Pro"/>
                <a:ea typeface="Source Sans Pro"/>
              </a:rPr>
              <a:t>//Why don’t we need to do anything with the new_node next?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return;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}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Copying a linked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What happens in the following code?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struct List new_list = old_list;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500" b="0" i="1" strike="noStrike" spc="-1">
                <a:solidFill>
                  <a:srgbClr val="F15E22"/>
                </a:solidFill>
                <a:latin typeface="Lato"/>
                <a:ea typeface="Lato"/>
              </a:rPr>
              <a:t>Both lists point to the same nodes. why?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Shallow Copy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Shallow copy only copies the pointer addresses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Deep Copy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Deep copy traverses pointers and copies values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FFFF"/>
                </a:solidFill>
                <a:latin typeface="Montserrat"/>
                <a:ea typeface="Montserrat"/>
              </a:rPr>
              <a:t>Making Two Lists</a:t>
            </a:r>
            <a:r>
              <a:t/>
            </a:r>
            <a:br/>
            <a:r>
              <a:t/>
            </a:r>
            <a:br/>
            <a:r>
              <a:t/>
            </a:r>
            <a:br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297440" y="3538080"/>
            <a:ext cx="303588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15E22"/>
                </a:solidFill>
                <a:latin typeface="Lato"/>
                <a:ea typeface="Lato"/>
              </a:rPr>
              <a:t>Classwork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333680" y="568080"/>
            <a:ext cx="4450320" cy="4006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List elist, olist;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…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int i = 0;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for(Node * c = list.head;  c != NULL; c = c-&gt;next, i++){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if(i % 2 == 1)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	olist.insert(c-&gt;data);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else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	elist.insert(c-&gt;data);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--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List * join(List * list1, List * list2){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list1-&gt;tail = other_list-&gt;head;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return list1;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Circular Linked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A </a:t>
            </a: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Circular Linked is </a:t>
            </a: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a list in which last node points to the first node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How do we know when we have finished traversing the list?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check if the pointer of the current node is equal to the head.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Eliminates checks for null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Changes method implementation, not class definition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Delete in a Circular Linked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371600">
              <a:lnSpc>
                <a:spcPct val="115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void pop(List * l){ //removes the last node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Node *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Source Sans Pro"/>
                <a:ea typeface="Source Sans Pro"/>
              </a:rPr>
              <a:t>to_delete</a:t>
            </a: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 = l-&gt;tail;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l-&gt;tail = tail-&gt;previous; </a:t>
            </a:r>
            <a:r>
              <a:rPr lang="en-US" sz="1800" b="0" strike="noStrike" spc="-1" dirty="0">
                <a:solidFill>
                  <a:srgbClr val="FF0000"/>
                </a:solidFill>
                <a:latin typeface="Source Sans Pro"/>
                <a:ea typeface="Source Sans Pro"/>
              </a:rPr>
              <a:t>//set the new tail </a:t>
            </a: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</a:t>
            </a:r>
            <a:r>
              <a:rPr lang="en-US" sz="1800" b="0" strike="noStrike" spc="-1" dirty="0">
                <a:solidFill>
                  <a:srgbClr val="FF0000"/>
                </a:solidFill>
                <a:latin typeface="Source Sans Pro"/>
                <a:ea typeface="Source Sans Pro"/>
              </a:rPr>
              <a:t>//update pointers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l-&gt;tail-&gt;next = l-&gt;head; 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l-&gt;head-&gt;previous = l-&gt;tail;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</a:t>
            </a:r>
            <a:r>
              <a:rPr lang="en-US" sz="1800" b="0" strike="noStrike" spc="-1" dirty="0">
                <a:solidFill>
                  <a:srgbClr val="FF0000"/>
                </a:solidFill>
                <a:latin typeface="Source Sans Pro"/>
                <a:ea typeface="Source Sans Pro"/>
              </a:rPr>
              <a:t>//remove the tail</a:t>
            </a:r>
            <a:r>
              <a:rPr dirty="0"/>
              <a:t/>
            </a:r>
            <a:br>
              <a:rPr dirty="0"/>
            </a:b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	free(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Source Sans Pro"/>
                <a:ea typeface="Source Sans Pro"/>
              </a:rPr>
              <a:t>to_delete</a:t>
            </a: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7440" y="165240"/>
            <a:ext cx="7038720" cy="547992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Linked List Algorithms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297440" y="905256"/>
            <a:ext cx="7038720" cy="384962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Linked List algorithms generally require a well formed linked list.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That is, a linked list without loops or cycles in it.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600" b="0" i="1" strike="noStrike" spc="-1" dirty="0">
                <a:solidFill>
                  <a:srgbClr val="F15E22"/>
                </a:solidFill>
                <a:latin typeface="Lato"/>
                <a:ea typeface="Lato"/>
              </a:rPr>
              <a:t>If a linked list has a cycle: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lvl="3" indent="-298080">
              <a:lnSpc>
                <a:spcPct val="115000"/>
              </a:lnSpc>
              <a:buClr>
                <a:srgbClr val="82C7A5"/>
              </a:buClr>
              <a:buFont typeface="Lato"/>
              <a:buChar char="●"/>
            </a:pPr>
            <a:r>
              <a:rPr lang="en-US" sz="1600" b="1" strike="noStrike" spc="-1" dirty="0">
                <a:solidFill>
                  <a:srgbClr val="82C7A5"/>
                </a:solidFill>
                <a:latin typeface="Lato"/>
                <a:ea typeface="Lato"/>
              </a:rPr>
              <a:t>The malformed linked list has no end (no node ever has a null </a:t>
            </a:r>
            <a:r>
              <a:rPr lang="en-US" sz="1600" b="1" strike="noStrike" spc="-1" dirty="0" err="1">
                <a:solidFill>
                  <a:srgbClr val="82C7A5"/>
                </a:solidFill>
                <a:latin typeface="Lato"/>
                <a:ea typeface="Lato"/>
              </a:rPr>
              <a:t>next_node</a:t>
            </a:r>
            <a:r>
              <a:rPr lang="en-US" sz="1600" b="1" strike="noStrike" spc="-1" dirty="0">
                <a:solidFill>
                  <a:srgbClr val="82C7A5"/>
                </a:solidFill>
                <a:latin typeface="Lato"/>
                <a:ea typeface="Lato"/>
              </a:rPr>
              <a:t> pointer)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lvl="3" indent="-298080">
              <a:lnSpc>
                <a:spcPct val="115000"/>
              </a:lnSpc>
              <a:buClr>
                <a:srgbClr val="82C7A5"/>
              </a:buClr>
              <a:buFont typeface="Lato"/>
              <a:buChar char="●"/>
            </a:pPr>
            <a:r>
              <a:rPr lang="en-US" sz="1600" b="1" strike="noStrike" spc="-1" dirty="0">
                <a:solidFill>
                  <a:srgbClr val="82C7A5"/>
                </a:solidFill>
                <a:latin typeface="Lato"/>
                <a:ea typeface="Lato"/>
              </a:rPr>
              <a:t>The malformed linked list contains two links to some node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lvl="3" indent="-298080">
              <a:lnSpc>
                <a:spcPct val="115000"/>
              </a:lnSpc>
              <a:buClr>
                <a:srgbClr val="82C7A5"/>
              </a:buClr>
              <a:buFont typeface="Lato"/>
              <a:buChar char="●"/>
            </a:pPr>
            <a:r>
              <a:rPr lang="en-US" sz="1600" b="1" strike="noStrike" spc="-1" dirty="0">
                <a:solidFill>
                  <a:srgbClr val="82C7A5"/>
                </a:solidFill>
                <a:latin typeface="Lato"/>
                <a:ea typeface="Lato"/>
              </a:rPr>
              <a:t>Iterating through the malformed linked list will yield all nodes in the loop multiple times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Problems with Arrays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Lato"/>
                <a:ea typeface="Lato"/>
              </a:rPr>
              <a:t>Arrays in C/C++ are: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inflexible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static sizes - once the size is allocated it cannot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wasteful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over-allocation happens ‘in case you need it’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cumbersome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to insert or expand requires reallocation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Vectors only hide the unpleasant truth...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97440" y="220104"/>
            <a:ext cx="7038720" cy="55713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Malformed Lists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297440" y="982224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A malformed linked list with a loop causes iteration over the list to fail because the iteration will never reach the end of the list.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Solution?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be able to detect that a linked list is malformed before trying an iteration.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97440" y="210960"/>
            <a:ext cx="7038720" cy="52970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The Two Iterator Algorithm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297440" y="83592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Simultaneously go through the list by ones (slow iterator) and by twos (fast iterators).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If there is a loop the fast iterators will go around that loop twice as fast as the slow iterator.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The fast iterator will lap the slow iterator within a single pass through the cycle, O(n).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Detecting a loop is detecting that the slow iterator has been lapped by the fast iterator.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Two Iterator Check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648320" y="201960"/>
            <a:ext cx="4260240" cy="4683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int hasLoop(List * l){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Node * slowNode = l-&gt;head,  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	* fastNode1 = l-&gt;head,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* fastNode2 = l-&gt;head;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while (slowNode &amp;&amp; 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		fastNode1 = fastNode2.next() &amp;&amp; </a:t>
            </a: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			fastNode2 = fastNode1.next()){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if (slowNode == fastNode1 ||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slowNode == fastNode2)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return true;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slowNode = slowNode-&gt;next();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 	}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return false;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Lato"/>
                <a:ea typeface="Lato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297440" y="3538080"/>
            <a:ext cx="303588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15E22"/>
                </a:solidFill>
                <a:latin typeface="Lato"/>
                <a:ea typeface="Lato"/>
              </a:rPr>
              <a:t>Classwork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297440" y="201816"/>
            <a:ext cx="7038720" cy="48398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Another design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50840" y="877824"/>
            <a:ext cx="7711560" cy="3472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Can we alter our design to remove special cases?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Adding dummy nodes allows you to get rid of the special cases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600" b="0" i="1" strike="noStrike" spc="-1" dirty="0">
                <a:solidFill>
                  <a:srgbClr val="F15E22"/>
                </a:solidFill>
                <a:latin typeface="Lato"/>
                <a:ea typeface="Lato"/>
              </a:rPr>
              <a:t>Except you have to check for the dummy nodes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How does this change your constructor?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You have to allocate space for a head node and a tail node in the constructor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800" b="0" i="1" strike="noStrike" spc="-1" dirty="0">
                <a:solidFill>
                  <a:srgbClr val="F15E22"/>
                </a:solidFill>
                <a:latin typeface="Lato"/>
                <a:ea typeface="Lato"/>
              </a:rPr>
              <a:t>Pros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lvl="3" indent="-298080">
              <a:lnSpc>
                <a:spcPct val="115000"/>
              </a:lnSpc>
              <a:buClr>
                <a:srgbClr val="82C7A5"/>
              </a:buClr>
              <a:buFont typeface="Lato"/>
              <a:buChar char="●"/>
            </a:pPr>
            <a:r>
              <a:rPr lang="en-US" sz="1400" b="1" strike="noStrike" spc="-1" dirty="0">
                <a:solidFill>
                  <a:srgbClr val="82C7A5"/>
                </a:solidFill>
                <a:latin typeface="Lato"/>
                <a:ea typeface="Lato"/>
              </a:rPr>
              <a:t>Wasted space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800" b="0" i="1" strike="noStrike" spc="-1" dirty="0">
                <a:solidFill>
                  <a:srgbClr val="F15E22"/>
                </a:solidFill>
                <a:latin typeface="Lato"/>
                <a:ea typeface="Lato"/>
              </a:rPr>
              <a:t>Cons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lvl="3" indent="-298080">
              <a:lnSpc>
                <a:spcPct val="115000"/>
              </a:lnSpc>
              <a:buClr>
                <a:srgbClr val="82C7A5"/>
              </a:buClr>
              <a:buFont typeface="Lato"/>
              <a:buChar char="●"/>
            </a:pPr>
            <a:r>
              <a:rPr lang="en-US" sz="1400" b="1" strike="noStrike" spc="-1" dirty="0">
                <a:solidFill>
                  <a:srgbClr val="82C7A5"/>
                </a:solidFill>
                <a:latin typeface="Lato"/>
                <a:ea typeface="Lato"/>
              </a:rPr>
              <a:t>Less complexity in the methods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97440" y="265824"/>
            <a:ext cx="7038720" cy="52970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Dummy Nodes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67088" y="1073664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Eliminates the need to check if the head is empty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No need for long while conditions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600" b="0" i="1" strike="noStrike" spc="-1" dirty="0">
                <a:solidFill>
                  <a:srgbClr val="F15E22"/>
                </a:solidFill>
                <a:latin typeface="Lato"/>
                <a:ea typeface="Lato"/>
              </a:rPr>
              <a:t>if(current != null &amp;&amp; current-&gt;next != null &amp;&amp; current-&gt;next-&gt;next != null)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 dirty="0">
                <a:solidFill>
                  <a:srgbClr val="EECE1A"/>
                </a:solidFill>
                <a:latin typeface="Lato"/>
                <a:ea typeface="Lato"/>
              </a:rPr>
              <a:t>always at least two items in the list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Should reserve an invalid value 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Lato"/>
                <a:ea typeface="Lato"/>
              </a:rPr>
              <a:t>for the dummy node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76;p36"/>
          <p:cNvPicPr/>
          <p:nvPr/>
        </p:nvPicPr>
        <p:blipFill>
          <a:blip r:embed="rId2"/>
          <a:stretch/>
        </p:blipFill>
        <p:spPr>
          <a:xfrm>
            <a:off x="6138792" y="2722392"/>
            <a:ext cx="2685600" cy="16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Example problem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Suppose I have an array: [1,4,10,19,6]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I want to insert a 7 between the 4 and the 10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new_size = old_array.size + 1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allocate new_array[new_size]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copy from old_array -&gt; new_array adding the 7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delete old_array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97440" y="393840"/>
            <a:ext cx="7038720" cy="520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Linked Lists solve EVERYTHING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297440" y="914400"/>
            <a:ext cx="7038720" cy="356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The problem with arrays is that they must be contiguous in memory (why?)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So expanding them is entirely dependent of the current state of memory and cannot be dynamic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What if we could link non-contiguous segments of memory?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This means insertion and deletion are less cumbersome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expanding or shrinking the list is just a matter of changing links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297440" y="177840"/>
            <a:ext cx="7038720" cy="703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Doubly Linked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297440" y="881280"/>
            <a:ext cx="7038720" cy="3873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We can create our a list of objects we’ll call </a:t>
            </a:r>
            <a:r>
              <a:rPr lang="en-US" sz="2400" b="1" strike="noStrike" spc="-1">
                <a:solidFill>
                  <a:srgbClr val="82C7A5"/>
                </a:solidFill>
                <a:latin typeface="Lato"/>
                <a:ea typeface="Lato"/>
              </a:rPr>
              <a:t>nodes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A node represents one ‘chunk’ of memory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The order of the nodes is determined by the insertion order and the next ‘chunk’, called the </a:t>
            </a:r>
            <a:r>
              <a:rPr lang="en-US" sz="1800" b="1" i="1" strike="noStrike" spc="-1">
                <a:solidFill>
                  <a:srgbClr val="EECE1A"/>
                </a:solidFill>
                <a:latin typeface="Lato"/>
                <a:ea typeface="Lato"/>
              </a:rPr>
              <a:t>link</a:t>
            </a: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, is stored in each node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160">
              <a:lnSpc>
                <a:spcPct val="115000"/>
              </a:lnSpc>
              <a:buClr>
                <a:srgbClr val="F15E22"/>
              </a:buClr>
              <a:buFont typeface="Lato"/>
              <a:buChar char="■"/>
            </a:pPr>
            <a:r>
              <a:rPr lang="en-US" sz="1600" b="0" i="1" strike="noStrike" spc="-1">
                <a:solidFill>
                  <a:srgbClr val="F15E22"/>
                </a:solidFill>
                <a:latin typeface="Lato"/>
                <a:ea typeface="Lato"/>
              </a:rPr>
              <a:t>The link is a pointer to a node class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Every node (except the last node) contains the address of the next node and the previous node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Hence the doubly part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Nodes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Components of a node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Data: stores the relevant information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Link: stores the address of the next node		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struct Node {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      		Data data;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       		Node * next, * prev;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828800"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};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What goes in the Node?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No matter what kind of data is stored in our Node, the algorithms for our CRUD operations will always be the same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CRUD: Create, Read, Update, Delete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This is true for all data structures. A dynamic array is going to work the same whether it is storing chars or 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We need a wrapper struct for our data so we can dynamically change our data type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Data Struct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If we write everything to a Data struct, then we need only change the Data struct, not our data structure implementation when our data type changes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struct Data{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	&lt;type&gt; data;</a:t>
            </a:r>
            <a:r>
              <a:t/>
            </a:r>
            <a:br/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};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Templating in 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By creating one more level of indirection, and wrapping our data in a generic struct, we can implement a crude form of making templates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Both Java and C++ have language features that allow template classes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15000"/>
              </a:lnSpc>
              <a:buClr>
                <a:srgbClr val="EECE1A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EECE1A"/>
                </a:solidFill>
                <a:latin typeface="Lato"/>
                <a:ea typeface="Lato"/>
              </a:rPr>
              <a:t>Since C does not have this feature, we have to come up with other ways to template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1071</Words>
  <Application>Microsoft Office PowerPoint</Application>
  <PresentationFormat>On-screen Show (16:9)</PresentationFormat>
  <Paragraphs>153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DejaVu Sans</vt:lpstr>
      <vt:lpstr>Lato</vt:lpstr>
      <vt:lpstr>Montserrat</vt:lpstr>
      <vt:lpstr>Source Sans Pro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dj</dc:creator>
  <dc:description/>
  <cp:lastModifiedBy>dj</cp:lastModifiedBy>
  <cp:revision>10</cp:revision>
  <dcterms:modified xsi:type="dcterms:W3CDTF">2019-04-03T18:18:58Z</dcterms:modified>
  <dc:language>en-US</dc:language>
</cp:coreProperties>
</file>