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Amatic SC"/>
      <p:regular r:id="rId59"/>
      <p:bold r:id="rId60"/>
    </p:embeddedFont>
    <p:embeddedFont>
      <p:font typeface="Source Code Pro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63AC7C-8CD1-48FE-8509-D6911442769F}">
  <a:tblStyle styleId="{D463AC7C-8CD1-48FE-8509-D69114427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bold.fntdata"/><Relationship Id="rId61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maticSC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AmaticSC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da7782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da778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da7782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fda778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01c3c24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801c3c2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da77829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fda778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da77829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fda778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da77829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da778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da77829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fda778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da7782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fda778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code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da77829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da778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a77829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fda778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b1fb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b1fb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fda77829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fda7782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fda77829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fda7782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fda7782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fda7782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da77829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da778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fda77829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fda778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code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fda77829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fda778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fda77829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fda778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fda7782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fda7782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fda7782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fda7782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e59ddf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e59ddf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1fb3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b1fb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e59ddf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e59ddf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801c3c2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801c3c2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801c3c24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801c3c2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801c3c24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801c3c2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801c3c24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801c3c2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801c3c24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801c3c2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01c3c24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01c3c2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01c3c24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01c3c2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801c3c24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801c3c2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801c3c24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801c3c2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da7782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da778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801c3c24_0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801c3c2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801c3c24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801c3c2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801c3c24_0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801c3c2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801c3c24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801c3c2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801c3c24_0_3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801c3c2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801c3c24_0_3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4801c3c2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801c3c24_0_3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801c3c2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801c3c24_0_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4801c3c2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801c3c24_0_3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801c3c2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801c3c24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4801c3c2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da778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fda778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801c3c24_0_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801c3c2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801c3c24_0_4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801c3c2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801c3c24_0_4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4801c3c2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da778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da778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da77829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da778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da7782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da778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da77829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da778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i="1">
                <a:solidFill>
                  <a:schemeClr val="accent4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Code Pro"/>
              <a:buChar char="○"/>
              <a:defRPr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ource Code Pro"/>
              <a:buChar char="■"/>
              <a:defRPr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Code Pro"/>
              <a:buChar char="●"/>
              <a:defRPr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879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does the following declare?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x, y;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clarity, best practice is to keep the pointer symbol next to the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*x, *y;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NULL is essentially 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NULL is the universal value for ‘this variable has not been initialized yet’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Pointer variables should ALWAYS be initialized to NULL if not initialized to a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Why? What do they contain if you don’t?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Don’t confuse a void pointer and a NULL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v</a:t>
            </a:r>
            <a:r>
              <a:rPr b="1" lang="en"/>
              <a:t>oid</a:t>
            </a:r>
            <a:r>
              <a:rPr lang="en"/>
              <a:t> is a type, </a:t>
            </a:r>
            <a:r>
              <a:rPr b="1" lang="en"/>
              <a:t>NULL</a:t>
            </a:r>
            <a:r>
              <a:rPr lang="en"/>
              <a:t> is a 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 MySizeOf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Parameters</a:t>
            </a:r>
            <a:endParaRPr/>
          </a:p>
        </p:txBody>
      </p:sp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pointer parameters like other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br>
              <a:rPr lang="en"/>
            </a:br>
            <a:r>
              <a:rPr lang="en"/>
              <a:t>		int foo(char * string, int * list);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functionally the same as:</a:t>
            </a:r>
            <a:br>
              <a:rPr lang="en"/>
            </a:br>
            <a:r>
              <a:rPr lang="en"/>
              <a:t> 		int foo(char string[], int list[]);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All arrays are passed as pointers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Value</a:t>
            </a:r>
            <a:endParaRPr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 only has pass by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you can pass the value of a memory address *tricky*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say all types passed by value except pointers and arrays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even though they are too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Pointer passes by value, but values pointed to are always referenced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Dereferencing</a:t>
            </a:r>
            <a:endParaRPr/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457200" y="2949750"/>
            <a:ext cx="82296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“Any problem in computer science can be solved by more indirection”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pointer is a memory address with a restricted type, also known as a </a:t>
            </a:r>
            <a:r>
              <a:rPr b="1" lang="en" sz="2200">
                <a:solidFill>
                  <a:schemeClr val="accent4"/>
                </a:solidFill>
              </a:rPr>
              <a:t>reference</a:t>
            </a:r>
            <a:endParaRPr b="1" sz="2200">
              <a:solidFill>
                <a:schemeClr val="accent4"/>
              </a:solidFill>
            </a:endParaRPr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17" y="1191988"/>
            <a:ext cx="7636558" cy="1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Dereference Pointers</a:t>
            </a:r>
            <a:endParaRPr/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chemeClr val="accent4"/>
                </a:solidFill>
              </a:rPr>
              <a:t>Dereference</a:t>
            </a:r>
            <a:r>
              <a:rPr lang="en"/>
              <a:t> the pointer with *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x = *ptr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symbol as pointer declaration, not the same operation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you follow GPS directions to an address, you are dereferencing the address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Dereferencing jumps from the address in the pointer to the data stored at that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Dereference</a:t>
            </a:r>
            <a:endParaRPr/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char some_string[] = “string”;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char *letter_ptr = some_string;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//to access some_string[0]</a:t>
            </a:r>
            <a:br>
              <a:rPr lang="en" sz="2400"/>
            </a:br>
            <a:r>
              <a:rPr lang="en" sz="2400"/>
              <a:t>char letter_1 = *letter_ptr;</a:t>
            </a:r>
            <a:br>
              <a:rPr lang="en" sz="2400"/>
            </a:br>
            <a:r>
              <a:rPr lang="en" sz="2400"/>
              <a:t>//to access some_string[1]</a:t>
            </a:r>
            <a:br>
              <a:rPr lang="en" sz="2400"/>
            </a:br>
            <a:r>
              <a:rPr lang="en" sz="2400"/>
              <a:t>char letter_2 =  letter_ptr[1];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>
                <a:solidFill>
                  <a:schemeClr val="accent4"/>
                </a:solidFill>
              </a:rPr>
              <a:t>We can treat pointers just like arrays</a:t>
            </a:r>
            <a:endParaRPr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they aren’t the same thing (more on this later…)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Dereference example: int num = *num_ptr;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in an expression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num = *num_ptr+2; </a:t>
            </a:r>
            <a:r>
              <a:rPr lang="en">
                <a:solidFill>
                  <a:schemeClr val="accent6"/>
                </a:solidFill>
              </a:rPr>
              <a:t>//</a:t>
            </a:r>
            <a:r>
              <a:rPr lang="en" sz="1400">
                <a:solidFill>
                  <a:schemeClr val="accent6"/>
                </a:solidFill>
              </a:rPr>
              <a:t>this may not give the expected results</a:t>
            </a:r>
            <a:endParaRPr sz="1400">
              <a:solidFill>
                <a:schemeClr val="accent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Dereference has the higher priority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num = *(num_ptr + 2); //must use parenthesis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Operator</a:t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memory address of data with the reference operator: &amp;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c = ‘c’;</a:t>
            </a:r>
            <a:br>
              <a:rPr lang="en"/>
            </a:br>
            <a:r>
              <a:rPr lang="en"/>
              <a:t>char * c_ptr = &amp;c;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 should match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assign the address of an int to a char pointer, but what happens?</a:t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275" y="1754300"/>
            <a:ext cx="2553375" cy="17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Addresses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228675"/>
            <a:ext cx="85206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memory address of the first element of an array is given the name of the array.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example, given: int list[] = {5,6,7,8}</a:t>
            </a:r>
            <a:br>
              <a:rPr lang="en"/>
            </a:br>
            <a:r>
              <a:rPr i="1" lang="en"/>
              <a:t>list</a:t>
            </a:r>
            <a:r>
              <a:rPr lang="en"/>
              <a:t> is the memory address of ‘5’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memory is allocated for the array cells, the starting address is fixed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ensure that this address is not changed array names may not be used as variables on the left of an assignment statement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- memory address</a:t>
            </a:r>
            <a:endParaRPr/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Grab the memory address of any variable with the reference operator - &amp;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value must be stored in memory, not a literal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&amp;var gives me the memory address of var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&amp;10 not possible, 10 is not 'stored', it is a literal</a:t>
            </a:r>
            <a:endParaRPr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825" y="4018750"/>
            <a:ext cx="4052974" cy="9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</a:t>
            </a:r>
            <a:endParaRPr/>
          </a:p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memory address of the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by reference using &amp; and *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</a:t>
            </a:r>
            <a:br>
              <a:rPr lang="en"/>
            </a:br>
            <a:r>
              <a:rPr lang="en"/>
              <a:t>	int x = 1;</a:t>
            </a:r>
            <a:br>
              <a:rPr lang="en"/>
            </a:br>
            <a:r>
              <a:rPr lang="en"/>
              <a:t>	passByReference(&amp;x);</a:t>
            </a:r>
            <a:br>
              <a:rPr lang="en"/>
            </a:br>
            <a:r>
              <a:rPr lang="en"/>
              <a:t>	/…/</a:t>
            </a:r>
            <a:br>
              <a:rPr lang="en"/>
            </a:br>
            <a:r>
              <a:rPr lang="en"/>
              <a:t>	int passByReference(int * x) {</a:t>
            </a:r>
            <a:br>
              <a:rPr lang="en"/>
            </a:br>
            <a:r>
              <a:rPr lang="en"/>
              <a:t>		(*x) = (*x) + 2;</a:t>
            </a:r>
            <a:br>
              <a:rPr lang="en"/>
            </a:br>
            <a:r>
              <a:rPr lang="en"/>
              <a:t>	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35" name="Google Shape;235;p4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236" name="Google Shape;236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4, 4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3, 4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swap(int *p1, int *p2){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int temp = *p1;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*p1 = * p2;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*p2 = temp;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242" name="Google Shape;242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Because pointer’s are basically just numbers, you can do basic arithmetic with them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and subtract only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Math works different with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ptr = 2;</a:t>
            </a:r>
            <a:br>
              <a:rPr lang="en"/>
            </a:br>
            <a:r>
              <a:rPr lang="en"/>
              <a:t>int * new_ptr = ptr + 2;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i="1" lang="en">
                <a:solidFill>
                  <a:schemeClr val="accent6"/>
                </a:solidFill>
              </a:rPr>
              <a:t>What do you think new_ptr would equal? </a:t>
            </a:r>
            <a:endParaRPr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with Pointers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Pointer math always takes into account the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Formula:</a:t>
            </a:r>
            <a:r>
              <a:rPr lang="en"/>
              <a:t> &lt;address&gt; + (&lt;val&gt; * &lt;type size&gt;)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type size is implicit/automatic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ptr = 2;</a:t>
            </a:r>
            <a:br>
              <a:rPr lang="en"/>
            </a:br>
            <a:r>
              <a:rPr lang="en"/>
              <a:t>new_ptr = ptr + </a:t>
            </a:r>
            <a:r>
              <a:rPr lang="en">
                <a:solidFill>
                  <a:schemeClr val="accent4"/>
                </a:solidFill>
              </a:rPr>
              <a:t>(</a:t>
            </a:r>
            <a:r>
              <a:rPr lang="en"/>
              <a:t>2 </a:t>
            </a:r>
            <a:r>
              <a:rPr i="1" lang="en">
                <a:solidFill>
                  <a:schemeClr val="accent4"/>
                </a:solidFill>
              </a:rPr>
              <a:t>* sizeof(int)</a:t>
            </a:r>
            <a:r>
              <a:rPr lang="en">
                <a:solidFill>
                  <a:schemeClr val="accent4"/>
                </a:solidFill>
              </a:rPr>
              <a:t>)</a:t>
            </a:r>
            <a:endParaRPr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if int is 4 bytes, new_ptr == 10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Operator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++i or --i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(Inc/Dec)rements first, then performs operation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Postoperations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i++ or i- -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performs operation, then (Inc/Dec)rements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Increment</a:t>
            </a:r>
            <a:endParaRPr/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Remember, pointers have types to support pointer arithmetic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Pointers add according to their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++int_ptr: adds by sizeof(int)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char_ptr++: adds by sizeof(char)	</a:t>
            </a:r>
            <a:endParaRPr/>
          </a:p>
        </p:txBody>
      </p:sp>
      <p:pic>
        <p:nvPicPr>
          <p:cNvPr id="261" name="Google Shape;2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775" y="3387150"/>
            <a:ext cx="2583025" cy="153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67" name="Google Shape;267;p5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268" name="Google Shape;268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#include &lt;stdio.h&gt;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void prints(char * str){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char * c; 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for(c = str; *(c+1) != '\0'; c++)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	printf("%c -", *c);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printf("%c", *c);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}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void reverse(int * arr, int size){ 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int * end;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for(end = arr+size-1; arr &lt; end; arr++, end--){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	int temp = *arr; 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	*arr = *end; 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	*end = temp;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}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}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int main(){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int nums[] = {1,2,3,4,5,6,7};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char string[] = "Hello";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prints(string);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printf("\n");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reverse(nums, sizeof(nums)/sizeof(int));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int * arr = nums;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for(; arr &lt; nums+sizeof(nums)/sizeof(int); arr++){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	printf("%d", *arr);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        }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printf("\n");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	return 0;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24242"/>
                </a:solidFill>
              </a:rPr>
              <a:t>}</a:t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Pointers</a:t>
            </a:r>
            <a:endParaRPr/>
          </a:p>
        </p:txBody>
      </p:sp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Since we can have pointers to int, and in fact pointers to any type in C, it shouldn't come as too much of a surprise that we can have pointers to other pointers.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We'll now have to distinguish between the pointer, what it points to, and what the pointer that it points to points to.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And, of course, we might also end up with pointers to pointers to pointers, or pointers to pointers to pointers to pointers...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Pointers</a:t>
            </a:r>
            <a:endParaRPr/>
          </a:p>
        </p:txBody>
      </p:sp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</a:pPr>
            <a:r>
              <a:rPr lang="en"/>
              <a:t>So, what if I want to keep any array of 5 strings?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Since strings are just pointers to an array of characters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char * strings[5]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arrays are just pointers to a starting memory address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** strings;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where the two asterisks indicate that two levels of pointers are involved.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Addresses</a:t>
            </a:r>
            <a:endParaRPr/>
          </a:p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#include &lt;stdio.h&gt;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int main(){</a:t>
            </a:r>
            <a:endParaRPr sz="14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char str[1];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printf("%p\n", str);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printf("%p\n", str+1);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int num[1];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printf("%p\n", num);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printf("%p\n", num+1);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double db[1];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printf("%p\n", db);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  printf("%p\n", db+1);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}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Pointers</a:t>
            </a:r>
            <a:endParaRPr/>
          </a:p>
        </p:txBody>
      </p:sp>
      <p:sp>
        <p:nvSpPr>
          <p:cNvPr id="286" name="Google Shape;286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Suppose we have: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** ipp;</a:t>
            </a:r>
            <a:br>
              <a:rPr lang="en"/>
            </a:br>
            <a:r>
              <a:rPr lang="en"/>
              <a:t>int i = 5, j = 6; k = 7;</a:t>
            </a:r>
            <a:br>
              <a:rPr lang="en"/>
            </a:br>
            <a:r>
              <a:rPr lang="en"/>
              <a:t>int *ip1 = &amp;i, *ip2 = &amp;j;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we can set: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ipp = &amp;ip1;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say: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*ipp = ip2;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75" y="2794600"/>
            <a:ext cx="1386350" cy="6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775" y="3568779"/>
            <a:ext cx="1386350" cy="67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Pointers to Manage Memory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sp>
        <p:nvSpPr>
          <p:cNvPr id="299" name="Google Shape;299;p56"/>
          <p:cNvSpPr txBox="1"/>
          <p:nvPr>
            <p:ph idx="1" type="body"/>
          </p:nvPr>
        </p:nvSpPr>
        <p:spPr>
          <a:xfrm>
            <a:off x="457200" y="1278525"/>
            <a:ext cx="81843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/>
              <a:t>When your executable runs, the Operating System reserves a segment of memory available for the program’s execution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When your program tries to access memory outside of this </a:t>
            </a:r>
            <a:r>
              <a:rPr lang="en" sz="2000"/>
              <a:t>allotted</a:t>
            </a:r>
            <a:r>
              <a:rPr lang="en" sz="2000"/>
              <a:t> segment, you create a ‘segmentation fault’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resources used by this segment are released when the segment is released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Segment</a:t>
            </a:r>
            <a:endParaRPr/>
          </a:p>
        </p:txBody>
      </p:sp>
      <p:sp>
        <p:nvSpPr>
          <p:cNvPr id="305" name="Google Shape;305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</a:t>
            </a:r>
            <a:r>
              <a:rPr lang="en"/>
              <a:t>our segment is further divided into different kinds of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 Because some information is known at compile time and some won’t be known until runtime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memory-segment is divided into sub-segments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space for our program to run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also need free memory to allocate and deallocate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</a:t>
            </a:r>
            <a:endParaRPr/>
          </a:p>
        </p:txBody>
      </p:sp>
      <p:sp>
        <p:nvSpPr>
          <p:cNvPr id="311" name="Google Shape;311;p58"/>
          <p:cNvSpPr txBox="1"/>
          <p:nvPr>
            <p:ph idx="1" type="body"/>
          </p:nvPr>
        </p:nvSpPr>
        <p:spPr>
          <a:xfrm>
            <a:off x="457200" y="1278525"/>
            <a:ext cx="55164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3 Primary Memory Sub-Segments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- running program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Heap - free space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Static - compile time memory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/>
              <a:t>Stack and Heap are Dynamic Memory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They are allocated during runtime</a:t>
            </a:r>
            <a:endParaRPr/>
          </a:p>
        </p:txBody>
      </p:sp>
      <p:grpSp>
        <p:nvGrpSpPr>
          <p:cNvPr id="312" name="Google Shape;312;p58"/>
          <p:cNvGrpSpPr/>
          <p:nvPr/>
        </p:nvGrpSpPr>
        <p:grpSpPr>
          <a:xfrm>
            <a:off x="6257317" y="1334104"/>
            <a:ext cx="2377733" cy="3215413"/>
            <a:chOff x="5752150" y="1334088"/>
            <a:chExt cx="2882800" cy="3524513"/>
          </a:xfrm>
        </p:grpSpPr>
        <p:sp>
          <p:nvSpPr>
            <p:cNvPr id="313" name="Google Shape;313;p58"/>
            <p:cNvSpPr/>
            <p:nvPr/>
          </p:nvSpPr>
          <p:spPr>
            <a:xfrm>
              <a:off x="5752250" y="1979825"/>
              <a:ext cx="2882700" cy="1264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8"/>
            <p:cNvSpPr/>
            <p:nvPr/>
          </p:nvSpPr>
          <p:spPr>
            <a:xfrm rot="10800000">
              <a:off x="5752250" y="3915400"/>
              <a:ext cx="2882700" cy="943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5752150" y="2902825"/>
              <a:ext cx="2882700" cy="10125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8"/>
            <p:cNvSpPr/>
            <p:nvPr/>
          </p:nvSpPr>
          <p:spPr>
            <a:xfrm rot="10800000">
              <a:off x="5752250" y="1334088"/>
              <a:ext cx="2882700" cy="10125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8"/>
            <p:cNvSpPr txBox="1"/>
            <p:nvPr/>
          </p:nvSpPr>
          <p:spPr>
            <a:xfrm>
              <a:off x="6611500" y="1431350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The Stack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8" name="Google Shape;318;p58"/>
            <p:cNvSpPr txBox="1"/>
            <p:nvPr/>
          </p:nvSpPr>
          <p:spPr>
            <a:xfrm>
              <a:off x="6611500" y="3355013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The Heap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58"/>
            <p:cNvSpPr txBox="1"/>
            <p:nvPr/>
          </p:nvSpPr>
          <p:spPr>
            <a:xfrm>
              <a:off x="6611500" y="4160475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Static Memory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0" name="Google Shape;320;p58"/>
            <p:cNvSpPr txBox="1"/>
            <p:nvPr/>
          </p:nvSpPr>
          <p:spPr>
            <a:xfrm>
              <a:off x="6442700" y="2400000"/>
              <a:ext cx="15018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Free Space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611825" y="1278525"/>
            <a:ext cx="50748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stack grows as functions allocate local variables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Automatically allocated and freed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stack has size limits 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OS Dependant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Local variables only exist while the function that created them is running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scope</a:t>
            </a:r>
            <a:endParaRPr sz="1400"/>
          </a:p>
        </p:txBody>
      </p:sp>
      <p:pic>
        <p:nvPicPr>
          <p:cNvPr id="327" name="Google Shape;327;p59"/>
          <p:cNvPicPr preferRelativeResize="0"/>
          <p:nvPr/>
        </p:nvPicPr>
        <p:blipFill rotWithShape="1">
          <a:blip r:embed="rId3">
            <a:alphaModFix/>
          </a:blip>
          <a:srcRect b="0" l="19717" r="0" t="0"/>
          <a:stretch/>
        </p:blipFill>
        <p:spPr>
          <a:xfrm>
            <a:off x="1378150" y="1278525"/>
            <a:ext cx="1428925" cy="33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Movement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2936275" y="1278525"/>
            <a:ext cx="31302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Function calls add a frame to the stack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Function returns remove frames from the stack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a frame is unwound, the data is lost</a:t>
            </a:r>
            <a:endParaRPr sz="20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or is it?</a:t>
            </a:r>
            <a:endParaRPr i="1" sz="1400"/>
          </a:p>
        </p:txBody>
      </p:sp>
      <p:pic>
        <p:nvPicPr>
          <p:cNvPr id="334" name="Google Shape;3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0" y="1278525"/>
            <a:ext cx="1751275" cy="33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007" y="1293150"/>
            <a:ext cx="1953142" cy="33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457200" y="1278525"/>
            <a:ext cx="48438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Writable memory can be allocated and deallocated by the programmer (dynamically)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Memory does not automatically free from the heap for the life of the program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Pointers are essential</a:t>
            </a:r>
            <a:endParaRPr sz="1400"/>
          </a:p>
        </p:txBody>
      </p:sp>
      <p:grpSp>
        <p:nvGrpSpPr>
          <p:cNvPr id="342" name="Google Shape;342;p61"/>
          <p:cNvGrpSpPr/>
          <p:nvPr/>
        </p:nvGrpSpPr>
        <p:grpSpPr>
          <a:xfrm>
            <a:off x="6061217" y="1384355"/>
            <a:ext cx="2594808" cy="3178758"/>
            <a:chOff x="5752150" y="1334088"/>
            <a:chExt cx="2882800" cy="3524513"/>
          </a:xfrm>
        </p:grpSpPr>
        <p:sp>
          <p:nvSpPr>
            <p:cNvPr id="343" name="Google Shape;343;p61"/>
            <p:cNvSpPr/>
            <p:nvPr/>
          </p:nvSpPr>
          <p:spPr>
            <a:xfrm>
              <a:off x="5752250" y="1979825"/>
              <a:ext cx="2882700" cy="1264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1"/>
            <p:cNvSpPr/>
            <p:nvPr/>
          </p:nvSpPr>
          <p:spPr>
            <a:xfrm rot="10800000">
              <a:off x="5752250" y="3915400"/>
              <a:ext cx="2882700" cy="943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1"/>
            <p:cNvSpPr/>
            <p:nvPr/>
          </p:nvSpPr>
          <p:spPr>
            <a:xfrm>
              <a:off x="5752150" y="2902825"/>
              <a:ext cx="2882700" cy="10125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1"/>
            <p:cNvSpPr/>
            <p:nvPr/>
          </p:nvSpPr>
          <p:spPr>
            <a:xfrm rot="10800000">
              <a:off x="5752250" y="1334088"/>
              <a:ext cx="2882700" cy="10125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1"/>
            <p:cNvSpPr txBox="1"/>
            <p:nvPr/>
          </p:nvSpPr>
          <p:spPr>
            <a:xfrm>
              <a:off x="6611500" y="1431350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The Stack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61"/>
            <p:cNvSpPr txBox="1"/>
            <p:nvPr/>
          </p:nvSpPr>
          <p:spPr>
            <a:xfrm>
              <a:off x="6611500" y="3355013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The Heap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Google Shape;349;p61"/>
            <p:cNvSpPr txBox="1"/>
            <p:nvPr/>
          </p:nvSpPr>
          <p:spPr>
            <a:xfrm>
              <a:off x="6611500" y="4160475"/>
              <a:ext cx="1164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Static Memory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61"/>
            <p:cNvSpPr txBox="1"/>
            <p:nvPr/>
          </p:nvSpPr>
          <p:spPr>
            <a:xfrm>
              <a:off x="6442700" y="2400000"/>
              <a:ext cx="15018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Free Space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vs Heap vs Global</a:t>
            </a:r>
            <a:endParaRPr/>
          </a:p>
        </p:txBody>
      </p:sp>
      <p:graphicFrame>
        <p:nvGraphicFramePr>
          <p:cNvPr id="356" name="Google Shape;356;p62"/>
          <p:cNvGraphicFramePr/>
          <p:nvPr/>
        </p:nvGraphicFramePr>
        <p:xfrm>
          <a:off x="1189850" y="19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{D463AC7C-8CD1-48FE-8509-D6911442769F}</a:tableStyleId>
              </a:tblPr>
              <a:tblGrid>
                <a:gridCol w="1723625"/>
                <a:gridCol w="1723625"/>
                <a:gridCol w="1723625"/>
                <a:gridCol w="1723625"/>
              </a:tblGrid>
              <a:tr h="60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Stack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Heap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Static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Memory 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Compile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How is it created?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Automatically Allocated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Explicitly Allocated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Statically Allocated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How is it freed?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Automatically Freed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Explicitly Freed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Life of the Program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*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typeless or universal pointer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dereferenced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be cast into a type before dereferencing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why?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used in pointer arithmetic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know what to cast it?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the programmer’s responsibility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57200" y="1200150"/>
            <a:ext cx="837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variable that has the memory address of another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Sometimes called references or alias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of the most powerful features of 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you to write very efficient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Pointers do not hold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Pointers hold a number that corresponds to an address in memory of some data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* examples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variables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void * v_ptr = &amp;foo;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remember, pointer addresses are just integers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most compilers, void * automatically become the pointer type assign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int * x = returnVoidPtr();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automatically becomes an int 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malloc()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malloc dynamically allocates memory that lives outside the life of stack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void* malloc (size_t size);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size_t is a library typedef for an unsigned int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size_t is always in bytes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int_ptr = malloc(4);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int_ptr = malloc(sizeof(int));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* my_ptr = malloc(sizeof(MyStruct));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Allocating space for arrays</a:t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457200" y="1278526"/>
            <a:ext cx="82296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Allocate space for arrays by multiplying the number of items by the size of the type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 * int_list = malloc(sizeof(int) * 5);</a:t>
            </a:r>
            <a:endParaRPr sz="14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sizeof(int) = 4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4*5 = 20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MyStruct * mystruct_list = malloc(sizeof(MyStruct) * 20);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</a:rPr>
              <a:t>IMPORTANT: m</a:t>
            </a:r>
            <a:r>
              <a:rPr b="1" lang="en" sz="1400">
                <a:solidFill>
                  <a:srgbClr val="3C78D8"/>
                </a:solidFill>
              </a:rPr>
              <a:t>alloc doesn’t know you are allocating an array. It’s just allocating a chunk of memory.</a:t>
            </a:r>
            <a:endParaRPr b="1" sz="1400">
              <a:solidFill>
                <a:srgbClr val="3C78D8"/>
              </a:solidFill>
            </a:endParaRPr>
          </a:p>
        </p:txBody>
      </p:sp>
      <p:graphicFrame>
        <p:nvGraphicFramePr>
          <p:cNvPr id="381" name="Google Shape;381;p66"/>
          <p:cNvGraphicFramePr/>
          <p:nvPr/>
        </p:nvGraphicFramePr>
        <p:xfrm>
          <a:off x="2549675" y="41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{D463AC7C-8CD1-48FE-8509-D6911442769F}</a:tableStyleId>
              </a:tblPr>
              <a:tblGrid>
                <a:gridCol w="1239775"/>
                <a:gridCol w="1239775"/>
                <a:gridCol w="1239775"/>
                <a:gridCol w="1239775"/>
                <a:gridCol w="1239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bytes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66"/>
          <p:cNvSpPr/>
          <p:nvPr/>
        </p:nvSpPr>
        <p:spPr>
          <a:xfrm>
            <a:off x="395450" y="4043350"/>
            <a:ext cx="990000" cy="5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int_list</a:t>
            </a:r>
            <a:endParaRPr/>
          </a:p>
        </p:txBody>
      </p:sp>
      <p:cxnSp>
        <p:nvCxnSpPr>
          <p:cNvPr id="383" name="Google Shape;383;p66"/>
          <p:cNvCxnSpPr>
            <a:stCxn id="382" idx="3"/>
          </p:cNvCxnSpPr>
          <p:nvPr/>
        </p:nvCxnSpPr>
        <p:spPr>
          <a:xfrm flipH="1" rot="10800000">
            <a:off x="1385450" y="4329550"/>
            <a:ext cx="11304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this memory?</a:t>
            </a:r>
            <a:endParaRPr/>
          </a:p>
        </p:txBody>
      </p:sp>
      <p:sp>
        <p:nvSpPr>
          <p:cNvPr id="389" name="Google Shape;389;p67"/>
          <p:cNvSpPr txBox="1"/>
          <p:nvPr>
            <p:ph idx="1" type="body"/>
          </p:nvPr>
        </p:nvSpPr>
        <p:spPr>
          <a:xfrm>
            <a:off x="457200" y="1278525"/>
            <a:ext cx="4534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Dynamically allocated memory is put on the heap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heap grows as more memory is allocated</a:t>
            </a: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amount of room for heap memory is finite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Though you’ll probably never run into this limit unless you have a bad memory leak</a:t>
            </a:r>
            <a:endParaRPr sz="1400"/>
          </a:p>
        </p:txBody>
      </p:sp>
      <p:pic>
        <p:nvPicPr>
          <p:cNvPr id="390" name="Google Shape;3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175" y="1391225"/>
            <a:ext cx="4071626" cy="334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5103375" y="2802500"/>
            <a:ext cx="2381100" cy="78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malloc() Only Allocates</a:t>
            </a:r>
            <a:endParaRPr/>
          </a:p>
        </p:txBody>
      </p:sp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malloc allocates and marks a chunk of memory in the heap as ‘in use’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malloc does not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clear or zero out memory (some OS’s do)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whatever was there previously is still there (junk)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 </a:t>
            </a:r>
            <a:r>
              <a:rPr b="1" lang="en"/>
              <a:t>any</a:t>
            </a:r>
            <a:r>
              <a:rPr lang="en"/>
              <a:t> bounds checking to make sure you are only using that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write and read past the end of your allocated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guarantee the memory is secure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another pointer can point to the same memory and overwrite it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malloc() isn’t the boss of you...</a:t>
            </a:r>
            <a:endParaRPr sz="3600"/>
          </a:p>
        </p:txBody>
      </p:sp>
      <p:sp>
        <p:nvSpPr>
          <p:cNvPr id="403" name="Google Shape;403;p69"/>
          <p:cNvSpPr txBox="1"/>
          <p:nvPr>
            <p:ph idx="1" type="body"/>
          </p:nvPr>
        </p:nvSpPr>
        <p:spPr>
          <a:xfrm>
            <a:off x="457200" y="1647149"/>
            <a:ext cx="82296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What’s wrong with this code?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 * ptr = malloc(sizeof (int));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*ptr = 8;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*(ptr + 1) = 5;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printf("\n%d\n", ptr[1]);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...but malloc() will take your stuff</a:t>
            </a:r>
            <a:endParaRPr sz="3600"/>
          </a:p>
        </p:txBody>
      </p:sp>
      <p:sp>
        <p:nvSpPr>
          <p:cNvPr id="409" name="Google Shape;409;p70"/>
          <p:cNvSpPr txBox="1"/>
          <p:nvPr>
            <p:ph idx="1" type="body"/>
          </p:nvPr>
        </p:nvSpPr>
        <p:spPr>
          <a:xfrm>
            <a:off x="457200" y="1278521"/>
            <a:ext cx="82296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 * ptr = malloc(sizeof (int));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*ptr = 8;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*(ptr + 1) = 5;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printf("\n%d\n", ptr[1]);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0" name="Google Shape;410;p70"/>
          <p:cNvGraphicFramePr/>
          <p:nvPr/>
        </p:nvGraphicFramePr>
        <p:xfrm>
          <a:off x="216700" y="37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{D463AC7C-8CD1-48FE-8509-D6911442769F}</a:tableStyleId>
              </a:tblPr>
              <a:tblGrid>
                <a:gridCol w="1088825"/>
                <a:gridCol w="1088825"/>
                <a:gridCol w="1088825"/>
                <a:gridCol w="1088825"/>
                <a:gridCol w="1088825"/>
                <a:gridCol w="1088825"/>
                <a:gridCol w="1088825"/>
                <a:gridCol w="108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00000101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" name="Google Shape;411;p70"/>
          <p:cNvSpPr/>
          <p:nvPr/>
        </p:nvSpPr>
        <p:spPr>
          <a:xfrm rot="5400000">
            <a:off x="2294200" y="1444775"/>
            <a:ext cx="200700" cy="4401000"/>
          </a:xfrm>
          <a:prstGeom prst="leftBrace">
            <a:avLst>
              <a:gd fmla="val 8333" name="adj1"/>
              <a:gd fmla="val 51848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2" name="Google Shape;412;p70"/>
          <p:cNvSpPr txBox="1"/>
          <p:nvPr/>
        </p:nvSpPr>
        <p:spPr>
          <a:xfrm>
            <a:off x="1090250" y="3190425"/>
            <a:ext cx="2448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Allocated by malloc()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3" name="Google Shape;413;p70"/>
          <p:cNvSpPr/>
          <p:nvPr/>
        </p:nvSpPr>
        <p:spPr>
          <a:xfrm rot="5400000">
            <a:off x="6626450" y="1444775"/>
            <a:ext cx="200700" cy="4401000"/>
          </a:xfrm>
          <a:prstGeom prst="leftBrace">
            <a:avLst>
              <a:gd fmla="val 8333" name="adj1"/>
              <a:gd fmla="val 51848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4" name="Google Shape;414;p70"/>
          <p:cNvSpPr txBox="1"/>
          <p:nvPr/>
        </p:nvSpPr>
        <p:spPr>
          <a:xfrm>
            <a:off x="4842625" y="3165275"/>
            <a:ext cx="366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 allocated, but (probably) still accessible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Overrun</a:t>
            </a:r>
            <a:endParaRPr/>
          </a:p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malloc finds and allocates free space,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doesn’t limit what you can access within your segment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long as the memory is in your dynamic segment, you can access it with a pointer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guarantee that the OS won’t overwrite memory not allocated by malloc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Successful Allocation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malloc returns NULL if there is not enough memory to allocate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</a:t>
            </a:r>
            <a:r>
              <a:rPr lang="en" sz="2400"/>
              <a:t>check malloc’s return value for NULL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</a:t>
            </a:r>
            <a:endParaRPr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if((ptr = malloc(num_bytes)) == NULL){	</a:t>
            </a:r>
            <a:br>
              <a:rPr lang="en"/>
            </a:br>
            <a:r>
              <a:rPr lang="en"/>
              <a:t>    exit(-1);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Is this necessary? </a:t>
            </a:r>
            <a:endParaRPr sz="1200"/>
          </a:p>
          <a:p>
            <a: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Depends on the system and who relies on your code.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Allocation calls</a:t>
            </a:r>
            <a:endParaRPr/>
          </a:p>
        </p:txBody>
      </p:sp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calloc()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void* calloc (size_t num, size_t size);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Allocates a block of memory for an array of num elements, each of them size bytes long, and initializes all its bits to zero.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realloc()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void* realloc (void* ptr, size_t size);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Changes the size of the memory block pointed to by ptr. The function may move the memory block to a new location (whose address is returned by the function).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Pointers?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They allow you to refer to large data structures in a compact way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They make memory usage and management easier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They make it possible to get new memory dynamically as your program is running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free()</a:t>
            </a:r>
            <a:endParaRPr/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457200" y="1278525"/>
            <a:ext cx="83751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releases memory marked as allocated by malloc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the address of memory allocated by malloc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is reclaimed for later use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Syntax: void free (void* ptr);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* str = malloc(sizeof(char)*6);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free(str);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Always NULL Freed Pointers</a:t>
            </a:r>
            <a:endParaRPr sz="4000"/>
          </a:p>
        </p:txBody>
      </p:sp>
      <p:sp>
        <p:nvSpPr>
          <p:cNvPr id="444" name="Google Shape;444;p75"/>
          <p:cNvSpPr txBox="1"/>
          <p:nvPr>
            <p:ph idx="1" type="body"/>
          </p:nvPr>
        </p:nvSpPr>
        <p:spPr>
          <a:xfrm>
            <a:off x="158475" y="1193550"/>
            <a:ext cx="8229600" cy="379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does not change the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Free </a:t>
            </a:r>
            <a:r>
              <a:rPr b="1" lang="en"/>
              <a:t>does not</a:t>
            </a:r>
            <a:r>
              <a:rPr lang="en"/>
              <a:t>  ‘clear’ memory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freed pointer still has the memory address of the freed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Dangling Pointer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NULL freed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free(ptr);</a:t>
            </a:r>
            <a:br>
              <a:rPr lang="en"/>
            </a:br>
            <a:r>
              <a:rPr lang="en"/>
              <a:t>ptr = NULL;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Calling free() on NULL is a no-op, not an error</a:t>
            </a:r>
            <a:endParaRPr/>
          </a:p>
        </p:txBody>
      </p:sp>
      <p:pic>
        <p:nvPicPr>
          <p:cNvPr id="445" name="Google Shape;4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00" y="292850"/>
            <a:ext cx="4227100" cy="11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</a:t>
            </a:r>
            <a:endParaRPr/>
          </a:p>
        </p:txBody>
      </p:sp>
      <p:sp>
        <p:nvSpPr>
          <p:cNvPr id="451" name="Google Shape;451;p7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lasswork</a:t>
            </a:r>
            <a:endParaRPr/>
          </a:p>
        </p:txBody>
      </p:sp>
      <p:sp>
        <p:nvSpPr>
          <p:cNvPr id="452" name="Google Shape;452;p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Memory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Recall, C is pass by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we want to change a value in  different scope?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write a function to keep track of various info since we have been castaway on a deserted island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have an int num_days = 0, food_left = 50;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want to increment the num_days in the function.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could return the new number of days, but then food_left does not get decremented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access the original value, not a copy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Pointer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* operator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Definition: &lt;type&gt; * &lt;var&gt;;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int * num_ptr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does a pointer contain?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just a number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treat it just like an integer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300" y="3861925"/>
            <a:ext cx="2824375" cy="1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 in Memory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Computer memory is just a very large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is addressed in bytes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byte 1 address = 0, byte 2 address = 1...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byte has an address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Byte addressable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00" y="3584525"/>
            <a:ext cx="7716600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Pointer’s Flexible Syntax 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‘*’ that designates the pointer type may have a space between the data type (int, char, etc) and the variable 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does not have 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char * x == char* x == char *x;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IMPORTANT: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The pointer is a type</a:t>
            </a:r>
            <a:endParaRPr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 != char *  &lt;—these are different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