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Tahoma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AF547B-4DDF-493A-90BC-38BEF02CCF24}">
  <a:tblStyle styleId="{28AF547B-4DDF-493A-90BC-38BEF02CCF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Tahoma-bold.fntdata"/><Relationship Id="rId14" Type="http://schemas.openxmlformats.org/officeDocument/2006/relationships/slide" Target="slides/slide9.xml"/><Relationship Id="rId36" Type="http://schemas.openxmlformats.org/officeDocument/2006/relationships/font" Target="fonts/Tahoma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28b7154b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28b7154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3cb74a38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3cb74a3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28b7154b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28b7154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28b7154b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28b7154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28b7154b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28b7154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28b7154b_0_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28b7154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28b7154b_0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28b7154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28b7154b_0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28b7154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28b7154b_0_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28b7154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3cb74a38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3cb74a3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28b7154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28b71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3cb74a38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3cb74a3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3cb74a38_0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3cb74a3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3cb74a38_0_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3cb74a3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3cb74a38_0_2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3cb74a3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3cb74a38_0_2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3cb74a3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3b3a84e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73b3a84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3b3a84e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3b3a84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3b3a84e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3b3a84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3b3a84e8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3b3a84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3b3a84e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3b3a84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8b7154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8b715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60e1941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60e194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28b7154b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28b715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28b7154b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28b715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8b7154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8b7154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30655b2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30655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28b7154b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28b7154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28b7154b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28b7154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/>
          <p:nvPr/>
        </p:nvSpPr>
        <p:spPr>
          <a:xfrm>
            <a:off x="0" y="-1"/>
            <a:ext cx="9144000" cy="372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 txBox="1"/>
          <p:nvPr>
            <p:ph type="ctrTitle"/>
          </p:nvPr>
        </p:nvSpPr>
        <p:spPr>
          <a:xfrm>
            <a:off x="391160" y="1433989"/>
            <a:ext cx="83514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2"/>
          <p:cNvSpPr txBox="1"/>
          <p:nvPr>
            <p:ph idx="1" type="subTitle"/>
          </p:nvPr>
        </p:nvSpPr>
        <p:spPr>
          <a:xfrm>
            <a:off x="403761" y="1982436"/>
            <a:ext cx="83424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53" name="Google Shape;53;p2"/>
          <p:cNvCxnSpPr/>
          <p:nvPr/>
        </p:nvCxnSpPr>
        <p:spPr>
          <a:xfrm>
            <a:off x="2258800" y="1912669"/>
            <a:ext cx="4621800" cy="108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4" name="Google Shape;54;p2"/>
          <p:cNvSpPr/>
          <p:nvPr/>
        </p:nvSpPr>
        <p:spPr>
          <a:xfrm>
            <a:off x="0" y="3030297"/>
            <a:ext cx="9144000" cy="795917"/>
          </a:xfrm>
          <a:custGeom>
            <a:rect b="b" l="l" r="r" t="t"/>
            <a:pathLst>
              <a:path extrusionOk="0" h="1440573" w="914400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/>
          <p:nvPr/>
        </p:nvSpPr>
        <p:spPr>
          <a:xfrm>
            <a:off x="0" y="1"/>
            <a:ext cx="9144000" cy="9372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0" y="226265"/>
            <a:ext cx="9144000" cy="795917"/>
          </a:xfrm>
          <a:custGeom>
            <a:rect b="b" l="l" r="r" t="t"/>
            <a:pathLst>
              <a:path extrusionOk="0" h="1440573" w="914400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3"/>
          <p:cNvCxnSpPr/>
          <p:nvPr/>
        </p:nvCxnSpPr>
        <p:spPr>
          <a:xfrm flipH="1" rot="10800000">
            <a:off x="2258963" y="783855"/>
            <a:ext cx="4602300" cy="69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0" name="Google Shape;60;p3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" name="Google Shape;61;p3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0" y="1"/>
            <a:ext cx="4456800" cy="470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flipH="1">
            <a:off x="3434" y="3759781"/>
            <a:ext cx="4453250" cy="1033098"/>
          </a:xfrm>
          <a:custGeom>
            <a:rect b="b" l="l" r="r" t="t"/>
            <a:pathLst>
              <a:path extrusionOk="0" h="1869860" w="445325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4"/>
          <p:cNvCxnSpPr/>
          <p:nvPr/>
        </p:nvCxnSpPr>
        <p:spPr>
          <a:xfrm>
            <a:off x="409699" y="744078"/>
            <a:ext cx="3660000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457200" y="1200150"/>
            <a:ext cx="35508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8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00"/>
            </a:lvl9pPr>
          </a:lstStyle>
          <a:p/>
        </p:txBody>
      </p:sp>
      <p:sp>
        <p:nvSpPr>
          <p:cNvPr id="68" name="Google Shape;68;p4"/>
          <p:cNvSpPr txBox="1"/>
          <p:nvPr>
            <p:ph type="title"/>
          </p:nvPr>
        </p:nvSpPr>
        <p:spPr>
          <a:xfrm>
            <a:off x="457200" y="13321"/>
            <a:ext cx="3550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9pPr>
          </a:lstStyle>
          <a:p/>
        </p:txBody>
      </p:sp>
      <p:sp>
        <p:nvSpPr>
          <p:cNvPr id="69" name="Google Shape;69;p4"/>
          <p:cNvSpPr txBox="1"/>
          <p:nvPr>
            <p:ph idx="2" type="body"/>
          </p:nvPr>
        </p:nvSpPr>
        <p:spPr>
          <a:xfrm>
            <a:off x="5021124" y="1200150"/>
            <a:ext cx="35508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8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00"/>
            </a:lvl9pPr>
          </a:lstStyle>
          <a:p/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1"/>
            <a:ext cx="9144000" cy="93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0" y="226265"/>
            <a:ext cx="9144000" cy="795917"/>
          </a:xfrm>
          <a:custGeom>
            <a:rect b="b" l="l" r="r" t="t"/>
            <a:pathLst>
              <a:path extrusionOk="0" h="1440573" w="914400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5"/>
          <p:cNvCxnSpPr/>
          <p:nvPr/>
        </p:nvCxnSpPr>
        <p:spPr>
          <a:xfrm flipH="1" rot="10800000">
            <a:off x="2258963" y="783855"/>
            <a:ext cx="4602300" cy="69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5" name="Google Shape;75;p5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/>
          <p:nvPr/>
        </p:nvSpPr>
        <p:spPr>
          <a:xfrm rot="10800000">
            <a:off x="-5938" y="4110402"/>
            <a:ext cx="4453250" cy="1033098"/>
          </a:xfrm>
          <a:custGeom>
            <a:rect b="b" l="l" r="r" t="t"/>
            <a:pathLst>
              <a:path extrusionOk="0" h="1869860" w="445325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6"/>
          <p:cNvCxnSpPr/>
          <p:nvPr/>
        </p:nvCxnSpPr>
        <p:spPr>
          <a:xfrm>
            <a:off x="388493" y="4409677"/>
            <a:ext cx="3708600" cy="36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388493" y="4493760"/>
            <a:ext cx="36444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/>
        </p:txBody>
      </p:sp>
      <p:sp>
        <p:nvSpPr>
          <p:cNvPr id="81" name="Google Shape;81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nspiration-boar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6209"/>
            <a:ext cx="9144067" cy="5137200"/>
            <a:chOff x="0" y="14678"/>
            <a:chExt cx="9144067" cy="6849600"/>
          </a:xfrm>
        </p:grpSpPr>
        <p:sp>
          <p:nvSpPr>
            <p:cNvPr id="7" name="Google Shape;7;p1"/>
            <p:cNvSpPr/>
            <p:nvPr/>
          </p:nvSpPr>
          <p:spPr>
            <a:xfrm>
              <a:off x="0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4839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469678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70451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939356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74195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409034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643873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878712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113551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48390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83229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18068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05290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287746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522585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3757424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3992263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227102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4461941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696780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4931619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166458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40129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5636136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870975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6105814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340653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6575492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6810331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7045170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7280009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514848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774968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7984526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8219365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454204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8689043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892386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>
                <a:solidFill>
                  <a:schemeClr val="accent4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 i="1">
                <a:solidFill>
                  <a:schemeClr val="accent3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>
                <a:solidFill>
                  <a:schemeClr val="accen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  <a:defRPr sz="1200">
                <a:solidFill>
                  <a:schemeClr val="accent5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■"/>
              <a:defRPr sz="1200">
                <a:solidFill>
                  <a:schemeClr val="accent5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00">
                <a:solidFill>
                  <a:schemeClr val="accent5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  <a:defRPr sz="1200">
                <a:solidFill>
                  <a:schemeClr val="accent5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ctrTitle"/>
          </p:nvPr>
        </p:nvSpPr>
        <p:spPr>
          <a:xfrm>
            <a:off x="391160" y="1433989"/>
            <a:ext cx="83514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89" name="Google Shape;89;p8"/>
          <p:cNvSpPr txBox="1"/>
          <p:nvPr>
            <p:ph idx="1" type="subTitle"/>
          </p:nvPr>
        </p:nvSpPr>
        <p:spPr>
          <a:xfrm>
            <a:off x="403761" y="1982436"/>
            <a:ext cx="83424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CS580U - Fall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Direct Definition: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struct Person people[2] = {</a:t>
            </a:r>
            <a:br>
              <a:rPr lang="en"/>
            </a:br>
            <a:r>
              <a:rPr lang="en"/>
              <a:t>						{“Hannibal”, 57, hannibal_hobbies},								{“Forrest”, 45, forrest_hobbies}</a:t>
            </a:r>
            <a:br>
              <a:rPr lang="en"/>
            </a:b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-or-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struct Person people[2] = {“Hannibal”, 57, hannibal_hobbies,“Forrest”, 45, forrest_hobbies};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>
                <a:solidFill>
                  <a:schemeClr val="accent3"/>
                </a:solidFill>
              </a:rPr>
              <a:t>Why does this work?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4" name="Google Shape;154;p17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Definition of Struct Arrays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457200" y="13322"/>
            <a:ext cx="3550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457200" y="1200150"/>
            <a:ext cx="3550800" cy="25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padding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8"/>
          <p:cNvSpPr txBox="1"/>
          <p:nvPr>
            <p:ph idx="2" type="body"/>
          </p:nvPr>
        </p:nvSpPr>
        <p:spPr>
          <a:xfrm>
            <a:off x="5021124" y="1200150"/>
            <a:ext cx="35508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8, 8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16, 16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9, 16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12, 16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457200" y="1200150"/>
            <a:ext cx="58854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cannot count on the size of a struct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struct Stuff{</a:t>
            </a:r>
            <a:br>
              <a:rPr lang="en"/>
            </a:br>
            <a:r>
              <a:rPr lang="en"/>
              <a:t>		int i;</a:t>
            </a:r>
            <a:br>
              <a:rPr lang="en"/>
            </a:br>
            <a:r>
              <a:rPr lang="en"/>
              <a:t>		char c;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size should this be?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Word Alignment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a way to simplify hardware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Pads out to the next CPU word according to the largest internal data type</a:t>
            </a:r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 Struct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700" y="1262800"/>
            <a:ext cx="2370600" cy="37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2341175" y="4434050"/>
            <a:ext cx="40014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it’s bigger on the inside</a:t>
            </a:r>
            <a:endParaRPr sz="24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Structs can contain other structs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struct Food{</a:t>
            </a:r>
            <a:br>
              <a:rPr lang="en"/>
            </a:br>
            <a:r>
              <a:rPr lang="en"/>
              <a:t>		struct Person people[2];</a:t>
            </a:r>
            <a:br>
              <a:rPr lang="en"/>
            </a:br>
            <a:r>
              <a:rPr lang="en"/>
              <a:t>};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Structs cannot contain themselves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Why not?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Infinite structs-ception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Workaround? Structs can contain pointers </a:t>
            </a:r>
            <a:br>
              <a:rPr lang="en"/>
            </a:br>
            <a:r>
              <a:rPr lang="en"/>
              <a:t>to themselves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Why does this work?</a:t>
            </a:r>
            <a:endParaRPr/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Structs-ception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550" y="603500"/>
            <a:ext cx="3174450" cy="4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457200" y="1200150"/>
            <a:ext cx="44049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assign structs to other structs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Performs shallow copy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struct Person forrest = hannibal;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Copies all values over, why?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Structs are a single </a:t>
            </a:r>
            <a:br>
              <a:rPr lang="en"/>
            </a:br>
            <a:r>
              <a:rPr lang="en"/>
              <a:t>unit of data, like any </a:t>
            </a:r>
            <a:br>
              <a:rPr lang="en"/>
            </a:br>
            <a:r>
              <a:rPr lang="en"/>
              <a:t>other data type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variable names are just </a:t>
            </a:r>
            <a:br>
              <a:rPr lang="en"/>
            </a:br>
            <a:r>
              <a:rPr lang="en"/>
              <a:t>keys into the ‘hash’</a:t>
            </a:r>
            <a:endParaRPr/>
          </a:p>
        </p:txBody>
      </p:sp>
      <p:sp>
        <p:nvSpPr>
          <p:cNvPr id="182" name="Google Shape;182;p21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Assignment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000" y="2610050"/>
            <a:ext cx="1585225" cy="2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475" y="2610050"/>
            <a:ext cx="1585225" cy="2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/>
          <p:nvPr/>
        </p:nvSpPr>
        <p:spPr>
          <a:xfrm>
            <a:off x="6770700" y="3489700"/>
            <a:ext cx="546300" cy="46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is the declaration if I need an unsigned long integer value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unsigned long int num;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I shorten that?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typedef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you to give a additional name for an existing type.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new names are just an alias for some other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Improves clarity of the program with additional benefits</a:t>
            </a:r>
            <a:endParaRPr/>
          </a:p>
        </p:txBody>
      </p:sp>
      <p:sp>
        <p:nvSpPr>
          <p:cNvPr id="191" name="Google Shape;191;p22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Typedef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Syntax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typedef &lt;type&gt; &lt;alias&gt;;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To shorten a type name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typedef unsigned long int uint64;</a:t>
            </a:r>
            <a:endParaRPr sz="3000"/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Typedef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Let’s get rid of the ‘struct’ keyword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structs are just user defined types, right?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typedef to create an alias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typedef struct {</a:t>
            </a:r>
            <a:br>
              <a:rPr lang="en"/>
            </a:br>
            <a:r>
              <a:rPr lang="en"/>
              <a:t>		int i;</a:t>
            </a:r>
            <a:br>
              <a:rPr lang="en"/>
            </a:br>
            <a:r>
              <a:rPr lang="en"/>
              <a:t>		char c;</a:t>
            </a:r>
            <a:br>
              <a:rPr lang="en"/>
            </a:br>
            <a:r>
              <a:rPr lang="en"/>
              <a:t>} MyType;</a:t>
            </a:r>
            <a:br>
              <a:rPr lang="en"/>
            </a:b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usage: MyType var;</a:t>
            </a:r>
            <a:endParaRPr/>
          </a:p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the struct Keyword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000" y="2205675"/>
            <a:ext cx="2491200" cy="9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typedef struct mytype{</a:t>
            </a:r>
            <a:br>
              <a:rPr lang="en" sz="3000"/>
            </a:br>
            <a:r>
              <a:rPr lang="en" sz="3000"/>
              <a:t>		int i;</a:t>
            </a:r>
            <a:br>
              <a:rPr lang="en" sz="3000"/>
            </a:br>
            <a:r>
              <a:rPr lang="en" sz="3000"/>
              <a:t>		struct mytype * var;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		char c;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} MyType;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//Have to refer to the struct the old way inside the typedef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Struct-ception 2: Typedef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Freeing Structs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278525"/>
            <a:ext cx="52482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Given:</a:t>
            </a:r>
            <a:r>
              <a:rPr i="1" lang="en" sz="1700"/>
              <a:t> int = 4 bytes, char = 1 byte, * = 4 bytes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struct foo{</a:t>
            </a:r>
            <a:br>
              <a:rPr lang="en" sz="1700"/>
            </a:br>
            <a:r>
              <a:rPr lang="en" sz="1700"/>
              <a:t>    int x;</a:t>
            </a:r>
            <a:br>
              <a:rPr lang="en" sz="1700"/>
            </a:br>
            <a:r>
              <a:rPr lang="en" sz="1700"/>
              <a:t>    char * str;</a:t>
            </a:r>
            <a:br>
              <a:rPr lang="en" sz="1700"/>
            </a:br>
            <a:r>
              <a:rPr lang="en" sz="1700"/>
              <a:t>};</a:t>
            </a:r>
            <a:br>
              <a:rPr lang="en" sz="1700"/>
            </a:br>
            <a:r>
              <a:rPr lang="en" sz="1700"/>
              <a:t>…</a:t>
            </a:r>
            <a:br>
              <a:rPr lang="en" sz="1700"/>
            </a:br>
            <a:r>
              <a:rPr lang="en" sz="1700"/>
              <a:t>foo * f = malloc(sizeof(foo));</a:t>
            </a:r>
            <a:br>
              <a:rPr lang="en" sz="1700"/>
            </a:br>
            <a:r>
              <a:rPr lang="en" sz="1700"/>
              <a:t>f.str = malloc(sizeof(char) * 6);</a:t>
            </a:r>
            <a:br>
              <a:rPr lang="en" sz="1700"/>
            </a:br>
            <a:r>
              <a:rPr lang="en" sz="1700"/>
              <a:t>…</a:t>
            </a:r>
            <a:br>
              <a:rPr lang="en" sz="1700"/>
            </a:br>
            <a:r>
              <a:rPr lang="en" sz="1700"/>
              <a:t>free(f);</a:t>
            </a:r>
            <a:endParaRPr sz="1700"/>
          </a:p>
        </p:txBody>
      </p:sp>
      <p:cxnSp>
        <p:nvCxnSpPr>
          <p:cNvPr id="217" name="Google Shape;217;p26"/>
          <p:cNvCxnSpPr/>
          <p:nvPr/>
        </p:nvCxnSpPr>
        <p:spPr>
          <a:xfrm rot="10800000">
            <a:off x="1936600" y="4001300"/>
            <a:ext cx="140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6"/>
          <p:cNvCxnSpPr/>
          <p:nvPr/>
        </p:nvCxnSpPr>
        <p:spPr>
          <a:xfrm rot="10800000">
            <a:off x="2429525" y="2117575"/>
            <a:ext cx="307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6"/>
          <p:cNvSpPr txBox="1"/>
          <p:nvPr/>
        </p:nvSpPr>
        <p:spPr>
          <a:xfrm>
            <a:off x="3621625" y="3760100"/>
            <a:ext cx="3111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get deallocated?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5575875" y="1876375"/>
            <a:ext cx="3252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is the size of foo? </a:t>
            </a:r>
            <a:endParaRPr i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Person in code: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 person_name[] = “Hannibal Lecter”;</a:t>
            </a:r>
            <a:br>
              <a:rPr lang="en"/>
            </a:br>
            <a:r>
              <a:rPr lang="en"/>
              <a:t>int person_age = 57;</a:t>
            </a:r>
            <a:br>
              <a:rPr lang="en"/>
            </a:br>
            <a:r>
              <a:rPr lang="en"/>
              <a:t>char person_hobbies[3][50] = {</a:t>
            </a:r>
            <a:br>
              <a:rPr lang="en"/>
            </a:br>
            <a:r>
              <a:rPr lang="en"/>
              <a:t>						“Long Talks”,</a:t>
            </a:r>
            <a:br>
              <a:rPr lang="en"/>
            </a:br>
            <a:r>
              <a:rPr lang="en"/>
              <a:t>						“Problem Solving”,</a:t>
            </a:r>
            <a:br>
              <a:rPr lang="en"/>
            </a:br>
            <a:r>
              <a:rPr lang="en"/>
              <a:t>						“Foodie”};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do we organize this information?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the fundamental problem data structures tries</a:t>
            </a:r>
            <a:br>
              <a:rPr lang="en"/>
            </a:br>
            <a:r>
              <a:rPr lang="en"/>
              <a:t>to solve</a:t>
            </a:r>
            <a:endParaRPr/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pic>
        <p:nvPicPr>
          <p:cNvPr id="96" name="Google Shape;9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400" y="1159075"/>
            <a:ext cx="2389101" cy="37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Secondary Types</a:t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1028700" y="2149625"/>
            <a:ext cx="1794900" cy="1787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Foo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27"/>
          <p:cNvGraphicFramePr/>
          <p:nvPr/>
        </p:nvGraphicFramePr>
        <p:xfrm>
          <a:off x="1101875" y="264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{28AF547B-4DDF-493A-90BC-38BEF02CCF24}</a:tableStyleId>
              </a:tblPr>
              <a:tblGrid>
                <a:gridCol w="824275"/>
                <a:gridCol w="824275"/>
              </a:tblGrid>
              <a:tr h="33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8" name="Google Shape;228;p27"/>
          <p:cNvGraphicFramePr/>
          <p:nvPr/>
        </p:nvGraphicFramePr>
        <p:xfrm>
          <a:off x="1101875" y="321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{28AF547B-4DDF-493A-90BC-38BEF02CCF24}</a:tableStyleId>
              </a:tblPr>
              <a:tblGrid>
                <a:gridCol w="824275"/>
                <a:gridCol w="824275"/>
              </a:tblGrid>
              <a:tr h="33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 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9" name="Google Shape;229;p27"/>
          <p:cNvCxnSpPr/>
          <p:nvPr/>
        </p:nvCxnSpPr>
        <p:spPr>
          <a:xfrm flipH="1" rot="10800000">
            <a:off x="2731375" y="2908775"/>
            <a:ext cx="18870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0" name="Google Shape;230;p27"/>
          <p:cNvGraphicFramePr/>
          <p:nvPr/>
        </p:nvGraphicFramePr>
        <p:xfrm>
          <a:off x="4618375" y="264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{28AF547B-4DDF-493A-90BC-38BEF02CCF24}</a:tableStyleId>
              </a:tblPr>
              <a:tblGrid>
                <a:gridCol w="582775"/>
                <a:gridCol w="582775"/>
                <a:gridCol w="582775"/>
                <a:gridCol w="582775"/>
                <a:gridCol w="582775"/>
                <a:gridCol w="582775"/>
              </a:tblGrid>
              <a:tr h="5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27"/>
          <p:cNvSpPr txBox="1"/>
          <p:nvPr/>
        </p:nvSpPr>
        <p:spPr>
          <a:xfrm>
            <a:off x="4568850" y="2263150"/>
            <a:ext cx="203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array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 Secondary Types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571788" y="1433100"/>
            <a:ext cx="1794900" cy="1787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Foo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8" name="Google Shape;238;p28"/>
          <p:cNvGraphicFramePr/>
          <p:nvPr/>
        </p:nvGraphicFramePr>
        <p:xfrm>
          <a:off x="644963" y="19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{28AF547B-4DDF-493A-90BC-38BEF02CCF24}</a:tableStyleId>
              </a:tblPr>
              <a:tblGrid>
                <a:gridCol w="824275"/>
                <a:gridCol w="824275"/>
              </a:tblGrid>
              <a:tr h="33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9" name="Google Shape;239;p28"/>
          <p:cNvGraphicFramePr/>
          <p:nvPr/>
        </p:nvGraphicFramePr>
        <p:xfrm>
          <a:off x="644963" y="249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{28AF547B-4DDF-493A-90BC-38BEF02CCF24}</a:tableStyleId>
              </a:tblPr>
              <a:tblGrid>
                <a:gridCol w="824275"/>
                <a:gridCol w="824275"/>
              </a:tblGrid>
              <a:tr h="33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 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0" name="Google Shape;240;p28"/>
          <p:cNvCxnSpPr/>
          <p:nvPr/>
        </p:nvCxnSpPr>
        <p:spPr>
          <a:xfrm flipH="1" rot="10800000">
            <a:off x="2274463" y="2192250"/>
            <a:ext cx="18870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1" name="Google Shape;241;p28"/>
          <p:cNvGraphicFramePr/>
          <p:nvPr/>
        </p:nvGraphicFramePr>
        <p:xfrm>
          <a:off x="4161463" y="19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{28AF547B-4DDF-493A-90BC-38BEF02CCF24}</a:tableStyleId>
              </a:tblPr>
              <a:tblGrid>
                <a:gridCol w="582775"/>
                <a:gridCol w="582775"/>
                <a:gridCol w="582775"/>
                <a:gridCol w="582775"/>
                <a:gridCol w="582775"/>
                <a:gridCol w="582775"/>
              </a:tblGrid>
              <a:tr h="5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28"/>
          <p:cNvSpPr txBox="1"/>
          <p:nvPr/>
        </p:nvSpPr>
        <p:spPr>
          <a:xfrm>
            <a:off x="4111938" y="1546625"/>
            <a:ext cx="203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array</a:t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-112800" y="947100"/>
            <a:ext cx="3164100" cy="2759700"/>
          </a:xfrm>
          <a:prstGeom prst="mathMultiply">
            <a:avLst>
              <a:gd fmla="val 5655" name="adj1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571800" y="3596900"/>
            <a:ext cx="18870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free(f);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Secondary Types</a:t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571788" y="1433100"/>
            <a:ext cx="1794900" cy="1787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Foo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p29"/>
          <p:cNvGraphicFramePr/>
          <p:nvPr/>
        </p:nvGraphicFramePr>
        <p:xfrm>
          <a:off x="644963" y="19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{28AF547B-4DDF-493A-90BC-38BEF02CCF24}</a:tableStyleId>
              </a:tblPr>
              <a:tblGrid>
                <a:gridCol w="824275"/>
                <a:gridCol w="824275"/>
              </a:tblGrid>
              <a:tr h="33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2" name="Google Shape;252;p29"/>
          <p:cNvGraphicFramePr/>
          <p:nvPr/>
        </p:nvGraphicFramePr>
        <p:xfrm>
          <a:off x="644963" y="249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{28AF547B-4DDF-493A-90BC-38BEF02CCF24}</a:tableStyleId>
              </a:tblPr>
              <a:tblGrid>
                <a:gridCol w="824275"/>
                <a:gridCol w="824275"/>
              </a:tblGrid>
              <a:tr h="33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 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53" name="Google Shape;253;p29"/>
          <p:cNvCxnSpPr/>
          <p:nvPr/>
        </p:nvCxnSpPr>
        <p:spPr>
          <a:xfrm flipH="1" rot="10800000">
            <a:off x="2274463" y="2192250"/>
            <a:ext cx="18870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4" name="Google Shape;254;p29"/>
          <p:cNvGraphicFramePr/>
          <p:nvPr/>
        </p:nvGraphicFramePr>
        <p:xfrm>
          <a:off x="4161463" y="19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{28AF547B-4DDF-493A-90BC-38BEF02CCF24}</a:tableStyleId>
              </a:tblPr>
              <a:tblGrid>
                <a:gridCol w="582775"/>
                <a:gridCol w="582775"/>
                <a:gridCol w="582775"/>
                <a:gridCol w="582775"/>
                <a:gridCol w="582775"/>
                <a:gridCol w="582775"/>
              </a:tblGrid>
              <a:tr h="5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29"/>
          <p:cNvSpPr txBox="1"/>
          <p:nvPr/>
        </p:nvSpPr>
        <p:spPr>
          <a:xfrm>
            <a:off x="4111938" y="1546625"/>
            <a:ext cx="203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array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571800" y="3596900"/>
            <a:ext cx="18870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free(f);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-112800" y="947100"/>
            <a:ext cx="3164100" cy="2759700"/>
          </a:xfrm>
          <a:prstGeom prst="mathMultiply">
            <a:avLst>
              <a:gd fmla="val 5655" name="adj1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3873600" y="1532400"/>
            <a:ext cx="4263900" cy="1362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29"/>
          <p:cNvCxnSpPr/>
          <p:nvPr/>
        </p:nvCxnSpPr>
        <p:spPr>
          <a:xfrm rot="10800000">
            <a:off x="5384700" y="2901550"/>
            <a:ext cx="525000" cy="77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9"/>
          <p:cNvSpPr txBox="1"/>
          <p:nvPr/>
        </p:nvSpPr>
        <p:spPr>
          <a:xfrm>
            <a:off x="3554325" y="3845200"/>
            <a:ext cx="48669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still exists in memory. How can we access it?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Secondary Types</a:t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571788" y="1433100"/>
            <a:ext cx="1794900" cy="1787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Foo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7" name="Google Shape;267;p30"/>
          <p:cNvGraphicFramePr/>
          <p:nvPr/>
        </p:nvGraphicFramePr>
        <p:xfrm>
          <a:off x="644963" y="19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{28AF547B-4DDF-493A-90BC-38BEF02CCF24}</a:tableStyleId>
              </a:tblPr>
              <a:tblGrid>
                <a:gridCol w="824275"/>
                <a:gridCol w="824275"/>
              </a:tblGrid>
              <a:tr h="33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8" name="Google Shape;268;p30"/>
          <p:cNvGraphicFramePr/>
          <p:nvPr/>
        </p:nvGraphicFramePr>
        <p:xfrm>
          <a:off x="644963" y="249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{28AF547B-4DDF-493A-90BC-38BEF02CCF24}</a:tableStyleId>
              </a:tblPr>
              <a:tblGrid>
                <a:gridCol w="824275"/>
                <a:gridCol w="824275"/>
              </a:tblGrid>
              <a:tr h="33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 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9" name="Google Shape;269;p30"/>
          <p:cNvCxnSpPr/>
          <p:nvPr/>
        </p:nvCxnSpPr>
        <p:spPr>
          <a:xfrm flipH="1" rot="10800000">
            <a:off x="2274463" y="2192250"/>
            <a:ext cx="18870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70" name="Google Shape;270;p30"/>
          <p:cNvGraphicFramePr/>
          <p:nvPr/>
        </p:nvGraphicFramePr>
        <p:xfrm>
          <a:off x="4161463" y="19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{28AF547B-4DDF-493A-90BC-38BEF02CCF24}</a:tableStyleId>
              </a:tblPr>
              <a:tblGrid>
                <a:gridCol w="582775"/>
                <a:gridCol w="582775"/>
                <a:gridCol w="582775"/>
                <a:gridCol w="582775"/>
                <a:gridCol w="582775"/>
                <a:gridCol w="582775"/>
              </a:tblGrid>
              <a:tr h="5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71" name="Google Shape;271;p30"/>
          <p:cNvSpPr txBox="1"/>
          <p:nvPr/>
        </p:nvSpPr>
        <p:spPr>
          <a:xfrm>
            <a:off x="4111938" y="1546625"/>
            <a:ext cx="203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array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571800" y="3596900"/>
            <a:ext cx="18870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free(f);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-112800" y="947100"/>
            <a:ext cx="3164100" cy="2759700"/>
          </a:xfrm>
          <a:prstGeom prst="mathMultiply">
            <a:avLst>
              <a:gd fmla="val 5655" name="adj1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3873600" y="1532400"/>
            <a:ext cx="4263900" cy="1362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30"/>
          <p:cNvCxnSpPr/>
          <p:nvPr/>
        </p:nvCxnSpPr>
        <p:spPr>
          <a:xfrm rot="10800000">
            <a:off x="5384700" y="2901550"/>
            <a:ext cx="525000" cy="77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0"/>
          <p:cNvSpPr txBox="1"/>
          <p:nvPr/>
        </p:nvSpPr>
        <p:spPr>
          <a:xfrm>
            <a:off x="3320225" y="3845200"/>
            <a:ext cx="49236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can’t. It is lost for the life of the program.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leaks</a:t>
            </a:r>
            <a:endParaRPr/>
          </a:p>
        </p:txBody>
      </p:sp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457200" y="1278525"/>
            <a:ext cx="4665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A </a:t>
            </a:r>
            <a:r>
              <a:rPr b="1" i="1" lang="en" sz="1400"/>
              <a:t>Memory Leak</a:t>
            </a:r>
            <a:r>
              <a:rPr lang="en" sz="1400"/>
              <a:t> is when you free memory that contains the only address of dynamically allocated memory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must free the ‘deepest’ pointer to dynamically allocated memory first, then work your way ‘up’ the chain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NULL pointers (if you nullify them properly) mean the memory has been freed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Remember, you can call free on </a:t>
            </a:r>
            <a:r>
              <a:rPr i="1" lang="en" sz="1400"/>
              <a:t>NULL </a:t>
            </a:r>
            <a:r>
              <a:rPr lang="en" sz="1400"/>
              <a:t>and it is a no-op (doesn’t do anything)</a:t>
            </a:r>
            <a:endParaRPr sz="1400"/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333500"/>
            <a:ext cx="3575325" cy="35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457200" y="1200150"/>
            <a:ext cx="75609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Structs are not classes, they are compound data types.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However, we can easily modify how we use them to make them work more like classes.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struct should have 3 accompanying functions: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new_&lt;structname&gt;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Takes no paramaters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Returns a pointer to the </a:t>
            </a:r>
            <a:r>
              <a:rPr lang="en"/>
              <a:t>initialized</a:t>
            </a:r>
            <a:r>
              <a:rPr lang="en"/>
              <a:t> struct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copy</a:t>
            </a:r>
            <a:r>
              <a:rPr lang="en"/>
              <a:t>_&lt;structname&gt;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</a:pPr>
            <a:r>
              <a:rPr i="1" lang="en" sz="1400">
                <a:solidFill>
                  <a:schemeClr val="accent3"/>
                </a:solidFill>
              </a:rPr>
              <a:t>Takes a pointer to another struct of the same type as a parameter</a:t>
            </a:r>
            <a:endParaRPr i="1" sz="1400">
              <a:solidFill>
                <a:schemeClr val="accent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</a:pPr>
            <a:r>
              <a:rPr i="1" lang="en" sz="1400">
                <a:solidFill>
                  <a:schemeClr val="accent3"/>
                </a:solidFill>
              </a:rPr>
              <a:t>Returns a pointer to the copied struct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free</a:t>
            </a:r>
            <a:r>
              <a:rPr lang="en"/>
              <a:t>_&lt;structname&gt;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Takes a pointer to a struct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Returns void</a:t>
            </a:r>
            <a:endParaRPr/>
          </a:p>
        </p:txBody>
      </p:sp>
      <p:sp>
        <p:nvSpPr>
          <p:cNvPr id="289" name="Google Shape;289;p32"/>
          <p:cNvSpPr txBox="1"/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 as Classes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2791000" y="1200150"/>
            <a:ext cx="58959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typedef struct Person{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char * name;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int age;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 Person;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Person * new_person(){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Person * p = malloc(sizeof(Person));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p-&gt;age = 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p-&gt;name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return p;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void delete_person(Person * p){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free(p-&gt;name);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free(p);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Person * copy_person(Person * p){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Person * copy = new_person();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copy-&gt;name = malloc(strlen(p-&gt;name)+1); //Deep copy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copy-&gt;age = p-&gt;age;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strcpy(copy-&gt;name, p-&gt;name);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return copy;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5" name="Google Shape;295;p33"/>
          <p:cNvSpPr txBox="1"/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Example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far, we created some functions and a struct, but these aren’t methods.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to have the functions belong to the struct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need function pointers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function pointer is the address in memory of a function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function’s interface is also the functions 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whenever we use an address in memory, we also need the type of the data stored at that address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declare function pointers with the following syntax: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return (*name)(&lt;parameters&gt;)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declares the function’s ‘type’ when we </a:t>
            </a:r>
            <a:r>
              <a:rPr lang="en"/>
              <a:t>declare</a:t>
            </a:r>
            <a:r>
              <a:rPr lang="en"/>
              <a:t> the function pointer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example, if we wanted to get the address of a function: int foo(char *)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 (*fp)(char *) = foo;</a:t>
            </a:r>
            <a:endParaRPr/>
          </a:p>
        </p:txBody>
      </p:sp>
      <p:sp>
        <p:nvSpPr>
          <p:cNvPr id="301" name="Google Shape;301;p34"/>
          <p:cNvSpPr txBox="1"/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Pointers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we define function pointers within our struct for each function that ‘belongs’ to the struct, we can treat them as methods.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exception to that is the new_ method. That becomes a bootstrapping problem and must stay outside the struct.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have now created a kind of namespacing, where we can use uniform names for copy, delete, and other functions belonging to the struct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still have to use unique names for the functions, we just don’t have to remember them.</a:t>
            </a:r>
            <a:endParaRPr/>
          </a:p>
        </p:txBody>
      </p:sp>
      <p:sp>
        <p:nvSpPr>
          <p:cNvPr id="307" name="Google Shape;307;p35"/>
          <p:cNvSpPr txBox="1"/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Struct Methods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2791000" y="1200150"/>
            <a:ext cx="58959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typedef struct Person{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char * name;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int age;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struct Person * (*copy)(struct Person *);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void (*delete)(struct Person *);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 Person;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Person * new_person(){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Person * p = malloc(sizeof(Person));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p-&gt;age = 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p-&gt;name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p-&gt;copy = copy_person;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p-&gt;delete = delete_person;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313" name="Google Shape;313;p36"/>
          <p:cNvSpPr txBox="1"/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w/ Methods Example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defined type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treated just like int, double, etc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Complex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Compound data structure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Two ways to think about 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container for stuff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multi-type array</a:t>
            </a:r>
            <a:endParaRPr/>
          </a:p>
        </p:txBody>
      </p:sp>
      <p:sp>
        <p:nvSpPr>
          <p:cNvPr id="102" name="Google Shape;102;p10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pic>
        <p:nvPicPr>
          <p:cNvPr id="103" name="Google Shape;10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325" y="3320225"/>
            <a:ext cx="2582475" cy="15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ctrTitle"/>
          </p:nvPr>
        </p:nvSpPr>
        <p:spPr>
          <a:xfrm>
            <a:off x="391160" y="1433989"/>
            <a:ext cx="83514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Classwork: structs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syntax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struct &lt;name&gt;{		</a:t>
            </a:r>
            <a:br>
              <a:rPr lang="en"/>
            </a:br>
            <a:r>
              <a:rPr lang="en"/>
              <a:t>	&lt;data&gt;</a:t>
            </a:r>
            <a:br>
              <a:rPr lang="en"/>
            </a:br>
            <a:r>
              <a:rPr lang="en"/>
              <a:t>};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struct Person{		</a:t>
            </a:r>
            <a:br>
              <a:rPr lang="en"/>
            </a:br>
            <a:r>
              <a:rPr lang="en"/>
              <a:t>	char name[10];		</a:t>
            </a:r>
            <a:br>
              <a:rPr lang="en"/>
            </a:br>
            <a:r>
              <a:rPr lang="en"/>
              <a:t>	int age;		</a:t>
            </a:r>
            <a:br>
              <a:rPr lang="en"/>
            </a:br>
            <a:r>
              <a:rPr lang="en"/>
              <a:t>	char hobbies[3][50];</a:t>
            </a:r>
            <a:br>
              <a:rPr lang="en"/>
            </a:br>
            <a:r>
              <a:rPr lang="en"/>
              <a:t>};</a:t>
            </a:r>
            <a:endParaRPr/>
          </a:p>
        </p:txBody>
      </p:sp>
      <p:sp>
        <p:nvSpPr>
          <p:cNvPr id="109" name="Google Shape;109;p11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Structs</a:t>
            </a:r>
            <a:endParaRPr/>
          </a:p>
        </p:txBody>
      </p:sp>
      <p:pic>
        <p:nvPicPr>
          <p:cNvPr id="110" name="Google Shape;11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996" y="1200150"/>
            <a:ext cx="2591804" cy="36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ways to initialize a struct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struct Person hannibal;</a:t>
            </a:r>
            <a:br>
              <a:rPr lang="en"/>
            </a:br>
            <a:r>
              <a:rPr lang="en"/>
              <a:t>hannibal.name = “Hannibal”;</a:t>
            </a:r>
            <a:br>
              <a:rPr lang="en"/>
            </a:br>
            <a:r>
              <a:rPr lang="en"/>
              <a:t>hannibal.age = 57;</a:t>
            </a:r>
            <a:br>
              <a:rPr lang="en"/>
            </a:br>
            <a:r>
              <a:rPr lang="en"/>
              <a:t>hannibal.hobbies = hobby_list;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struct Person hannibal = {</a:t>
            </a:r>
            <a:br>
              <a:rPr lang="en"/>
            </a:br>
            <a:r>
              <a:rPr lang="en"/>
              <a:t>		.age = 57,</a:t>
            </a:r>
            <a:br>
              <a:rPr lang="en"/>
            </a:br>
            <a:r>
              <a:rPr lang="en"/>
              <a:t>		.name = “Hannibal”, </a:t>
            </a:r>
            <a:br>
              <a:rPr lang="en"/>
            </a:br>
            <a:r>
              <a:rPr lang="en"/>
              <a:t>		.hobbies = hobby_list</a:t>
            </a:r>
            <a:br>
              <a:rPr lang="en"/>
            </a:br>
            <a:r>
              <a:rPr lang="en"/>
              <a:t>};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■"/>
            </a:pPr>
            <a:r>
              <a:rPr i="0" lang="en" sz="1800">
                <a:solidFill>
                  <a:schemeClr val="accent4"/>
                </a:solidFill>
              </a:rPr>
              <a:t>struct Person hannibal = {“Hannibal”, 57, hobby_list};</a:t>
            </a:r>
            <a:endParaRPr i="0" sz="1800">
              <a:solidFill>
                <a:schemeClr val="accent4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i="1" lang="en" sz="1400">
                <a:solidFill>
                  <a:schemeClr val="accent3"/>
                </a:solidFill>
              </a:rPr>
              <a:t>this form should be considered deprecated</a:t>
            </a:r>
            <a:endParaRPr/>
          </a:p>
        </p:txBody>
      </p:sp>
      <p:sp>
        <p:nvSpPr>
          <p:cNvPr id="116" name="Google Shape;116;p12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Structs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initialize a struct inline (as needed)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struct {	</a:t>
            </a:r>
            <a:br>
              <a:rPr lang="en"/>
            </a:br>
            <a:r>
              <a:rPr lang="en"/>
              <a:t>	int i;	</a:t>
            </a:r>
            <a:br>
              <a:rPr lang="en"/>
            </a:br>
            <a:r>
              <a:rPr lang="en"/>
              <a:t>	char c;</a:t>
            </a:r>
            <a:br>
              <a:rPr lang="en"/>
            </a:br>
            <a:r>
              <a:rPr lang="en"/>
              <a:t>} my_struct; //declaration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struct {	</a:t>
            </a:r>
            <a:br>
              <a:rPr lang="en"/>
            </a:br>
            <a:r>
              <a:rPr lang="en"/>
              <a:t>	int i;</a:t>
            </a:r>
            <a:br>
              <a:rPr lang="en"/>
            </a:br>
            <a:r>
              <a:rPr lang="en"/>
              <a:t>	char c;</a:t>
            </a:r>
            <a:br>
              <a:rPr lang="en"/>
            </a:br>
            <a:r>
              <a:rPr lang="en"/>
              <a:t>} my_struct = {6, ‘a’}; //definition</a:t>
            </a:r>
            <a:endParaRPr/>
          </a:p>
        </p:txBody>
      </p:sp>
      <p:sp>
        <p:nvSpPr>
          <p:cNvPr id="122" name="Google Shape;122;p13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Initialization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you define a struct, if you do not give it any values, it is </a:t>
            </a:r>
            <a:r>
              <a:rPr lang="en"/>
              <a:t>contains</a:t>
            </a:r>
            <a:r>
              <a:rPr lang="en"/>
              <a:t> junk values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Once upon a time this was useful, less so today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zero out a struct on definition by assigning a blank struct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struct Person hannibal = {}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makes sure that all values are zeroed out</a:t>
            </a:r>
            <a:endParaRPr/>
          </a:p>
        </p:txBody>
      </p:sp>
      <p:sp>
        <p:nvSpPr>
          <p:cNvPr id="128" name="Google Shape;128;p14"/>
          <p:cNvSpPr txBox="1"/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Uninitialized Structs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 in Memory</a:t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325" y="1229263"/>
            <a:ext cx="1526475" cy="35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/>
        </p:nvSpPr>
        <p:spPr>
          <a:xfrm>
            <a:off x="4962450" y="2788125"/>
            <a:ext cx="6456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{</a:t>
            </a:r>
            <a:endParaRPr sz="9600"/>
          </a:p>
        </p:txBody>
      </p:sp>
      <p:sp>
        <p:nvSpPr>
          <p:cNvPr id="136" name="Google Shape;136;p15"/>
          <p:cNvSpPr txBox="1"/>
          <p:nvPr/>
        </p:nvSpPr>
        <p:spPr>
          <a:xfrm>
            <a:off x="4962425" y="1365550"/>
            <a:ext cx="6456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{</a:t>
            </a:r>
            <a:endParaRPr sz="9600"/>
          </a:p>
        </p:txBody>
      </p:sp>
      <p:sp>
        <p:nvSpPr>
          <p:cNvPr id="137" name="Google Shape;137;p15"/>
          <p:cNvSpPr txBox="1"/>
          <p:nvPr/>
        </p:nvSpPr>
        <p:spPr>
          <a:xfrm>
            <a:off x="5635675" y="1671200"/>
            <a:ext cx="14970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.hobbies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5635675" y="3182950"/>
            <a:ext cx="14970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.hobbies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2930000" y="1858775"/>
            <a:ext cx="18588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people[0]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2930000" y="3224350"/>
            <a:ext cx="18588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people[1]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148975" y="1660100"/>
            <a:ext cx="2319900" cy="3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 struct is a single data type, regardless of how many elements make it up</a:t>
            </a:r>
            <a:endParaRPr sz="18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Structs are basically a hash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p15"/>
          <p:cNvCxnSpPr/>
          <p:nvPr/>
        </p:nvCxnSpPr>
        <p:spPr>
          <a:xfrm flipH="1">
            <a:off x="2561000" y="1660100"/>
            <a:ext cx="7200" cy="287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use the ‘struct’ keyword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escape(struct Person var);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keyword is part of the 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type is ‘struct Person’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a struct on the fly, a.k.a. a Compound Literal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passing a compound literal, must typecast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escape((struct Person){</a:t>
            </a:r>
            <a:r>
              <a:rPr lang="en"/>
              <a:t>.age = 57, .name = “Hannibal”, .hobbies = hobby_list}</a:t>
            </a:r>
            <a:r>
              <a:rPr lang="en"/>
              <a:t>);</a:t>
            </a:r>
            <a:endParaRPr/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 as Parameters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spiration Board">
  <a:themeElements>
    <a:clrScheme name="Custom 50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FCFCF"/>
      </a:accent1>
      <a:accent2>
        <a:srgbClr val="94AE8E"/>
      </a:accent2>
      <a:accent3>
        <a:srgbClr val="4E7A82"/>
      </a:accent3>
      <a:accent4>
        <a:srgbClr val="666699"/>
      </a:accent4>
      <a:accent5>
        <a:srgbClr val="60506F"/>
      </a:accent5>
      <a:accent6>
        <a:srgbClr val="4B4352"/>
      </a:accent6>
      <a:hlink>
        <a:srgbClr val="8694C0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