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</p:embeddedFon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.fntdata"/><Relationship Id="rId20" Type="http://schemas.openxmlformats.org/officeDocument/2006/relationships/slide" Target="slides/slide16.xml"/><Relationship Id="rId42" Type="http://schemas.openxmlformats.org/officeDocument/2006/relationships/font" Target="fonts/SourceSansPro-boldItalic.fntdata"/><Relationship Id="rId41" Type="http://schemas.openxmlformats.org/officeDocument/2006/relationships/font" Target="fonts/SourceSansPr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italic.fntdata"/><Relationship Id="rId12" Type="http://schemas.openxmlformats.org/officeDocument/2006/relationships/slide" Target="slides/slide8.xml"/><Relationship Id="rId34" Type="http://schemas.openxmlformats.org/officeDocument/2006/relationships/font" Target="fonts/Raleway-bold.fntdata"/><Relationship Id="rId15" Type="http://schemas.openxmlformats.org/officeDocument/2006/relationships/slide" Target="slides/slide11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3.xml"/><Relationship Id="rId39" Type="http://schemas.openxmlformats.org/officeDocument/2006/relationships/font" Target="fonts/SourceSansPro-regular.fntdata"/><Relationship Id="rId16" Type="http://schemas.openxmlformats.org/officeDocument/2006/relationships/slide" Target="slides/slide12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23c590b4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23c590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23c590b4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23c590b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3c590b4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23c590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394167a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394167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97fda2f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97fda2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97fda2f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97fda2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97fda2f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97fda2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23c590b4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23c590b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23c590b4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23c590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23c590b4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23c590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3c590b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23c590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23c590b4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23c590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23c590b4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23c590b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97fda2f5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97fda2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97fda2f5_0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97fda2f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97fda2f5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97fda2f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97fda2f5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97fda2f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97fda2f5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97fda2f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97fda2f5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97fda2f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394167a1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394167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23c590b4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23c590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23c590b4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23c590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a0b2c2c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a0b2c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3c590b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3c590b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3c590b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3c590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3c590b4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3c590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23c590b4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23c590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  <a:defRPr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Char char="○"/>
              <a:defRPr sz="1800">
                <a:solidFill>
                  <a:schemeClr val="accent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ource Sans Pro"/>
              <a:buChar char="■"/>
              <a:defRPr i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ource Sans Pro"/>
              <a:buChar char="●"/>
              <a:defRPr sz="12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●"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○"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urce Sans Pro"/>
              <a:buChar char="■"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PreProcessor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580U - Fall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Macros must be contained on one 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Text replacement cannot cross line breaks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continue to another line, use “\”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#define  GREETING  \     </a:t>
            </a:r>
            <a:br>
              <a:rPr lang="en"/>
            </a:br>
            <a:r>
              <a:rPr lang="en"/>
              <a:t>	printf("Hello!\n")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send arguments to macros just like a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Syntax: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#define HALF(x) x/2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Usage: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 pie_portion = HALF(6);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Macros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Still just text replacement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logic to the preprocessor, just find and replace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Order of operations (again)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#define SQUARE(x) x*x; </a:t>
            </a:r>
            <a:br>
              <a:rPr lang="en"/>
            </a:br>
            <a:r>
              <a:rPr lang="en"/>
              <a:t>int val = SQUARE(1+1)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happens when we do this?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result 1+1*1+1 = 3</a:t>
            </a:r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Gotchas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>
                <a:solidFill>
                  <a:schemeClr val="accent3"/>
                </a:solidFill>
              </a:rPr>
              <a:t>Always isolate your parameters and expression with parenthesis</a:t>
            </a:r>
            <a:endParaRPr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#define SQUARE(x) (x)*(x)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SQUARE(1+1) becomes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(1+1) * (1+1) = 4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Solution, as always, Parenthesis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904875" y="2095500"/>
            <a:ext cx="67659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Classwork: PreProcessing</a:t>
            </a:r>
            <a:endParaRPr sz="60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Macro scope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Given the following macro: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doubleinc(a,b) \</a:t>
            </a:r>
            <a:br>
              <a:rPr lang="en"/>
            </a:br>
            <a:r>
              <a:rPr lang="en"/>
              <a:t>	(a)++; \</a:t>
            </a:r>
            <a:br>
              <a:rPr lang="en"/>
            </a:br>
            <a:r>
              <a:rPr lang="en"/>
              <a:t>	(b)++;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happens if we use the macro thusly: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if(x &gt; y)</a:t>
            </a:r>
            <a:br>
              <a:rPr lang="en"/>
            </a:br>
            <a:r>
              <a:rPr lang="en"/>
              <a:t>	doubleinc(x, y);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Expands to: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if(x &gt; y)</a:t>
            </a:r>
            <a:br>
              <a:rPr lang="en"/>
            </a:br>
            <a:r>
              <a:rPr lang="en"/>
              <a:t>	(x)++; </a:t>
            </a:r>
            <a:br>
              <a:rPr lang="en"/>
            </a:br>
            <a:r>
              <a:rPr lang="en"/>
              <a:t>(y)++;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Isolating your Macros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</a:pPr>
            <a:r>
              <a:rPr lang="en"/>
              <a:t>Always wrap your macros in curly braces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Eliminates accidental control flow problems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Allows intermediate variables without naming conflicts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Scoped Macro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doubleinc(a,b) { 	\</a:t>
            </a:r>
            <a:br>
              <a:rPr lang="en"/>
            </a:br>
            <a:r>
              <a:rPr lang="en"/>
              <a:t>	(a)++; 		\</a:t>
            </a:r>
            <a:br>
              <a:rPr lang="en"/>
            </a:br>
            <a:r>
              <a:rPr lang="en"/>
              <a:t>	(b)++; 		\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More Robust Macros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# in a macro to stringify arguments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allows you to create some nice debugging macros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#de</a:t>
            </a:r>
            <a:r>
              <a:rPr lang="en"/>
              <a:t>fine peval(cmd, f) printf(#cmd ": " f "\n", cmd);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peval(var, “%d”)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Preprocessor Strings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preprocessor automatically concatenates adjacent strings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That is why we can write: #cmd ": " f "\n"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part is a string, and gets turned into one string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Predefined macros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__DATE__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__TIME__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__FILE__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__LINE__</a:t>
            </a:r>
            <a:endParaRPr sz="2400"/>
          </a:p>
        </p:txBody>
      </p:sp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Predefined Macros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#ifdef checks if a term has been defined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true, the code is included in compilation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false, code is not included in compilation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 not check the value of the definition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Value can be defined as 0 and still be defined, i.e. not boolean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#define FOO 0</a:t>
            </a:r>
            <a:br>
              <a:rPr lang="en"/>
            </a:br>
            <a:r>
              <a:rPr lang="en"/>
              <a:t>#ifdef FOO</a:t>
            </a:r>
            <a:br>
              <a:rPr lang="en"/>
            </a:br>
            <a:r>
              <a:rPr lang="en"/>
              <a:t>int x = 3;</a:t>
            </a:r>
            <a:br>
              <a:rPr lang="en"/>
            </a:br>
            <a:r>
              <a:rPr lang="en"/>
              <a:t>#endif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only gets included in compilation if FOO is defined</a:t>
            </a:r>
            <a:endParaRPr sz="2400"/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#ifdef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conditional preprocessor statements must end in #endif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Like the closing brace on a code block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#ifdef FOO</a:t>
            </a:r>
            <a:br>
              <a:rPr lang="en"/>
            </a:br>
            <a:r>
              <a:rPr lang="en"/>
              <a:t>….</a:t>
            </a:r>
            <a:br>
              <a:rPr lang="en"/>
            </a:br>
            <a:r>
              <a:rPr lang="en"/>
              <a:t>….</a:t>
            </a:r>
            <a:br>
              <a:rPr lang="en"/>
            </a:br>
            <a:r>
              <a:rPr lang="en"/>
              <a:t>#endif </a:t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#endif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Suppose you have a local constant (local to the file) that you don’t want to make global, but you are using it throughout the file, so you don’t want to pass it as a parameter. Solution?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Suck it up, and pass it as a parameter?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Make it global and name it very carefully?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Macro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Macros rely on the built in PreProcessing language in 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Make direct changes to your source </a:t>
            </a:r>
            <a:r>
              <a:rPr b="1" lang="en"/>
              <a:t>before</a:t>
            </a:r>
            <a:r>
              <a:rPr lang="en"/>
              <a:t> compilation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Uses a separate syntax from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PreProcessor?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Preprocessor can also check the inverse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a name is not defined, execute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#define FOO 0</a:t>
            </a:r>
            <a:br>
              <a:rPr lang="en"/>
            </a:br>
            <a:r>
              <a:rPr lang="en"/>
              <a:t>#ifndef FOO</a:t>
            </a:r>
            <a:br>
              <a:rPr lang="en"/>
            </a:br>
            <a:r>
              <a:rPr lang="en"/>
              <a:t>int x = 3; </a:t>
            </a:r>
            <a:r>
              <a:rPr lang="en">
                <a:solidFill>
                  <a:schemeClr val="accent6"/>
                </a:solidFill>
              </a:rPr>
              <a:t>//won’t get executed</a:t>
            </a:r>
            <a:br>
              <a:rPr lang="en"/>
            </a:br>
            <a:r>
              <a:rPr lang="en"/>
              <a:t>#endif</a:t>
            </a:r>
            <a:endParaRPr/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#ifndef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Macro Statements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#if -- Checks the value, i.e. is boolean</a:t>
            </a:r>
            <a:endParaRPr/>
          </a:p>
          <a:p>
            <a: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#define FOO 0</a:t>
            </a:r>
            <a:br>
              <a:rPr lang="en" sz="1800"/>
            </a:br>
            <a:r>
              <a:rPr lang="en" sz="1800"/>
              <a:t>#if FOO</a:t>
            </a:r>
            <a:br>
              <a:rPr lang="en" sz="1800"/>
            </a:br>
            <a:r>
              <a:rPr lang="en" sz="1800"/>
              <a:t>int x = 3; </a:t>
            </a:r>
            <a:r>
              <a:rPr lang="en" sz="1800">
                <a:solidFill>
                  <a:schemeClr val="accent6"/>
                </a:solidFill>
              </a:rPr>
              <a:t>//won’t get executed</a:t>
            </a:r>
            <a:br>
              <a:rPr lang="en" sz="1800"/>
            </a:br>
            <a:r>
              <a:rPr lang="en" sz="1800"/>
              <a:t>#endif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#else -- Preprocessor equivalent of ‘else’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#elif -- Preprocessor equivalent of ‘else if’</a:t>
            </a:r>
            <a:br>
              <a:rPr lang="en"/>
            </a:b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#if, #elif, #else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Global Declarations</a:t>
            </a:r>
            <a:r>
              <a:rPr lang="en"/>
              <a:t> (functions, type declarations, etc) should always go in a header 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Header files use the .h extension, &lt;filename&gt;.h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include header files with the #include preprocessor directive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Library and User Created header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header files to ‘modularize’ your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 not put executable code in a header file</a:t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Files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025" y="2788950"/>
            <a:ext cx="2370925" cy="21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accent5"/>
                </a:solidFill>
              </a:rPr>
              <a:t>MyData.h</a:t>
            </a:r>
            <a:br>
              <a:rPr lang="en">
                <a:solidFill>
                  <a:schemeClr val="accent5"/>
                </a:solidFill>
              </a:rPr>
            </a:br>
            <a:r>
              <a:rPr lang="en"/>
              <a:t>int x=5;</a:t>
            </a:r>
            <a:br>
              <a:rPr lang="en"/>
            </a:br>
            <a:r>
              <a:rPr lang="en"/>
              <a:t>int y=5;</a:t>
            </a:r>
            <a:endParaRPr/>
          </a:p>
        </p:txBody>
      </p:sp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Inclusion</a:t>
            </a:r>
            <a:endParaRPr/>
          </a:p>
        </p:txBody>
      </p:sp>
      <p:sp>
        <p:nvSpPr>
          <p:cNvPr id="193" name="Google Shape;193;p35"/>
          <p:cNvSpPr txBox="1"/>
          <p:nvPr>
            <p:ph idx="2" type="body"/>
          </p:nvPr>
        </p:nvSpPr>
        <p:spPr>
          <a:xfrm>
            <a:off x="4832400" y="10684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accent5"/>
                </a:solidFill>
              </a:rPr>
              <a:t>MyProg.c</a:t>
            </a:r>
            <a:endParaRPr i="1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&lt;stdlib.h&gt;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 “MyData.h”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main(){</a:t>
            </a:r>
            <a:br>
              <a:rPr lang="en"/>
            </a:br>
            <a:r>
              <a:rPr lang="en"/>
              <a:t>    int z = x + y;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2859075" y="1200150"/>
            <a:ext cx="58278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#include &lt;stdlib.h&gt;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int x=5;</a:t>
            </a:r>
            <a:br>
              <a:rPr lang="en" sz="1800"/>
            </a:br>
            <a:r>
              <a:rPr lang="en" sz="1800"/>
              <a:t>int y=5;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int main(){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    int z = x + y;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Inclusion Result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xdata</a:t>
            </a:r>
            <a:r>
              <a:rPr lang="en" u="sng"/>
              <a:t>.h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 “ydata.h”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int x = 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ydata</a:t>
            </a:r>
            <a:r>
              <a:rPr lang="en" u="sng"/>
              <a:t>.h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“xdata.h”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y=5;</a:t>
            </a:r>
            <a:endParaRPr/>
          </a:p>
        </p:txBody>
      </p:sp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if?</a:t>
            </a:r>
            <a:endParaRPr/>
          </a:p>
        </p:txBody>
      </p:sp>
      <p:sp>
        <p:nvSpPr>
          <p:cNvPr id="206" name="Google Shape;206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MyProg.c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&lt;stdlib.h&gt;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 “xdata.h”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 main(){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    int z = x + 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415500" y="1620000"/>
            <a:ext cx="52713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&lt;stdlib.h&gt;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int x = 5;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int y = 5;</a:t>
            </a:r>
            <a:br>
              <a:rPr lang="en" sz="1400"/>
            </a:br>
            <a:r>
              <a:rPr lang="en" sz="1400"/>
              <a:t>int x = 5;</a:t>
            </a:r>
            <a:br>
              <a:rPr lang="en" sz="1400"/>
            </a:br>
            <a:r>
              <a:rPr lang="en" sz="1400"/>
              <a:t>int y = 5;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…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…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 Include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include guards in all header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#ifndef FILENAME_H</a:t>
            </a:r>
            <a:br>
              <a:rPr lang="en"/>
            </a:br>
            <a:r>
              <a:rPr lang="en"/>
              <a:t>#define FILENAME_H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r>
              <a:rPr lang="en"/>
              <a:t>//code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r>
              <a:rPr lang="en"/>
              <a:t>#endif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Never, ever, include a source file (file.c)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include what is absolutely necessary in header files</a:t>
            </a:r>
            <a:endParaRPr/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Guards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224" name="Google Shape;224;p4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Compilation</a:t>
            </a:r>
            <a:endParaRPr/>
          </a:p>
        </p:txBody>
      </p:sp>
      <p:sp>
        <p:nvSpPr>
          <p:cNvPr id="225" name="Google Shape;225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#define MAN(x, y, z) z = x &gt; y ? 1 : 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53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Essentially, the Preprocessor is just a text substitution tool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Find/Replace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macros use preprocessing to find and replace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Find ‘cat’, replace with ‘dog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2 types of macro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Expressions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Code Blocks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Substitution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325" y="1469725"/>
            <a:ext cx="2514200" cy="25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Preprocessor in Compilation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00" y="1068425"/>
            <a:ext cx="5083576" cy="34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preprocessing statement always starts with # followed by a keyword without a space.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#include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add a preprocessing statement anywhere in your code, but it must go on its own line.</a:t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statement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already use this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Directive: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Find this 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Replace this directive with all the text in the file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syntaxes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#include &lt;library.h&gt; //go to the systems library for the source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#include “MyFile.h” //look in the current folder for the file -- more on this later</a:t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you to define names for constants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Syntax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#define </a:t>
            </a:r>
            <a:r>
              <a:rPr lang="en">
                <a:solidFill>
                  <a:schemeClr val="accent4"/>
                </a:solidFill>
              </a:rPr>
              <a:t>TRUE</a:t>
            </a:r>
            <a:r>
              <a:rPr lang="en"/>
              <a:t> 1  </a:t>
            </a:r>
            <a:r>
              <a:rPr lang="en">
                <a:solidFill>
                  <a:schemeClr val="accent6"/>
                </a:solidFill>
              </a:rPr>
              <a:t>//notice no equal sign</a:t>
            </a:r>
            <a:endParaRPr>
              <a:solidFill>
                <a:schemeClr val="accent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if(</a:t>
            </a:r>
            <a:r>
              <a:rPr lang="en">
                <a:solidFill>
                  <a:schemeClr val="accent4"/>
                </a:solidFill>
              </a:rPr>
              <a:t>TRUE</a:t>
            </a:r>
            <a:r>
              <a:rPr lang="en"/>
              <a:t> == 1) 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after preprocessing, but before compilation this becomes if(</a:t>
            </a:r>
            <a:r>
              <a:rPr lang="en">
                <a:solidFill>
                  <a:schemeClr val="accent4"/>
                </a:solidFill>
              </a:rPr>
              <a:t>1</a:t>
            </a:r>
            <a:r>
              <a:rPr lang="en"/>
              <a:t> == 1) …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Still just text replacement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defined before referenced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 var = MY_DEFINE; </a:t>
            </a:r>
            <a:r>
              <a:rPr lang="en">
                <a:solidFill>
                  <a:schemeClr val="accent4"/>
                </a:solidFill>
              </a:rPr>
              <a:t>//wrong!</a:t>
            </a:r>
            <a:br>
              <a:rPr lang="en"/>
            </a:br>
            <a:r>
              <a:rPr lang="en"/>
              <a:t>#define MY_DEFINE 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preprocessor is still sequential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Defines after #includes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all CAPS and underscore for spaces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ANY constant or repeated literal local value should use a #define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#define PI 3.14159265359</a:t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#define Style Guide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also #define expressions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#define THIRD 1/3</a:t>
            </a:r>
            <a:br>
              <a:rPr lang="en"/>
            </a:br>
            <a:r>
              <a:rPr lang="en"/>
              <a:t>int slice = 6 * THIRD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#define RIGHT_SHIFT_BYTE &gt;&gt; 8</a:t>
            </a:r>
            <a:br>
              <a:rPr lang="en"/>
            </a:br>
            <a:r>
              <a:rPr lang="en"/>
              <a:t>int val = 256 RIGHT_SHIFT_BYTE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#define EQUALS ==</a:t>
            </a:r>
            <a:br>
              <a:rPr lang="en"/>
            </a:br>
            <a:r>
              <a:rPr lang="en"/>
              <a:t>if(x EQUALS y) …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helps with debugging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