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B094E-B85F-FB68-E68B-3E6EC556C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F7A78A-14FB-A8F5-BACD-D5253E0C1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371867-6509-EDCD-4255-6F218E11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8544-C2AB-4D37-A115-467A2A5951D3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C1CF19-9DCE-9385-F2F9-43F1FD4B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B5DA7F-4BB7-107C-80CD-BD63A28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DF0E-6793-4EC2-8705-CACBE843A2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670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FE8FD-A753-8D5A-8ADD-F9AEFAE6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DE5B8D-187D-7573-6ED2-F43F1BC5E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3B0257-FA96-F0A7-69CC-DC4BA19F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8544-C2AB-4D37-A115-467A2A5951D3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710F81-2E7C-3F55-E102-3DB216E2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31CE69-EABA-D87C-8729-B8107889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DF0E-6793-4EC2-8705-CACBE843A2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230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C4F63F-97AC-6DEF-194E-037EDE528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EEF07-B810-B19A-349C-A3E947950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E4AE48-32C8-211D-F2B8-4FA15211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8544-C2AB-4D37-A115-467A2A5951D3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0E288-B4E9-AA5C-C0B4-6B8E9E47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BF3DB2-DAC6-41D8-5466-50D15BAA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DF0E-6793-4EC2-8705-CACBE843A2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631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D572E-72BE-BE2F-66A9-55F3BC89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2033A6-40BB-FA94-603A-2A18E620E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6EA57B-829E-020C-4BE0-F365C6D4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8544-C2AB-4D37-A115-467A2A5951D3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9AB14F-878A-521C-B19E-6DACD840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2715DA-8DE8-4DE7-EE5C-E7F71F8C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DF0E-6793-4EC2-8705-CACBE843A2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738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4ACBA-57FD-DB80-CCC8-0232EB35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47FAA7-34DE-9486-9A6F-E70C99573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8124F1-8458-A8D5-C3AD-619EE124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8544-C2AB-4D37-A115-467A2A5951D3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ED5933-A5C8-D913-4B65-BFCFB675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7FDEBF-0A9B-DC68-B3D1-CB683C44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DF0E-6793-4EC2-8705-CACBE843A2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87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71472-CED2-CBC8-17E4-E404D521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C0AC22-32C0-793B-C1A8-43245CB96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71B658-E756-4ED0-9828-7A331A5D7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189F09-414B-A691-92D3-3A33A13D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8544-C2AB-4D37-A115-467A2A5951D3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46B1EE-447B-283D-2D25-1A74ACE4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3E3FC5-60D0-2721-2C57-B2325A7A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DF0E-6793-4EC2-8705-CACBE843A2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294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F58D6-ECD3-9D3D-E92C-FF72E1B1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F2931D-16E3-531D-FDAB-05BA368C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4EFDD2-C9DA-12BE-331D-31D07127D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3D69D4-0A6E-E438-0419-D258A5B9F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480F3E-140B-7CB3-89F7-396B5060B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DB8675-4BDB-71ED-EB0B-986F8F6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8544-C2AB-4D37-A115-467A2A5951D3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7FF666-482E-FD45-CA30-D685406F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E8EA72-89C2-8E96-BD96-0844CE11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DF0E-6793-4EC2-8705-CACBE843A2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712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AA9F5-1FC9-BF85-73E7-3F47D056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03E0BB-A76E-C078-1016-54FF3038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8544-C2AB-4D37-A115-467A2A5951D3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6F28D9-CC95-4FDE-64DF-601B71EE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7FCF37-323B-6F7D-1DE5-82087039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DF0E-6793-4EC2-8705-CACBE843A2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888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766AFF-B02E-49A8-A338-4F122083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8544-C2AB-4D37-A115-467A2A5951D3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B225C7-CF68-9EDE-538A-8688995F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7D3F1C-4DB2-DACD-7C10-0D33DFFD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DF0E-6793-4EC2-8705-CACBE843A2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272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369CE-DC58-F752-83BD-594F6AE5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0B4125-8853-C8E3-776E-E3AE9944A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C508E9-B592-2DEB-2B32-CEF93FC9C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5A0C83-EF46-A5EC-4BFA-5A409A29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8544-C2AB-4D37-A115-467A2A5951D3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8CC68F-00E8-B179-AC22-C7858A5D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502F8F-2810-3671-68D3-FE5938E0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DF0E-6793-4EC2-8705-CACBE843A2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610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B2821-C08D-89BE-8E01-FB23E75D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6D35B7-2D0C-B285-AFF3-1EDB59AE0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BF7597-F869-640D-1B82-1127FA8E4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741516-5C76-B47C-E240-1B6F37F5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8544-C2AB-4D37-A115-467A2A5951D3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BCF65D-CBDC-8103-7B49-2743ADE1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F5168C-3327-B002-7B95-00EE70F6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DF0E-6793-4EC2-8705-CACBE843A2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6CE99D-21B3-A747-0526-33299CF9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20435A-A4B3-3C18-B3F3-F4C7311F6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ACD862-F571-0313-4B91-330DEC633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8544-C2AB-4D37-A115-467A2A5951D3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CCB2A-4655-7E65-46A4-46353DBC6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4484AE-43C4-DDE4-97B4-11E46BB32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DF0E-6793-4EC2-8705-CACBE843A2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792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DC20523-11F2-AB31-CB87-5EDAA23F3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Determinantes de la Capacidad de Absorción en Empresas de Manufactura del Perú</a:t>
            </a:r>
            <a:endParaRPr lang="es-PE" b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28CB8D4-30A2-10A3-0C56-7EE239A5D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s-ES" dirty="0"/>
              <a:t>Bruno Chaihuaque</a:t>
            </a:r>
            <a:endParaRPr lang="es-PE" dirty="0"/>
          </a:p>
        </p:txBody>
      </p:sp>
      <p:pic>
        <p:nvPicPr>
          <p:cNvPr id="6" name="image1.jpeg" descr="Description: Description: \\C059041\d$\roxana\Roxana_PUCP\BACKUP_PUCP\2013\LOGOS\LOGOS_PUCP\logo-pucp-color\logo-pucp-color\logo-pucp-color.jpg">
            <a:extLst>
              <a:ext uri="{FF2B5EF4-FFF2-40B4-BE49-F238E27FC236}">
                <a16:creationId xmlns:a16="http://schemas.microsoft.com/office/drawing/2014/main" id="{FB1562C7-74B9-1F57-060A-EC60BC50E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78" y="5257800"/>
            <a:ext cx="20574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5" descr="Description: Description: Resultado de imagen de universidad del pacifico logo">
            <a:extLst>
              <a:ext uri="{FF2B5EF4-FFF2-40B4-BE49-F238E27FC236}">
                <a16:creationId xmlns:a16="http://schemas.microsoft.com/office/drawing/2014/main" id="{757EB342-7628-5EEB-D1F9-004CC46E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1" t="35001" r="6367" b="35001"/>
          <a:stretch>
            <a:fillRect/>
          </a:stretch>
        </p:blipFill>
        <p:spPr bwMode="auto">
          <a:xfrm>
            <a:off x="3566532" y="5259388"/>
            <a:ext cx="20955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6" descr="Description: Description: Inicio">
            <a:extLst>
              <a:ext uri="{FF2B5EF4-FFF2-40B4-BE49-F238E27FC236}">
                <a16:creationId xmlns:a16="http://schemas.microsoft.com/office/drawing/2014/main" id="{304EACE4-1250-5C5D-338F-62E4BF85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990" y="5257800"/>
            <a:ext cx="21050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3" descr="Description: Description: Inicio">
            <a:extLst>
              <a:ext uri="{FF2B5EF4-FFF2-40B4-BE49-F238E27FC236}">
                <a16:creationId xmlns:a16="http://schemas.microsoft.com/office/drawing/2014/main" id="{1132498E-5DED-46FA-96F6-D5DD09933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387" y="5268119"/>
            <a:ext cx="20955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13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1A8427-0779-23A2-ACC2-AF72A38C5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848" y="1847515"/>
            <a:ext cx="6772042" cy="4522699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D442079-22F0-FE38-BF18-A1AA6F60B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11120"/>
              </p:ext>
            </p:extLst>
          </p:nvPr>
        </p:nvGraphicFramePr>
        <p:xfrm>
          <a:off x="713050" y="1881381"/>
          <a:ext cx="3534800" cy="4351338"/>
        </p:xfrm>
        <a:graphic>
          <a:graphicData uri="http://schemas.openxmlformats.org/drawingml/2006/table">
            <a:tbl>
              <a:tblPr/>
              <a:tblGrid>
                <a:gridCol w="706960">
                  <a:extLst>
                    <a:ext uri="{9D8B030D-6E8A-4147-A177-3AD203B41FA5}">
                      <a16:colId xmlns:a16="http://schemas.microsoft.com/office/drawing/2014/main" val="2654020338"/>
                    </a:ext>
                  </a:extLst>
                </a:gridCol>
                <a:gridCol w="706960">
                  <a:extLst>
                    <a:ext uri="{9D8B030D-6E8A-4147-A177-3AD203B41FA5}">
                      <a16:colId xmlns:a16="http://schemas.microsoft.com/office/drawing/2014/main" val="3155000561"/>
                    </a:ext>
                  </a:extLst>
                </a:gridCol>
                <a:gridCol w="706960">
                  <a:extLst>
                    <a:ext uri="{9D8B030D-6E8A-4147-A177-3AD203B41FA5}">
                      <a16:colId xmlns:a16="http://schemas.microsoft.com/office/drawing/2014/main" val="853148686"/>
                    </a:ext>
                  </a:extLst>
                </a:gridCol>
                <a:gridCol w="706960">
                  <a:extLst>
                    <a:ext uri="{9D8B030D-6E8A-4147-A177-3AD203B41FA5}">
                      <a16:colId xmlns:a16="http://schemas.microsoft.com/office/drawing/2014/main" val="2223927642"/>
                    </a:ext>
                  </a:extLst>
                </a:gridCol>
                <a:gridCol w="706960">
                  <a:extLst>
                    <a:ext uri="{9D8B030D-6E8A-4147-A177-3AD203B41FA5}">
                      <a16:colId xmlns:a16="http://schemas.microsoft.com/office/drawing/2014/main" val="1741731304"/>
                    </a:ext>
                  </a:extLst>
                </a:gridCol>
              </a:tblGrid>
              <a:tr h="319899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ECI Rank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ECI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Over 5 Years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827359"/>
                  </a:ext>
                </a:extLst>
              </a:tr>
              <a:tr h="176740"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2.265233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749876"/>
                  </a:ext>
                </a:extLst>
              </a:tr>
              <a:tr h="176740"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Switzerland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2.139732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622338"/>
                  </a:ext>
                </a:extLst>
              </a:tr>
              <a:tr h="176740"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1.961063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679996"/>
                  </a:ext>
                </a:extLst>
              </a:tr>
              <a:tr h="176740"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Korea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1.948556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394015"/>
                  </a:ext>
                </a:extLst>
              </a:tr>
              <a:tr h="176740"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1.871807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60798"/>
                  </a:ext>
                </a:extLst>
              </a:tr>
              <a:tr h="176740"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Mexico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1.215792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02589"/>
                  </a:ext>
                </a:extLst>
              </a:tr>
              <a:tr h="176740"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Panama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0.62831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147729"/>
                  </a:ext>
                </a:extLst>
              </a:tr>
              <a:tr h="176740"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Costa Rica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0.303377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915302"/>
                  </a:ext>
                </a:extLst>
              </a:tr>
              <a:tr h="176740"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0.034564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298281"/>
                  </a:ext>
                </a:extLst>
              </a:tr>
              <a:tr h="176740"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Salvador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0.021801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189629"/>
                  </a:ext>
                </a:extLst>
              </a:tr>
              <a:tr h="319899"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Dominican Republic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-0.016727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729874"/>
                  </a:ext>
                </a:extLst>
              </a:tr>
              <a:tr h="176740"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Colombia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-0.057903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506364"/>
                  </a:ext>
                </a:extLst>
              </a:tr>
              <a:tr h="176740"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Uruguay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-0.069835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877309"/>
                  </a:ext>
                </a:extLst>
              </a:tr>
              <a:tr h="176740"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Chile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-0.242265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26997"/>
                  </a:ext>
                </a:extLst>
              </a:tr>
              <a:tr h="176740"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Guatemala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-0.339703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023295"/>
                  </a:ext>
                </a:extLst>
              </a:tr>
              <a:tr h="176740"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Paraguay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-0.358749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751832"/>
                  </a:ext>
                </a:extLst>
              </a:tr>
              <a:tr h="176740"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Honduras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-0.646945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976169"/>
                  </a:ext>
                </a:extLst>
              </a:tr>
              <a:tr h="176740"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Peru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-0.829862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987697"/>
                  </a:ext>
                </a:extLst>
              </a:tr>
              <a:tr h="176740"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Bolivia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-0.896701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165941"/>
                  </a:ext>
                </a:extLst>
              </a:tr>
              <a:tr h="176740"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Ecuador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-1.097123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876019"/>
                  </a:ext>
                </a:extLst>
              </a:tr>
              <a:tr h="176740"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Cuba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-1.161673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518345"/>
                  </a:ext>
                </a:extLst>
              </a:tr>
              <a:tr h="176740"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Venezuela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-1.373512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37" marR="8837" marT="88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65652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FE3E651B-4DAE-A099-C1E6-605173C5EFF4}"/>
              </a:ext>
            </a:extLst>
          </p:cNvPr>
          <p:cNvSpPr/>
          <p:nvPr/>
        </p:nvSpPr>
        <p:spPr>
          <a:xfrm>
            <a:off x="992459" y="5341433"/>
            <a:ext cx="3434575" cy="178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4C670AA-8AB2-C5E2-E42B-F10B91D5C23E}"/>
              </a:ext>
            </a:extLst>
          </p:cNvPr>
          <p:cNvSpPr txBox="1"/>
          <p:nvPr/>
        </p:nvSpPr>
        <p:spPr>
          <a:xfrm>
            <a:off x="624468" y="1416703"/>
            <a:ext cx="252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Economic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Index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D7F5520-0A92-0F77-FF86-E4A8FEA5D23B}"/>
              </a:ext>
            </a:extLst>
          </p:cNvPr>
          <p:cNvSpPr txBox="1"/>
          <p:nvPr/>
        </p:nvSpPr>
        <p:spPr>
          <a:xfrm>
            <a:off x="5206419" y="1416703"/>
            <a:ext cx="521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Global </a:t>
            </a:r>
            <a:r>
              <a:rPr lang="es-ES" dirty="0" err="1"/>
              <a:t>Innovation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score (2019) vs PBI per cápita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49BC0B-3F47-5C90-ED9D-45D04D7F2D4F}"/>
              </a:ext>
            </a:extLst>
          </p:cNvPr>
          <p:cNvSpPr txBox="1"/>
          <p:nvPr/>
        </p:nvSpPr>
        <p:spPr>
          <a:xfrm>
            <a:off x="700084" y="6423412"/>
            <a:ext cx="35477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Nota. Adaptado de: https://atlas.cid.harvard.edu/rankings </a:t>
            </a:r>
            <a:endParaRPr lang="es-PE" sz="11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3813B4-9C3F-F36C-C480-22595539A46D}"/>
              </a:ext>
            </a:extLst>
          </p:cNvPr>
          <p:cNvSpPr txBox="1"/>
          <p:nvPr/>
        </p:nvSpPr>
        <p:spPr>
          <a:xfrm>
            <a:off x="5642517" y="6423412"/>
            <a:ext cx="4982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>
              <a:defRPr sz="1100"/>
            </a:lvl1pPr>
          </a:lstStyle>
          <a:p>
            <a:r>
              <a:rPr lang="es-ES" dirty="0"/>
              <a:t>Nota. Fuente: https://www.wipo.int/edocs/pubdocs/en/wipo_pub_gii_2021/pe.pdf</a:t>
            </a:r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2ADC662-73FD-AD34-7DA0-265518CE7FD1}"/>
              </a:ext>
            </a:extLst>
          </p:cNvPr>
          <p:cNvSpPr/>
          <p:nvPr/>
        </p:nvSpPr>
        <p:spPr>
          <a:xfrm>
            <a:off x="0" y="0"/>
            <a:ext cx="12192000" cy="94281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06571A4-66B5-E781-0AF5-5E7D07C0717F}"/>
              </a:ext>
            </a:extLst>
          </p:cNvPr>
          <p:cNvSpPr txBox="1"/>
          <p:nvPr/>
        </p:nvSpPr>
        <p:spPr>
          <a:xfrm>
            <a:off x="98854" y="27757"/>
            <a:ext cx="11998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Motivación</a:t>
            </a:r>
          </a:p>
          <a:p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11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761BE1-19F8-AB57-B84E-E842B106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La ACAP es un mecanismo que permite abordar este fenómeno en un nivel empresarial.</a:t>
            </a:r>
          </a:p>
          <a:p>
            <a:r>
              <a:rPr lang="es-ES" dirty="0"/>
              <a:t>Diversos estudios relacionan la ACAP con la innovación y hay evidencia empírica sobre la influencia de la ACAP sobre la innovación y generación de ventajas competitivas (</a:t>
            </a:r>
            <a:r>
              <a:rPr lang="es-ES" dirty="0" err="1"/>
              <a:t>Liao</a:t>
            </a:r>
            <a:r>
              <a:rPr lang="es-ES" dirty="0"/>
              <a:t> et al., 2007; Chen et al. 2009; </a:t>
            </a:r>
            <a:r>
              <a:rPr lang="es-ES" dirty="0" err="1"/>
              <a:t>Xie</a:t>
            </a:r>
            <a:r>
              <a:rPr lang="es-ES" dirty="0"/>
              <a:t> et al., 2018, entre otros).</a:t>
            </a:r>
          </a:p>
          <a:p>
            <a:r>
              <a:rPr lang="es-ES" dirty="0"/>
              <a:t>Sin embargo, los estudios sobre los determinantes de la ACAP son escasos y no existe consenso respecto a ellos.  </a:t>
            </a:r>
          </a:p>
          <a:p>
            <a:r>
              <a:rPr lang="es-ES" dirty="0"/>
              <a:t>Hay evidencia sobre la influencia del conocimiento en la Capacidad de Absorción (</a:t>
            </a:r>
            <a:r>
              <a:rPr lang="es-ES" dirty="0" err="1"/>
              <a:t>Knoppen</a:t>
            </a:r>
            <a:r>
              <a:rPr lang="es-ES" dirty="0"/>
              <a:t>, 2022). No obstante, hay escasa investigación sobre la influencia del aprendizaje organizacional en la ACAP.</a:t>
            </a:r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BAF9C11-811B-643F-AC77-3E1E177B3D5C}"/>
              </a:ext>
            </a:extLst>
          </p:cNvPr>
          <p:cNvSpPr/>
          <p:nvPr/>
        </p:nvSpPr>
        <p:spPr>
          <a:xfrm>
            <a:off x="0" y="0"/>
            <a:ext cx="12192000" cy="94281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88549D2-FC55-3E91-F4CC-5EAE4AB42A39}"/>
              </a:ext>
            </a:extLst>
          </p:cNvPr>
          <p:cNvSpPr txBox="1"/>
          <p:nvPr/>
        </p:nvSpPr>
        <p:spPr>
          <a:xfrm>
            <a:off x="98854" y="27757"/>
            <a:ext cx="11998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Planteamiento del Problema</a:t>
            </a:r>
          </a:p>
          <a:p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9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A514E2-82B9-CC35-E562-E4F752A4A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Analizar los factores determinantes de la ACAP</a:t>
            </a:r>
          </a:p>
          <a:p>
            <a:r>
              <a:rPr lang="es-PE" dirty="0"/>
              <a:t>Evaluar el grado en el que el Conocimiento Organizacional (COR) inciden en los componentes de la ACAP</a:t>
            </a:r>
          </a:p>
          <a:p>
            <a:r>
              <a:rPr lang="es-PE" dirty="0"/>
              <a:t>Evaluar el efecto de los Mecanismos de Integración Social (MIS) en la relación entre los componentes de la ACAP</a:t>
            </a:r>
          </a:p>
          <a:p>
            <a:r>
              <a:rPr lang="es-PE" dirty="0"/>
              <a:t>Evaluar el grado en el que el Aprendizaje Organizacional (AOR) incide en los componentes de la ACAP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B69C2B1-90BE-471B-0F20-B48DE6E4627E}"/>
              </a:ext>
            </a:extLst>
          </p:cNvPr>
          <p:cNvSpPr/>
          <p:nvPr/>
        </p:nvSpPr>
        <p:spPr>
          <a:xfrm>
            <a:off x="0" y="0"/>
            <a:ext cx="12192000" cy="94281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46C6012-69B4-D192-A28B-9580C06867B3}"/>
              </a:ext>
            </a:extLst>
          </p:cNvPr>
          <p:cNvSpPr txBox="1"/>
          <p:nvPr/>
        </p:nvSpPr>
        <p:spPr>
          <a:xfrm>
            <a:off x="98854" y="27757"/>
            <a:ext cx="11998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Objetivos de Investigación</a:t>
            </a:r>
          </a:p>
          <a:p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5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20680D2-0CF2-2ED5-F5DC-8749E918DD9A}"/>
              </a:ext>
            </a:extLst>
          </p:cNvPr>
          <p:cNvSpPr/>
          <p:nvPr/>
        </p:nvSpPr>
        <p:spPr>
          <a:xfrm>
            <a:off x="7722219" y="2336379"/>
            <a:ext cx="1628078" cy="6021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PACAP</a:t>
            </a:r>
            <a:endParaRPr lang="es-PE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D2C3B27-D453-D795-FE7F-C8355ABF3E44}"/>
              </a:ext>
            </a:extLst>
          </p:cNvPr>
          <p:cNvSpPr/>
          <p:nvPr/>
        </p:nvSpPr>
        <p:spPr>
          <a:xfrm>
            <a:off x="7722219" y="3536994"/>
            <a:ext cx="1628078" cy="6021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RACAP</a:t>
            </a:r>
            <a:endParaRPr lang="es-PE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C1410D9-49E4-1A77-408E-096A4A6A2656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8536258" y="2938545"/>
            <a:ext cx="0" cy="5984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A0EFF443-D46E-ECEC-A519-3B8D40648B45}"/>
              </a:ext>
            </a:extLst>
          </p:cNvPr>
          <p:cNvSpPr/>
          <p:nvPr/>
        </p:nvSpPr>
        <p:spPr>
          <a:xfrm>
            <a:off x="7251082" y="1569732"/>
            <a:ext cx="752706" cy="3363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Asimilación</a:t>
            </a:r>
            <a:endParaRPr lang="es-PE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6F8FB2B-C579-3C3F-D1F4-066AD845B124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7627435" y="1906127"/>
            <a:ext cx="613316" cy="430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6C07515E-97B3-06B3-7889-B780D939E19A}"/>
              </a:ext>
            </a:extLst>
          </p:cNvPr>
          <p:cNvSpPr/>
          <p:nvPr/>
        </p:nvSpPr>
        <p:spPr>
          <a:xfrm>
            <a:off x="8973944" y="1569732"/>
            <a:ext cx="752706" cy="3363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Adquisición</a:t>
            </a:r>
            <a:endParaRPr lang="es-PE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6FF9D3B-BCBF-9A7A-18D6-FF3555BB27CC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842917" y="1906127"/>
            <a:ext cx="507380" cy="430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CBCD17A-028A-1C24-CDF1-034A2AD2AFAD}"/>
              </a:ext>
            </a:extLst>
          </p:cNvPr>
          <p:cNvSpPr/>
          <p:nvPr/>
        </p:nvSpPr>
        <p:spPr>
          <a:xfrm>
            <a:off x="7251082" y="4654903"/>
            <a:ext cx="752706" cy="3363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Transformación</a:t>
            </a:r>
            <a:endParaRPr lang="es-PE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7E8986F-9604-B5F3-67CB-EA9891B5183F}"/>
              </a:ext>
            </a:extLst>
          </p:cNvPr>
          <p:cNvSpPr/>
          <p:nvPr/>
        </p:nvSpPr>
        <p:spPr>
          <a:xfrm>
            <a:off x="8973944" y="4654903"/>
            <a:ext cx="752706" cy="3363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Explotación</a:t>
            </a:r>
            <a:endParaRPr lang="es-PE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762CEBC-59FB-9C7A-706B-D9CCA398D443}"/>
              </a:ext>
            </a:extLst>
          </p:cNvPr>
          <p:cNvCxnSpPr>
            <a:endCxn id="11" idx="0"/>
          </p:cNvCxnSpPr>
          <p:nvPr/>
        </p:nvCxnSpPr>
        <p:spPr>
          <a:xfrm flipH="1">
            <a:off x="7627435" y="4139160"/>
            <a:ext cx="613316" cy="515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A0BBB9F-9CAD-8D2F-FBC0-A20C105A21DA}"/>
              </a:ext>
            </a:extLst>
          </p:cNvPr>
          <p:cNvCxnSpPr>
            <a:endCxn id="12" idx="0"/>
          </p:cNvCxnSpPr>
          <p:nvPr/>
        </p:nvCxnSpPr>
        <p:spPr>
          <a:xfrm>
            <a:off x="8842917" y="4139160"/>
            <a:ext cx="507380" cy="515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5727A5A-EFC5-2AE6-8296-BF9FED24EE26}"/>
              </a:ext>
            </a:extLst>
          </p:cNvPr>
          <p:cNvSpPr txBox="1"/>
          <p:nvPr/>
        </p:nvSpPr>
        <p:spPr>
          <a:xfrm>
            <a:off x="7645629" y="5133476"/>
            <a:ext cx="164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Zahra &amp; George (2002)</a:t>
            </a:r>
          </a:p>
          <a:p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Flatten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et al. (2008)</a:t>
            </a:r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7986797-9A5A-28E8-65F3-324753D1A336}"/>
              </a:ext>
            </a:extLst>
          </p:cNvPr>
          <p:cNvSpPr/>
          <p:nvPr/>
        </p:nvSpPr>
        <p:spPr>
          <a:xfrm>
            <a:off x="2430967" y="2035296"/>
            <a:ext cx="1628078" cy="6021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Conocimiento organizacional (COR)</a:t>
            </a:r>
            <a:endParaRPr lang="es-PE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C67F506-5A55-6EDF-0471-3A5DA95CE259}"/>
              </a:ext>
            </a:extLst>
          </p:cNvPr>
          <p:cNvSpPr/>
          <p:nvPr/>
        </p:nvSpPr>
        <p:spPr>
          <a:xfrm>
            <a:off x="2431249" y="3228817"/>
            <a:ext cx="1628078" cy="6021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Aprendizaje Organizacional</a:t>
            </a:r>
            <a:endParaRPr lang="es-PE" sz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B4F0D36-F80E-62E2-4AE6-305884D00311}"/>
              </a:ext>
            </a:extLst>
          </p:cNvPr>
          <p:cNvSpPr/>
          <p:nvPr/>
        </p:nvSpPr>
        <p:spPr>
          <a:xfrm>
            <a:off x="2456541" y="4394299"/>
            <a:ext cx="1628078" cy="6021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Mecanismos de Integración Social (MIS)</a:t>
            </a:r>
            <a:endParaRPr lang="es-PE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F2610B9-6E8E-22AB-2C82-18ED88569C3C}"/>
              </a:ext>
            </a:extLst>
          </p:cNvPr>
          <p:cNvSpPr txBox="1"/>
          <p:nvPr/>
        </p:nvSpPr>
        <p:spPr>
          <a:xfrm>
            <a:off x="2354377" y="390478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Stelmaszczyk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(2020)</a:t>
            </a:r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2D405C-86F7-4554-48BB-5D560750887A}"/>
              </a:ext>
            </a:extLst>
          </p:cNvPr>
          <p:cNvSpPr txBox="1"/>
          <p:nvPr/>
        </p:nvSpPr>
        <p:spPr>
          <a:xfrm>
            <a:off x="2456541" y="5091244"/>
            <a:ext cx="1781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Vega-Jurado et al. (2008)</a:t>
            </a:r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0A32D12-3F9B-5866-1DDA-A0532C4FDC80}"/>
              </a:ext>
            </a:extLst>
          </p:cNvPr>
          <p:cNvSpPr txBox="1"/>
          <p:nvPr/>
        </p:nvSpPr>
        <p:spPr>
          <a:xfrm>
            <a:off x="2392221" y="2652622"/>
            <a:ext cx="18197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Vega-Jurado et al. (2008) </a:t>
            </a:r>
          </a:p>
          <a:p>
            <a:pPr algn="ctr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Schmidt (2010)</a:t>
            </a:r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2D00D68-5490-DABB-2827-26DB1611B01A}"/>
              </a:ext>
            </a:extLst>
          </p:cNvPr>
          <p:cNvCxnSpPr>
            <a:stCxn id="17" idx="6"/>
            <a:endCxn id="4" idx="2"/>
          </p:cNvCxnSpPr>
          <p:nvPr/>
        </p:nvCxnSpPr>
        <p:spPr>
          <a:xfrm>
            <a:off x="4059045" y="2336379"/>
            <a:ext cx="3663174" cy="301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DACCF5A-2D03-B9A4-5EC3-CDA9B209FF82}"/>
              </a:ext>
            </a:extLst>
          </p:cNvPr>
          <p:cNvCxnSpPr>
            <a:cxnSpLocks/>
            <a:stCxn id="19" idx="6"/>
            <a:endCxn id="5" idx="2"/>
          </p:cNvCxnSpPr>
          <p:nvPr/>
        </p:nvCxnSpPr>
        <p:spPr>
          <a:xfrm>
            <a:off x="4059327" y="3529900"/>
            <a:ext cx="3662892" cy="308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C94016BE-E6C2-A354-6F50-A0573E3E8CE4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4084619" y="3187826"/>
            <a:ext cx="4451639" cy="1507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B0A5A5A-4E17-DDA8-D194-95F3F4AEA178}"/>
              </a:ext>
            </a:extLst>
          </p:cNvPr>
          <p:cNvCxnSpPr>
            <a:cxnSpLocks/>
            <a:stCxn id="19" idx="6"/>
            <a:endCxn id="4" idx="2"/>
          </p:cNvCxnSpPr>
          <p:nvPr/>
        </p:nvCxnSpPr>
        <p:spPr>
          <a:xfrm flipV="1">
            <a:off x="4059327" y="2637462"/>
            <a:ext cx="3662892" cy="892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485A63B-5155-A9A7-48F4-105F23A472D5}"/>
              </a:ext>
            </a:extLst>
          </p:cNvPr>
          <p:cNvSpPr txBox="1"/>
          <p:nvPr/>
        </p:nvSpPr>
        <p:spPr>
          <a:xfrm>
            <a:off x="5473208" y="221186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H1a</a:t>
            </a:r>
            <a:endParaRPr lang="es-PE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1C94392-BC48-8AD3-C427-3A9F6E19D667}"/>
              </a:ext>
            </a:extLst>
          </p:cNvPr>
          <p:cNvSpPr txBox="1"/>
          <p:nvPr/>
        </p:nvSpPr>
        <p:spPr>
          <a:xfrm>
            <a:off x="5427758" y="266635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H1b</a:t>
            </a:r>
            <a:endParaRPr lang="es-PE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063888C-A152-B3E9-F3E9-FA1E361B7DE6}"/>
              </a:ext>
            </a:extLst>
          </p:cNvPr>
          <p:cNvSpPr txBox="1"/>
          <p:nvPr/>
        </p:nvSpPr>
        <p:spPr>
          <a:xfrm>
            <a:off x="5405346" y="38142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H3</a:t>
            </a:r>
            <a:endParaRPr lang="es-PE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A47381C-B13E-43D7-207E-94B15DF13E8F}"/>
              </a:ext>
            </a:extLst>
          </p:cNvPr>
          <p:cNvSpPr/>
          <p:nvPr/>
        </p:nvSpPr>
        <p:spPr>
          <a:xfrm>
            <a:off x="7449749" y="2303349"/>
            <a:ext cx="2175222" cy="19134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BC2D120-A7DA-65D5-53DD-797A8C226470}"/>
              </a:ext>
            </a:extLst>
          </p:cNvPr>
          <p:cNvCxnSpPr>
            <a:cxnSpLocks/>
            <a:stCxn id="17" idx="6"/>
            <a:endCxn id="5" idx="2"/>
          </p:cNvCxnSpPr>
          <p:nvPr/>
        </p:nvCxnSpPr>
        <p:spPr>
          <a:xfrm>
            <a:off x="4059045" y="2336379"/>
            <a:ext cx="3663174" cy="1501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84DD87D-9228-6FD6-FF17-D96578FB2E90}"/>
              </a:ext>
            </a:extLst>
          </p:cNvPr>
          <p:cNvSpPr txBox="1"/>
          <p:nvPr/>
        </p:nvSpPr>
        <p:spPr>
          <a:xfrm>
            <a:off x="4584726" y="299973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H2a</a:t>
            </a:r>
            <a:endParaRPr lang="es-PE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68D97F5-0302-8CF3-0C54-091BFBD42B03}"/>
              </a:ext>
            </a:extLst>
          </p:cNvPr>
          <p:cNvSpPr txBox="1"/>
          <p:nvPr/>
        </p:nvSpPr>
        <p:spPr>
          <a:xfrm>
            <a:off x="5060540" y="329740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H2b</a:t>
            </a:r>
            <a:endParaRPr lang="es-PE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14435FF-770A-D6CB-77AB-A00AF5734F75}"/>
              </a:ext>
            </a:extLst>
          </p:cNvPr>
          <p:cNvSpPr/>
          <p:nvPr/>
        </p:nvSpPr>
        <p:spPr>
          <a:xfrm>
            <a:off x="1128406" y="1683097"/>
            <a:ext cx="752706" cy="3363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Habilidades</a:t>
            </a:r>
            <a:endParaRPr lang="es-PE" sz="120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0AFEE0DB-AAF5-7E66-3FF7-FE77D45A33F0}"/>
              </a:ext>
            </a:extLst>
          </p:cNvPr>
          <p:cNvSpPr/>
          <p:nvPr/>
        </p:nvSpPr>
        <p:spPr>
          <a:xfrm>
            <a:off x="1124222" y="2135151"/>
            <a:ext cx="752706" cy="3363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Conocimientos</a:t>
            </a:r>
            <a:endParaRPr lang="es-PE" sz="12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3A83DBB-F506-3ACB-4C77-48411AF31F95}"/>
              </a:ext>
            </a:extLst>
          </p:cNvPr>
          <p:cNvSpPr/>
          <p:nvPr/>
        </p:nvSpPr>
        <p:spPr>
          <a:xfrm>
            <a:off x="1132752" y="2581195"/>
            <a:ext cx="752706" cy="3363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Educación</a:t>
            </a:r>
            <a:endParaRPr lang="es-PE" sz="1200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79BF5DCB-792B-12D4-1B48-C55038526FA3}"/>
              </a:ext>
            </a:extLst>
          </p:cNvPr>
          <p:cNvSpPr/>
          <p:nvPr/>
        </p:nvSpPr>
        <p:spPr>
          <a:xfrm>
            <a:off x="1128406" y="3027239"/>
            <a:ext cx="752706" cy="3363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Técnicos</a:t>
            </a:r>
            <a:endParaRPr lang="es-PE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23F71C42-8689-6CB3-F75F-AAE850595547}"/>
              </a:ext>
            </a:extLst>
          </p:cNvPr>
          <p:cNvCxnSpPr>
            <a:stCxn id="17" idx="2"/>
            <a:endCxn id="42" idx="3"/>
          </p:cNvCxnSpPr>
          <p:nvPr/>
        </p:nvCxnSpPr>
        <p:spPr>
          <a:xfrm flipH="1" flipV="1">
            <a:off x="1881112" y="1851295"/>
            <a:ext cx="549855" cy="485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AD5557B-3839-5712-8525-8FC7776C2B79}"/>
              </a:ext>
            </a:extLst>
          </p:cNvPr>
          <p:cNvCxnSpPr>
            <a:stCxn id="17" idx="2"/>
            <a:endCxn id="43" idx="3"/>
          </p:cNvCxnSpPr>
          <p:nvPr/>
        </p:nvCxnSpPr>
        <p:spPr>
          <a:xfrm flipH="1" flipV="1">
            <a:off x="1876928" y="2303349"/>
            <a:ext cx="554039" cy="33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9DE79833-10F5-7516-FE78-4621346C2085}"/>
              </a:ext>
            </a:extLst>
          </p:cNvPr>
          <p:cNvCxnSpPr>
            <a:stCxn id="17" idx="2"/>
            <a:endCxn id="44" idx="3"/>
          </p:cNvCxnSpPr>
          <p:nvPr/>
        </p:nvCxnSpPr>
        <p:spPr>
          <a:xfrm flipH="1">
            <a:off x="1885458" y="2336379"/>
            <a:ext cx="545509" cy="413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85852A5D-33ED-3653-1602-0428D32DBE54}"/>
              </a:ext>
            </a:extLst>
          </p:cNvPr>
          <p:cNvCxnSpPr>
            <a:stCxn id="17" idx="2"/>
            <a:endCxn id="45" idx="3"/>
          </p:cNvCxnSpPr>
          <p:nvPr/>
        </p:nvCxnSpPr>
        <p:spPr>
          <a:xfrm flipH="1">
            <a:off x="1881112" y="2336379"/>
            <a:ext cx="549855" cy="859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BD75CFC7-022E-21A3-7990-D7D9DEE04102}"/>
              </a:ext>
            </a:extLst>
          </p:cNvPr>
          <p:cNvSpPr/>
          <p:nvPr/>
        </p:nvSpPr>
        <p:spPr>
          <a:xfrm>
            <a:off x="0" y="0"/>
            <a:ext cx="12192000" cy="94281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CDDC6746-6AB6-53A2-F94F-E287DE4B360B}"/>
              </a:ext>
            </a:extLst>
          </p:cNvPr>
          <p:cNvSpPr txBox="1"/>
          <p:nvPr/>
        </p:nvSpPr>
        <p:spPr>
          <a:xfrm>
            <a:off x="98854" y="27757"/>
            <a:ext cx="11998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Marco Conceptual e Hipótesis</a:t>
            </a:r>
          </a:p>
          <a:p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732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Panorámica</PresentationFormat>
  <Paragraphs>157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Black</vt:lpstr>
      <vt:lpstr>Tema de Office</vt:lpstr>
      <vt:lpstr>Determinantes de la Capacidad de Absorción en Empresas de Manufactura del Perú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Determinantes de la Capacidad de Absorción en Empresas de Manufactura del Perú</dc:title>
  <dc:creator>Bruno Chaihuaque</dc:creator>
  <cp:lastModifiedBy>Bruno Chaihuaque</cp:lastModifiedBy>
  <cp:revision>1</cp:revision>
  <dcterms:created xsi:type="dcterms:W3CDTF">2022-12-03T15:18:51Z</dcterms:created>
  <dcterms:modified xsi:type="dcterms:W3CDTF">2022-12-03T15:19:22Z</dcterms:modified>
</cp:coreProperties>
</file>