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E0472A-4D9F-4E43-A585-477FC4463E83}"/>
              </a:ext>
            </a:extLst>
          </p:cNvPr>
          <p:cNvSpPr txBox="1"/>
          <p:nvPr/>
        </p:nvSpPr>
        <p:spPr>
          <a:xfrm>
            <a:off x="4565281" y="2878463"/>
            <a:ext cx="304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ES" dirty="0"/>
              <a:t>¿Cómo interpretarla, evaluarla y analizarla?</a:t>
            </a:r>
          </a:p>
        </p:txBody>
      </p:sp>
      <p:grpSp>
        <p:nvGrpSpPr>
          <p:cNvPr id="5" name="Google Shape;202;p17">
            <a:extLst>
              <a:ext uri="{FF2B5EF4-FFF2-40B4-BE49-F238E27FC236}">
                <a16:creationId xmlns:a16="http://schemas.microsoft.com/office/drawing/2014/main" id="{307813C9-D714-4B11-85C5-9B1B2D512622}"/>
              </a:ext>
            </a:extLst>
          </p:cNvPr>
          <p:cNvGrpSpPr/>
          <p:nvPr/>
        </p:nvGrpSpPr>
        <p:grpSpPr>
          <a:xfrm>
            <a:off x="4165215" y="1590568"/>
            <a:ext cx="3266844" cy="653100"/>
            <a:chOff x="2949601" y="2525575"/>
            <a:chExt cx="3266844" cy="653100"/>
          </a:xfrm>
        </p:grpSpPr>
        <p:sp>
          <p:nvSpPr>
            <p:cNvPr id="6" name="Google Shape;203;p17">
              <a:extLst>
                <a:ext uri="{FF2B5EF4-FFF2-40B4-BE49-F238E27FC236}">
                  <a16:creationId xmlns:a16="http://schemas.microsoft.com/office/drawing/2014/main" id="{23C16C85-E9AC-4086-AC31-AB749D6FE5DA}"/>
                </a:ext>
              </a:extLst>
            </p:cNvPr>
            <p:cNvSpPr/>
            <p:nvPr/>
          </p:nvSpPr>
          <p:spPr>
            <a:xfrm>
              <a:off x="2949601" y="2525614"/>
              <a:ext cx="1959066" cy="653022"/>
            </a:xfrm>
            <a:prstGeom prst="flowChartTerminator">
              <a:avLst/>
            </a:prstGeom>
            <a:solidFill>
              <a:srgbClr val="00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04;p17">
              <a:extLst>
                <a:ext uri="{FF2B5EF4-FFF2-40B4-BE49-F238E27FC236}">
                  <a16:creationId xmlns:a16="http://schemas.microsoft.com/office/drawing/2014/main" id="{80C88063-6779-4588-868B-4070DD80C6E6}"/>
                </a:ext>
              </a:extLst>
            </p:cNvPr>
            <p:cNvGrpSpPr/>
            <p:nvPr/>
          </p:nvGrpSpPr>
          <p:grpSpPr>
            <a:xfrm>
              <a:off x="4256038" y="2525575"/>
              <a:ext cx="1960407" cy="653100"/>
              <a:chOff x="4256038" y="2525575"/>
              <a:chExt cx="1960407" cy="653100"/>
            </a:xfrm>
          </p:grpSpPr>
          <p:sp>
            <p:nvSpPr>
              <p:cNvPr id="8" name="Google Shape;205;p17">
                <a:extLst>
                  <a:ext uri="{FF2B5EF4-FFF2-40B4-BE49-F238E27FC236}">
                    <a16:creationId xmlns:a16="http://schemas.microsoft.com/office/drawing/2014/main" id="{91C8207F-5BE0-4431-A594-FAA357944649}"/>
                  </a:ext>
                </a:extLst>
              </p:cNvPr>
              <p:cNvSpPr/>
              <p:nvPr/>
            </p:nvSpPr>
            <p:spPr>
              <a:xfrm>
                <a:off x="4257379" y="2525614"/>
                <a:ext cx="1959066" cy="653022"/>
              </a:xfrm>
              <a:prstGeom prst="flowChartTerminator">
                <a:avLst/>
              </a:prstGeom>
              <a:solidFill>
                <a:srgbClr val="FC5A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06;p17">
                <a:extLst>
                  <a:ext uri="{FF2B5EF4-FFF2-40B4-BE49-F238E27FC236}">
                    <a16:creationId xmlns:a16="http://schemas.microsoft.com/office/drawing/2014/main" id="{CF588AA3-A36C-40F1-AF4C-D3FD5A83C006}"/>
                  </a:ext>
                </a:extLst>
              </p:cNvPr>
              <p:cNvSpPr/>
              <p:nvPr/>
            </p:nvSpPr>
            <p:spPr>
              <a:xfrm>
                <a:off x="4256038" y="2525575"/>
                <a:ext cx="653100" cy="653100"/>
              </a:xfrm>
              <a:prstGeom prst="ellipse">
                <a:avLst/>
              </a:prstGeom>
              <a:no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210;p17">
            <a:extLst>
              <a:ext uri="{FF2B5EF4-FFF2-40B4-BE49-F238E27FC236}">
                <a16:creationId xmlns:a16="http://schemas.microsoft.com/office/drawing/2014/main" id="{4B6AD945-80F0-4448-9950-A6443FEC04C1}"/>
              </a:ext>
            </a:extLst>
          </p:cNvPr>
          <p:cNvGrpSpPr/>
          <p:nvPr/>
        </p:nvGrpSpPr>
        <p:grpSpPr>
          <a:xfrm>
            <a:off x="2860515" y="1590568"/>
            <a:ext cx="1959224" cy="653100"/>
            <a:chOff x="1644901" y="2525575"/>
            <a:chExt cx="1959224" cy="653100"/>
          </a:xfrm>
          <a:solidFill>
            <a:srgbClr val="006699"/>
          </a:solidFill>
        </p:grpSpPr>
        <p:sp>
          <p:nvSpPr>
            <p:cNvPr id="11" name="Google Shape;211;p17">
              <a:extLst>
                <a:ext uri="{FF2B5EF4-FFF2-40B4-BE49-F238E27FC236}">
                  <a16:creationId xmlns:a16="http://schemas.microsoft.com/office/drawing/2014/main" id="{766A813F-3E27-44E6-942F-B4F3DBD7C528}"/>
                </a:ext>
              </a:extLst>
            </p:cNvPr>
            <p:cNvSpPr/>
            <p:nvPr/>
          </p:nvSpPr>
          <p:spPr>
            <a:xfrm>
              <a:off x="1644901" y="2525614"/>
              <a:ext cx="1959066" cy="653022"/>
            </a:xfrm>
            <a:prstGeom prst="flowChartTermina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;p17">
              <a:extLst>
                <a:ext uri="{FF2B5EF4-FFF2-40B4-BE49-F238E27FC236}">
                  <a16:creationId xmlns:a16="http://schemas.microsoft.com/office/drawing/2014/main" id="{A27BE30F-1C0D-4B04-9FF7-4A250251E6D0}"/>
                </a:ext>
              </a:extLst>
            </p:cNvPr>
            <p:cNvSpPr/>
            <p:nvPr/>
          </p:nvSpPr>
          <p:spPr>
            <a:xfrm>
              <a:off x="2951025" y="2525575"/>
              <a:ext cx="653100" cy="6531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13;p17">
            <a:extLst>
              <a:ext uri="{FF2B5EF4-FFF2-40B4-BE49-F238E27FC236}">
                <a16:creationId xmlns:a16="http://schemas.microsoft.com/office/drawing/2014/main" id="{0985E057-F7DC-4930-841B-D26ECA79A338}"/>
              </a:ext>
            </a:extLst>
          </p:cNvPr>
          <p:cNvGrpSpPr/>
          <p:nvPr/>
        </p:nvGrpSpPr>
        <p:grpSpPr>
          <a:xfrm>
            <a:off x="6776677" y="1590568"/>
            <a:ext cx="1959214" cy="653100"/>
            <a:chOff x="5561063" y="2525575"/>
            <a:chExt cx="1959214" cy="653100"/>
          </a:xfrm>
          <a:solidFill>
            <a:srgbClr val="FFC000"/>
          </a:solidFill>
        </p:grpSpPr>
        <p:sp>
          <p:nvSpPr>
            <p:cNvPr id="14" name="Google Shape;216;p17">
              <a:extLst>
                <a:ext uri="{FF2B5EF4-FFF2-40B4-BE49-F238E27FC236}">
                  <a16:creationId xmlns:a16="http://schemas.microsoft.com/office/drawing/2014/main" id="{BC66DA36-6101-431D-8329-0265DFF82525}"/>
                </a:ext>
              </a:extLst>
            </p:cNvPr>
            <p:cNvSpPr/>
            <p:nvPr/>
          </p:nvSpPr>
          <p:spPr>
            <a:xfrm>
              <a:off x="5561211" y="2525614"/>
              <a:ext cx="1959066" cy="653022"/>
            </a:xfrm>
            <a:prstGeom prst="flowChartTerminator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;p17">
              <a:extLst>
                <a:ext uri="{FF2B5EF4-FFF2-40B4-BE49-F238E27FC236}">
                  <a16:creationId xmlns:a16="http://schemas.microsoft.com/office/drawing/2014/main" id="{FD471F54-E505-41E7-ABC3-300917B7B511}"/>
                </a:ext>
              </a:extLst>
            </p:cNvPr>
            <p:cNvSpPr/>
            <p:nvPr/>
          </p:nvSpPr>
          <p:spPr>
            <a:xfrm>
              <a:off x="5561063" y="2525575"/>
              <a:ext cx="653100" cy="6531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18;p17">
            <a:extLst>
              <a:ext uri="{FF2B5EF4-FFF2-40B4-BE49-F238E27FC236}">
                <a16:creationId xmlns:a16="http://schemas.microsoft.com/office/drawing/2014/main" id="{2DF2E442-60F9-4E07-91E8-359628A77D27}"/>
              </a:ext>
            </a:extLst>
          </p:cNvPr>
          <p:cNvSpPr txBox="1"/>
          <p:nvPr/>
        </p:nvSpPr>
        <p:spPr>
          <a:xfrm>
            <a:off x="4268014" y="1746331"/>
            <a:ext cx="46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" name="Google Shape;219;p17">
            <a:extLst>
              <a:ext uri="{FF2B5EF4-FFF2-40B4-BE49-F238E27FC236}">
                <a16:creationId xmlns:a16="http://schemas.microsoft.com/office/drawing/2014/main" id="{1DBEFA66-B840-421C-9579-029C896234AC}"/>
              </a:ext>
            </a:extLst>
          </p:cNvPr>
          <p:cNvSpPr txBox="1"/>
          <p:nvPr/>
        </p:nvSpPr>
        <p:spPr>
          <a:xfrm>
            <a:off x="5563363" y="1746381"/>
            <a:ext cx="46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" name="Google Shape;220;p17">
            <a:extLst>
              <a:ext uri="{FF2B5EF4-FFF2-40B4-BE49-F238E27FC236}">
                <a16:creationId xmlns:a16="http://schemas.microsoft.com/office/drawing/2014/main" id="{4B650AAF-7CE6-4F8C-A8BA-BBA14FDB603E}"/>
              </a:ext>
            </a:extLst>
          </p:cNvPr>
          <p:cNvSpPr txBox="1"/>
          <p:nvPr/>
        </p:nvSpPr>
        <p:spPr>
          <a:xfrm>
            <a:off x="6858675" y="1746381"/>
            <a:ext cx="469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9" name="Google Shape;1550;p53">
            <a:extLst>
              <a:ext uri="{FF2B5EF4-FFF2-40B4-BE49-F238E27FC236}">
                <a16:creationId xmlns:a16="http://schemas.microsoft.com/office/drawing/2014/main" id="{FE5DE193-37BE-485E-9216-FC4A97FE9ACE}"/>
              </a:ext>
            </a:extLst>
          </p:cNvPr>
          <p:cNvCxnSpPr>
            <a:cxnSpLocks/>
          </p:cNvCxnSpPr>
          <p:nvPr/>
        </p:nvCxnSpPr>
        <p:spPr>
          <a:xfrm rot="5400000" flipH="1">
            <a:off x="3826864" y="914383"/>
            <a:ext cx="435900" cy="916200"/>
          </a:xfrm>
          <a:prstGeom prst="bentConnector2">
            <a:avLst/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Google Shape;1541;p53">
            <a:extLst>
              <a:ext uri="{FF2B5EF4-FFF2-40B4-BE49-F238E27FC236}">
                <a16:creationId xmlns:a16="http://schemas.microsoft.com/office/drawing/2014/main" id="{2A7AA2AA-8AAC-4BD2-9DB1-A4687DB2CC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75744" y="2566014"/>
            <a:ext cx="644916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1538;p53">
            <a:extLst>
              <a:ext uri="{FF2B5EF4-FFF2-40B4-BE49-F238E27FC236}">
                <a16:creationId xmlns:a16="http://schemas.microsoft.com/office/drawing/2014/main" id="{C4703E4C-04BD-4E0E-8800-6D60E3DEFE2C}"/>
              </a:ext>
            </a:extLst>
          </p:cNvPr>
          <p:cNvCxnSpPr>
            <a:cxnSpLocks/>
          </p:cNvCxnSpPr>
          <p:nvPr/>
        </p:nvCxnSpPr>
        <p:spPr>
          <a:xfrm rot="-5400000">
            <a:off x="7343377" y="945200"/>
            <a:ext cx="435900" cy="916200"/>
          </a:xfrm>
          <a:prstGeom prst="bentConnector2">
            <a:avLst/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AFCDCB3-85F4-4A6B-B39A-6DA782B43BD2}"/>
              </a:ext>
            </a:extLst>
          </p:cNvPr>
          <p:cNvSpPr txBox="1"/>
          <p:nvPr/>
        </p:nvSpPr>
        <p:spPr>
          <a:xfrm>
            <a:off x="1655579" y="602716"/>
            <a:ext cx="309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concepto de Cultura para el análisis de las organizaciones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961395-C466-427F-90E0-3B762E9725B6}"/>
              </a:ext>
            </a:extLst>
          </p:cNvPr>
          <p:cNvSpPr txBox="1"/>
          <p:nvPr/>
        </p:nvSpPr>
        <p:spPr>
          <a:xfrm>
            <a:off x="8081702" y="443155"/>
            <a:ext cx="3044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s-ES" dirty="0"/>
              <a:t>¿Qué aspectos del fenómeno de la cultura son más fáciles de relacionar con las organizaciones?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E284EB4-E0CA-4802-8156-023BF3FF7854}"/>
              </a:ext>
            </a:extLst>
          </p:cNvPr>
          <p:cNvCxnSpPr/>
          <p:nvPr/>
        </p:nvCxnSpPr>
        <p:spPr>
          <a:xfrm>
            <a:off x="916193" y="4023362"/>
            <a:ext cx="10359614" cy="0"/>
          </a:xfrm>
          <a:prstGeom prst="line">
            <a:avLst/>
          </a:prstGeom>
          <a:ln w="38100">
            <a:solidFill>
              <a:srgbClr val="6E6E6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5125915-C63E-4BD2-A14B-FEB605ADDB9C}"/>
              </a:ext>
            </a:extLst>
          </p:cNvPr>
          <p:cNvSpPr txBox="1"/>
          <p:nvPr/>
        </p:nvSpPr>
        <p:spPr>
          <a:xfrm>
            <a:off x="916193" y="4279280"/>
            <a:ext cx="2999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 de símbolos y significados compartidos y aceptados conformado por términos, categorías e imágenes utilizados por una colectividad </a:t>
            </a:r>
          </a:p>
          <a:p>
            <a:pPr algn="r"/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s-PE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Pettigrew</a:t>
            </a:r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1979).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22D890A-260E-4F92-9BF0-46320D9C73DA}"/>
              </a:ext>
            </a:extLst>
          </p:cNvPr>
          <p:cNvSpPr txBox="1"/>
          <p:nvPr/>
        </p:nvSpPr>
        <p:spPr>
          <a:xfrm>
            <a:off x="4493189" y="4279280"/>
            <a:ext cx="3116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cultura de la organización contiene símbolos, ceremonias y mitos que comunican a los individuos los valores y las creencias más arraigadas dentro de la organización </a:t>
            </a:r>
          </a:p>
          <a:p>
            <a:pPr algn="r"/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(Ouchi, 1981).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7C6C651-9B83-4A0F-AAFB-F92E7E2D1080}"/>
              </a:ext>
            </a:extLst>
          </p:cNvPr>
          <p:cNvSpPr txBox="1"/>
          <p:nvPr/>
        </p:nvSpPr>
        <p:spPr>
          <a:xfrm>
            <a:off x="8158035" y="4246605"/>
            <a:ext cx="31165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Cultura consiste en </a:t>
            </a:r>
            <a:r>
              <a:rPr lang="es-PE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aquellas reglas no escritas del ‘juego social’</a:t>
            </a:r>
            <a:r>
              <a:rPr lang="es-PE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Es la programación colectiva de la mente que distingue a los miembros de un grupo o categoría de gente de otros Hofstede et al (2010:20). 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48DBD5A-B846-4D35-97CA-BA531D2BA856}"/>
              </a:ext>
            </a:extLst>
          </p:cNvPr>
          <p:cNvSpPr txBox="1"/>
          <p:nvPr/>
        </p:nvSpPr>
        <p:spPr>
          <a:xfrm>
            <a:off x="845466" y="3609545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6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hay un consenso sobre su definición</a:t>
            </a:r>
          </a:p>
        </p:txBody>
      </p:sp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 SemiBold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</cp:revision>
  <cp:lastPrinted>2022-11-05T15:39:32Z</cp:lastPrinted>
  <dcterms:created xsi:type="dcterms:W3CDTF">2022-11-05T15:38:43Z</dcterms:created>
  <dcterms:modified xsi:type="dcterms:W3CDTF">2022-11-05T15:39:46Z</dcterms:modified>
</cp:coreProperties>
</file>