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570;p31">
            <a:extLst>
              <a:ext uri="{FF2B5EF4-FFF2-40B4-BE49-F238E27FC236}">
                <a16:creationId xmlns:a16="http://schemas.microsoft.com/office/drawing/2014/main" id="{D5CE6B4E-2AB6-426E-A3B1-CB942788FDDA}"/>
              </a:ext>
            </a:extLst>
          </p:cNvPr>
          <p:cNvSpPr/>
          <p:nvPr/>
        </p:nvSpPr>
        <p:spPr>
          <a:xfrm>
            <a:off x="3809034" y="426905"/>
            <a:ext cx="4560700" cy="1688818"/>
          </a:xfrm>
          <a:custGeom>
            <a:avLst/>
            <a:gdLst/>
            <a:ahLst/>
            <a:cxnLst/>
            <a:rect l="l" t="t" r="r" b="b"/>
            <a:pathLst>
              <a:path w="8609" h="3298" extrusionOk="0">
                <a:moveTo>
                  <a:pt x="104" y="1"/>
                </a:moveTo>
                <a:lnTo>
                  <a:pt x="1" y="27"/>
                </a:lnTo>
                <a:cubicBezTo>
                  <a:pt x="535" y="1932"/>
                  <a:pt x="2254" y="3297"/>
                  <a:pt x="4314" y="3297"/>
                </a:cubicBezTo>
                <a:cubicBezTo>
                  <a:pt x="6355" y="3297"/>
                  <a:pt x="8099" y="1932"/>
                  <a:pt x="8608" y="27"/>
                </a:cubicBezTo>
                <a:lnTo>
                  <a:pt x="8499" y="1"/>
                </a:lnTo>
                <a:cubicBezTo>
                  <a:pt x="7990" y="1849"/>
                  <a:pt x="6303" y="3194"/>
                  <a:pt x="4314" y="3194"/>
                </a:cubicBezTo>
                <a:cubicBezTo>
                  <a:pt x="2305" y="3194"/>
                  <a:pt x="612" y="1849"/>
                  <a:pt x="104" y="1"/>
                </a:cubicBez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573;p31">
            <a:extLst>
              <a:ext uri="{FF2B5EF4-FFF2-40B4-BE49-F238E27FC236}">
                <a16:creationId xmlns:a16="http://schemas.microsoft.com/office/drawing/2014/main" id="{875238DA-1C89-44B3-BE61-C7157D8EFDCF}"/>
              </a:ext>
            </a:extLst>
          </p:cNvPr>
          <p:cNvSpPr/>
          <p:nvPr/>
        </p:nvSpPr>
        <p:spPr>
          <a:xfrm>
            <a:off x="7431525" y="1260222"/>
            <a:ext cx="511747" cy="434750"/>
          </a:xfrm>
          <a:custGeom>
            <a:avLst/>
            <a:gdLst/>
            <a:ahLst/>
            <a:cxnLst/>
            <a:rect l="l" t="t" r="r" b="b"/>
            <a:pathLst>
              <a:path w="966" h="849" extrusionOk="0">
                <a:moveTo>
                  <a:pt x="500" y="1"/>
                </a:moveTo>
                <a:cubicBezTo>
                  <a:pt x="347" y="1"/>
                  <a:pt x="204" y="81"/>
                  <a:pt x="110" y="211"/>
                </a:cubicBezTo>
                <a:cubicBezTo>
                  <a:pt x="0" y="423"/>
                  <a:pt x="84" y="668"/>
                  <a:pt x="271" y="803"/>
                </a:cubicBezTo>
                <a:cubicBezTo>
                  <a:pt x="335" y="834"/>
                  <a:pt x="403" y="849"/>
                  <a:pt x="468" y="849"/>
                </a:cubicBezTo>
                <a:cubicBezTo>
                  <a:pt x="619" y="849"/>
                  <a:pt x="759" y="772"/>
                  <a:pt x="831" y="642"/>
                </a:cubicBezTo>
                <a:cubicBezTo>
                  <a:pt x="966" y="423"/>
                  <a:pt x="889" y="185"/>
                  <a:pt x="702" y="50"/>
                </a:cubicBezTo>
                <a:cubicBezTo>
                  <a:pt x="635" y="16"/>
                  <a:pt x="566" y="1"/>
                  <a:pt x="500" y="1"/>
                </a:cubicBezTo>
                <a:close/>
              </a:path>
            </a:pathLst>
          </a:custGeom>
          <a:solidFill>
            <a:srgbClr val="006699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575;p31">
            <a:extLst>
              <a:ext uri="{FF2B5EF4-FFF2-40B4-BE49-F238E27FC236}">
                <a16:creationId xmlns:a16="http://schemas.microsoft.com/office/drawing/2014/main" id="{5F667D5E-2711-4576-8FF0-1B432B1F851C}"/>
              </a:ext>
            </a:extLst>
          </p:cNvPr>
          <p:cNvSpPr/>
          <p:nvPr/>
        </p:nvSpPr>
        <p:spPr>
          <a:xfrm>
            <a:off x="4278904" y="1260222"/>
            <a:ext cx="512278" cy="434750"/>
          </a:xfrm>
          <a:custGeom>
            <a:avLst/>
            <a:gdLst/>
            <a:ahLst/>
            <a:cxnLst/>
            <a:rect l="l" t="t" r="r" b="b"/>
            <a:pathLst>
              <a:path w="967" h="849" extrusionOk="0">
                <a:moveTo>
                  <a:pt x="466" y="1"/>
                </a:moveTo>
                <a:cubicBezTo>
                  <a:pt x="400" y="1"/>
                  <a:pt x="331" y="16"/>
                  <a:pt x="265" y="50"/>
                </a:cubicBezTo>
                <a:cubicBezTo>
                  <a:pt x="78" y="185"/>
                  <a:pt x="1" y="423"/>
                  <a:pt x="104" y="642"/>
                </a:cubicBezTo>
                <a:cubicBezTo>
                  <a:pt x="180" y="772"/>
                  <a:pt x="334" y="849"/>
                  <a:pt x="492" y="849"/>
                </a:cubicBezTo>
                <a:cubicBezTo>
                  <a:pt x="562" y="849"/>
                  <a:pt x="631" y="834"/>
                  <a:pt x="696" y="803"/>
                </a:cubicBezTo>
                <a:cubicBezTo>
                  <a:pt x="883" y="668"/>
                  <a:pt x="966" y="423"/>
                  <a:pt x="831" y="211"/>
                </a:cubicBezTo>
                <a:cubicBezTo>
                  <a:pt x="755" y="81"/>
                  <a:pt x="617" y="1"/>
                  <a:pt x="466" y="1"/>
                </a:cubicBezTo>
                <a:close/>
              </a:path>
            </a:pathLst>
          </a:custGeom>
          <a:solidFill>
            <a:srgbClr val="00CC99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597;p31">
            <a:extLst>
              <a:ext uri="{FF2B5EF4-FFF2-40B4-BE49-F238E27FC236}">
                <a16:creationId xmlns:a16="http://schemas.microsoft.com/office/drawing/2014/main" id="{F4FC1230-A4F0-46BF-B765-0F2622A9E156}"/>
              </a:ext>
            </a:extLst>
          </p:cNvPr>
          <p:cNvSpPr txBox="1"/>
          <p:nvPr/>
        </p:nvSpPr>
        <p:spPr>
          <a:xfrm>
            <a:off x="4217911" y="227404"/>
            <a:ext cx="3784635" cy="163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Instituciones Corporativas</a:t>
            </a:r>
            <a:endParaRPr sz="18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3" name="Rectángulo 282">
            <a:extLst>
              <a:ext uri="{FF2B5EF4-FFF2-40B4-BE49-F238E27FC236}">
                <a16:creationId xmlns:a16="http://schemas.microsoft.com/office/drawing/2014/main" id="{28BF8965-6A5E-4142-B13C-0F224354E8C5}"/>
              </a:ext>
            </a:extLst>
          </p:cNvPr>
          <p:cNvSpPr/>
          <p:nvPr/>
        </p:nvSpPr>
        <p:spPr>
          <a:xfrm>
            <a:off x="1206759" y="2359815"/>
            <a:ext cx="3437263" cy="5288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Corporativa</a:t>
            </a:r>
          </a:p>
        </p:txBody>
      </p:sp>
      <p:sp>
        <p:nvSpPr>
          <p:cNvPr id="284" name="Rectángulo 283">
            <a:extLst>
              <a:ext uri="{FF2B5EF4-FFF2-40B4-BE49-F238E27FC236}">
                <a16:creationId xmlns:a16="http://schemas.microsoft.com/office/drawing/2014/main" id="{530887BA-7A48-4017-BBAC-0B4404E58889}"/>
              </a:ext>
            </a:extLst>
          </p:cNvPr>
          <p:cNvSpPr/>
          <p:nvPr/>
        </p:nvSpPr>
        <p:spPr>
          <a:xfrm>
            <a:off x="7547978" y="2359815"/>
            <a:ext cx="3437263" cy="5288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Instituciones Formales</a:t>
            </a:r>
          </a:p>
        </p:txBody>
      </p:sp>
      <p:cxnSp>
        <p:nvCxnSpPr>
          <p:cNvPr id="285" name="Google Shape;1040;p42">
            <a:extLst>
              <a:ext uri="{FF2B5EF4-FFF2-40B4-BE49-F238E27FC236}">
                <a16:creationId xmlns:a16="http://schemas.microsoft.com/office/drawing/2014/main" id="{701814D3-B515-4F7D-958F-5DC836060318}"/>
              </a:ext>
            </a:extLst>
          </p:cNvPr>
          <p:cNvCxnSpPr>
            <a:cxnSpLocks/>
            <a:endCxn id="283" idx="0"/>
          </p:cNvCxnSpPr>
          <p:nvPr/>
        </p:nvCxnSpPr>
        <p:spPr>
          <a:xfrm rot="10800000" flipV="1">
            <a:off x="2925392" y="1518215"/>
            <a:ext cx="1363359" cy="841600"/>
          </a:xfrm>
          <a:prstGeom prst="bentConnector2">
            <a:avLst/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286" name="Google Shape;1040;p42">
            <a:extLst>
              <a:ext uri="{FF2B5EF4-FFF2-40B4-BE49-F238E27FC236}">
                <a16:creationId xmlns:a16="http://schemas.microsoft.com/office/drawing/2014/main" id="{C0A4A67A-11BD-497A-B4BA-B891DD2839D6}"/>
              </a:ext>
            </a:extLst>
          </p:cNvPr>
          <p:cNvCxnSpPr>
            <a:cxnSpLocks/>
            <a:endCxn id="284" idx="0"/>
          </p:cNvCxnSpPr>
          <p:nvPr/>
        </p:nvCxnSpPr>
        <p:spPr>
          <a:xfrm>
            <a:off x="7903251" y="1474193"/>
            <a:ext cx="1363359" cy="885622"/>
          </a:xfrm>
          <a:prstGeom prst="bentConnector2">
            <a:avLst/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CCBF207A-67A5-4796-8642-833B5F2D9544}"/>
              </a:ext>
            </a:extLst>
          </p:cNvPr>
          <p:cNvSpPr txBox="1"/>
          <p:nvPr/>
        </p:nvSpPr>
        <p:spPr>
          <a:xfrm>
            <a:off x="1480385" y="32184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>
              <a:defRPr sz="14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Valores</a:t>
            </a:r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B0564FAC-E5FA-4502-BE3A-1BDEEACA177E}"/>
              </a:ext>
            </a:extLst>
          </p:cNvPr>
          <p:cNvSpPr txBox="1"/>
          <p:nvPr/>
        </p:nvSpPr>
        <p:spPr>
          <a:xfrm>
            <a:off x="2992234" y="3018715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Integridad</a:t>
            </a:r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D288CE3A-BD0E-41AC-B36A-5F1B38EDD208}"/>
              </a:ext>
            </a:extLst>
          </p:cNvPr>
          <p:cNvSpPr txBox="1"/>
          <p:nvPr/>
        </p:nvSpPr>
        <p:spPr>
          <a:xfrm>
            <a:off x="3042653" y="333888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Adaptabilidad</a:t>
            </a:r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63B0CD28-D7CC-4A16-986D-74F75811F3D9}"/>
              </a:ext>
            </a:extLst>
          </p:cNvPr>
          <p:cNvSpPr txBox="1"/>
          <p:nvPr/>
        </p:nvSpPr>
        <p:spPr>
          <a:xfrm>
            <a:off x="2954044" y="3703979"/>
            <a:ext cx="220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Reporta comportamientos no-éticos</a:t>
            </a:r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94F1240C-14A8-41DA-92D9-23AD042498B4}"/>
              </a:ext>
            </a:extLst>
          </p:cNvPr>
          <p:cNvSpPr txBox="1"/>
          <p:nvPr/>
        </p:nvSpPr>
        <p:spPr>
          <a:xfrm>
            <a:off x="2977133" y="4114460"/>
            <a:ext cx="220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Desarrolla nuevas ideas orgánicamente</a:t>
            </a:r>
          </a:p>
        </p:txBody>
      </p:sp>
      <p:cxnSp>
        <p:nvCxnSpPr>
          <p:cNvPr id="292" name="Conector recto de flecha 291">
            <a:extLst>
              <a:ext uri="{FF2B5EF4-FFF2-40B4-BE49-F238E27FC236}">
                <a16:creationId xmlns:a16="http://schemas.microsoft.com/office/drawing/2014/main" id="{0C860C71-7317-40DC-9E7D-A437DBDE73A3}"/>
              </a:ext>
            </a:extLst>
          </p:cNvPr>
          <p:cNvCxnSpPr>
            <a:cxnSpLocks/>
            <a:stCxn id="287" idx="3"/>
            <a:endCxn id="288" idx="1"/>
          </p:cNvCxnSpPr>
          <p:nvPr/>
        </p:nvCxnSpPr>
        <p:spPr>
          <a:xfrm flipV="1">
            <a:off x="2282208" y="3157215"/>
            <a:ext cx="710026" cy="21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8449EB22-A341-4D5E-94E0-6A7A580B9937}"/>
              </a:ext>
            </a:extLst>
          </p:cNvPr>
          <p:cNvCxnSpPr>
            <a:cxnSpLocks/>
            <a:stCxn id="287" idx="3"/>
            <a:endCxn id="289" idx="1"/>
          </p:cNvCxnSpPr>
          <p:nvPr/>
        </p:nvCxnSpPr>
        <p:spPr>
          <a:xfrm>
            <a:off x="2282208" y="3372386"/>
            <a:ext cx="760445" cy="10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de flecha 293">
            <a:extLst>
              <a:ext uri="{FF2B5EF4-FFF2-40B4-BE49-F238E27FC236}">
                <a16:creationId xmlns:a16="http://schemas.microsoft.com/office/drawing/2014/main" id="{66785553-3546-4C1F-946A-7FE6860CC0F9}"/>
              </a:ext>
            </a:extLst>
          </p:cNvPr>
          <p:cNvCxnSpPr>
            <a:cxnSpLocks/>
            <a:stCxn id="296" idx="3"/>
            <a:endCxn id="290" idx="1"/>
          </p:cNvCxnSpPr>
          <p:nvPr/>
        </p:nvCxnSpPr>
        <p:spPr>
          <a:xfrm flipV="1">
            <a:off x="2290344" y="3934812"/>
            <a:ext cx="663700" cy="1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de flecha 294">
            <a:extLst>
              <a:ext uri="{FF2B5EF4-FFF2-40B4-BE49-F238E27FC236}">
                <a16:creationId xmlns:a16="http://schemas.microsoft.com/office/drawing/2014/main" id="{4CE010BD-E5DB-4AC9-8549-4E1A0A3BBB74}"/>
              </a:ext>
            </a:extLst>
          </p:cNvPr>
          <p:cNvCxnSpPr>
            <a:cxnSpLocks/>
            <a:stCxn id="296" idx="3"/>
            <a:endCxn id="291" idx="1"/>
          </p:cNvCxnSpPr>
          <p:nvPr/>
        </p:nvCxnSpPr>
        <p:spPr>
          <a:xfrm>
            <a:off x="2290344" y="4060636"/>
            <a:ext cx="686789" cy="28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4C0F4DD3-14C5-4509-B291-98317EE14583}"/>
              </a:ext>
            </a:extLst>
          </p:cNvPr>
          <p:cNvSpPr txBox="1"/>
          <p:nvPr/>
        </p:nvSpPr>
        <p:spPr>
          <a:xfrm>
            <a:off x="360007" y="3799026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>
                <a:latin typeface="Roboto" panose="02000000000000000000" pitchFamily="2" charset="0"/>
                <a:ea typeface="Roboto" panose="02000000000000000000" pitchFamily="2" charset="0"/>
              </a:rPr>
              <a:t>Normas </a:t>
            </a:r>
          </a:p>
          <a:p>
            <a:r>
              <a:rPr lang="es-PE" sz="1400" b="1" dirty="0">
                <a:latin typeface="Roboto" panose="02000000000000000000" pitchFamily="2" charset="0"/>
                <a:ea typeface="Roboto" panose="02000000000000000000" pitchFamily="2" charset="0"/>
              </a:rPr>
              <a:t>(culturales/sociales)*</a:t>
            </a:r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ACA81F6E-11A0-4D89-86DA-769BFEAA25D9}"/>
              </a:ext>
            </a:extLst>
          </p:cNvPr>
          <p:cNvSpPr txBox="1"/>
          <p:nvPr/>
        </p:nvSpPr>
        <p:spPr>
          <a:xfrm>
            <a:off x="2979130" y="193105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CC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Informal</a:t>
            </a: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7DA29ED7-8B2C-4459-80EE-13B431DB9D1B}"/>
              </a:ext>
            </a:extLst>
          </p:cNvPr>
          <p:cNvSpPr txBox="1"/>
          <p:nvPr/>
        </p:nvSpPr>
        <p:spPr>
          <a:xfrm>
            <a:off x="6578280" y="318499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>
              <a:defRPr sz="14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Prácticas de Gestión RRHH</a:t>
            </a:r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0E6B2EFE-5B20-49D8-9191-16705060C956}"/>
              </a:ext>
            </a:extLst>
          </p:cNvPr>
          <p:cNvSpPr txBox="1"/>
          <p:nvPr/>
        </p:nvSpPr>
        <p:spPr>
          <a:xfrm>
            <a:off x="9610889" y="3017000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Incentivos y compensaciones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BB6E0791-7981-410F-BAB2-585950574F85}"/>
              </a:ext>
            </a:extLst>
          </p:cNvPr>
          <p:cNvSpPr txBox="1"/>
          <p:nvPr/>
        </p:nvSpPr>
        <p:spPr>
          <a:xfrm>
            <a:off x="9636041" y="3365056"/>
            <a:ext cx="190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Contratación, despido y promociones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8D7DEC64-E264-46A9-9A63-0CFAEBAFDEA3}"/>
              </a:ext>
            </a:extLst>
          </p:cNvPr>
          <p:cNvSpPr txBox="1"/>
          <p:nvPr/>
        </p:nvSpPr>
        <p:spPr>
          <a:xfrm>
            <a:off x="9716273" y="3832986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Externa (Ej.: Directorio)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30557D24-0FAE-417F-A8AE-E1E08EB2025E}"/>
              </a:ext>
            </a:extLst>
          </p:cNvPr>
          <p:cNvSpPr txBox="1"/>
          <p:nvPr/>
        </p:nvSpPr>
        <p:spPr>
          <a:xfrm>
            <a:off x="9724904" y="4276305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latin typeface="Roboto" panose="02000000000000000000" pitchFamily="2" charset="0"/>
                <a:ea typeface="Roboto" panose="02000000000000000000" pitchFamily="2" charset="0"/>
              </a:rPr>
              <a:t>Interna (Ej.: D. Finanzas)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C3C8243B-6159-420D-9801-2CE3198CE1D7}"/>
              </a:ext>
            </a:extLst>
          </p:cNvPr>
          <p:cNvSpPr txBox="1"/>
          <p:nvPr/>
        </p:nvSpPr>
        <p:spPr>
          <a:xfrm>
            <a:off x="6877168" y="4060636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>
              <a:defRPr sz="14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Formas de Gobernanza</a:t>
            </a:r>
          </a:p>
        </p:txBody>
      </p: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D1883A86-2BEF-4398-B1C2-6B34D763D4C5}"/>
              </a:ext>
            </a:extLst>
          </p:cNvPr>
          <p:cNvCxnSpPr>
            <a:cxnSpLocks/>
            <a:stCxn id="298" idx="3"/>
            <a:endCxn id="299" idx="1"/>
          </p:cNvCxnSpPr>
          <p:nvPr/>
        </p:nvCxnSpPr>
        <p:spPr>
          <a:xfrm flipV="1">
            <a:off x="8962266" y="3155500"/>
            <a:ext cx="648623" cy="18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B1AED94A-3DBD-49BE-B650-95B52C5325C9}"/>
              </a:ext>
            </a:extLst>
          </p:cNvPr>
          <p:cNvCxnSpPr>
            <a:stCxn id="298" idx="3"/>
            <a:endCxn id="300" idx="1"/>
          </p:cNvCxnSpPr>
          <p:nvPr/>
        </p:nvCxnSpPr>
        <p:spPr>
          <a:xfrm>
            <a:off x="8962266" y="3338888"/>
            <a:ext cx="673775" cy="25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5FBE0E67-8FFB-4EBF-A5CA-0E7187DD60C7}"/>
              </a:ext>
            </a:extLst>
          </p:cNvPr>
          <p:cNvCxnSpPr>
            <a:stCxn id="303" idx="3"/>
            <a:endCxn id="301" idx="1"/>
          </p:cNvCxnSpPr>
          <p:nvPr/>
        </p:nvCxnSpPr>
        <p:spPr>
          <a:xfrm flipV="1">
            <a:off x="8929333" y="3971486"/>
            <a:ext cx="786940" cy="24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59C125AE-05DE-49FD-82BD-9E17318541CA}"/>
              </a:ext>
            </a:extLst>
          </p:cNvPr>
          <p:cNvCxnSpPr>
            <a:stCxn id="303" idx="3"/>
            <a:endCxn id="302" idx="1"/>
          </p:cNvCxnSpPr>
          <p:nvPr/>
        </p:nvCxnSpPr>
        <p:spPr>
          <a:xfrm>
            <a:off x="8929333" y="4214525"/>
            <a:ext cx="795571" cy="2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>
            <a:extLst>
              <a:ext uri="{FF2B5EF4-FFF2-40B4-BE49-F238E27FC236}">
                <a16:creationId xmlns:a16="http://schemas.microsoft.com/office/drawing/2014/main" id="{1DF61CD0-3A92-488F-983E-DDBFB34D97E4}"/>
              </a:ext>
            </a:extLst>
          </p:cNvPr>
          <p:cNvSpPr/>
          <p:nvPr/>
        </p:nvSpPr>
        <p:spPr>
          <a:xfrm>
            <a:off x="4645799" y="4933045"/>
            <a:ext cx="2614671" cy="292825"/>
          </a:xfrm>
          <a:prstGeom prst="rect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Resultados</a:t>
            </a:r>
          </a:p>
        </p:txBody>
      </p:sp>
      <p:sp>
        <p:nvSpPr>
          <p:cNvPr id="309" name="Rectángulo 308">
            <a:extLst>
              <a:ext uri="{FF2B5EF4-FFF2-40B4-BE49-F238E27FC236}">
                <a16:creationId xmlns:a16="http://schemas.microsoft.com/office/drawing/2014/main" id="{9CF9EBBF-8CD3-436B-ACEB-252F34EFAD3C}"/>
              </a:ext>
            </a:extLst>
          </p:cNvPr>
          <p:cNvSpPr/>
          <p:nvPr/>
        </p:nvSpPr>
        <p:spPr>
          <a:xfrm>
            <a:off x="2663397" y="5629878"/>
            <a:ext cx="1586627" cy="32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>
                <a:solidFill>
                  <a:schemeClr val="tx1"/>
                </a:solidFill>
              </a:rPr>
              <a:t>Compliance</a:t>
            </a:r>
            <a:r>
              <a:rPr lang="es-PE" sz="1200" dirty="0">
                <a:solidFill>
                  <a:schemeClr val="tx1"/>
                </a:solidFill>
              </a:rPr>
              <a:t> (ética)</a:t>
            </a:r>
          </a:p>
        </p:txBody>
      </p:sp>
      <p:sp>
        <p:nvSpPr>
          <p:cNvPr id="310" name="Rectángulo 309">
            <a:extLst>
              <a:ext uri="{FF2B5EF4-FFF2-40B4-BE49-F238E27FC236}">
                <a16:creationId xmlns:a16="http://schemas.microsoft.com/office/drawing/2014/main" id="{A0005AD1-027D-4FF7-894B-B9A08CEF1DB8}"/>
              </a:ext>
            </a:extLst>
          </p:cNvPr>
          <p:cNvSpPr/>
          <p:nvPr/>
        </p:nvSpPr>
        <p:spPr>
          <a:xfrm>
            <a:off x="5159820" y="5626794"/>
            <a:ext cx="1586627" cy="32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Creatividad (innovación)</a:t>
            </a:r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66DF12E6-666D-4341-837A-EB76F97DB540}"/>
              </a:ext>
            </a:extLst>
          </p:cNvPr>
          <p:cNvSpPr/>
          <p:nvPr/>
        </p:nvSpPr>
        <p:spPr>
          <a:xfrm>
            <a:off x="7445227" y="5626794"/>
            <a:ext cx="1586627" cy="32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Productividad y creación de valor</a:t>
            </a:r>
          </a:p>
        </p:txBody>
      </p:sp>
      <p:sp>
        <p:nvSpPr>
          <p:cNvPr id="312" name="Flecha: hacia abajo 311">
            <a:extLst>
              <a:ext uri="{FF2B5EF4-FFF2-40B4-BE49-F238E27FC236}">
                <a16:creationId xmlns:a16="http://schemas.microsoft.com/office/drawing/2014/main" id="{D13B738C-718F-4B4D-A8E1-0FD159580E41}"/>
              </a:ext>
            </a:extLst>
          </p:cNvPr>
          <p:cNvSpPr/>
          <p:nvPr/>
        </p:nvSpPr>
        <p:spPr>
          <a:xfrm>
            <a:off x="4703027" y="4620932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313" name="Flecha: hacia abajo 312">
            <a:extLst>
              <a:ext uri="{FF2B5EF4-FFF2-40B4-BE49-F238E27FC236}">
                <a16:creationId xmlns:a16="http://schemas.microsoft.com/office/drawing/2014/main" id="{53371030-4843-41B8-91CF-307878DC15D4}"/>
              </a:ext>
            </a:extLst>
          </p:cNvPr>
          <p:cNvSpPr/>
          <p:nvPr/>
        </p:nvSpPr>
        <p:spPr>
          <a:xfrm>
            <a:off x="5238358" y="4620932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314" name="Flecha: hacia abajo 313">
            <a:extLst>
              <a:ext uri="{FF2B5EF4-FFF2-40B4-BE49-F238E27FC236}">
                <a16:creationId xmlns:a16="http://schemas.microsoft.com/office/drawing/2014/main" id="{22C848C9-5D03-4539-B62C-3DEADADE8931}"/>
              </a:ext>
            </a:extLst>
          </p:cNvPr>
          <p:cNvSpPr/>
          <p:nvPr/>
        </p:nvSpPr>
        <p:spPr>
          <a:xfrm>
            <a:off x="5756527" y="4626337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315" name="Flecha: hacia abajo 314">
            <a:extLst>
              <a:ext uri="{FF2B5EF4-FFF2-40B4-BE49-F238E27FC236}">
                <a16:creationId xmlns:a16="http://schemas.microsoft.com/office/drawing/2014/main" id="{C7FDCFF1-B285-46AB-9C17-49132616E10F}"/>
              </a:ext>
            </a:extLst>
          </p:cNvPr>
          <p:cNvSpPr/>
          <p:nvPr/>
        </p:nvSpPr>
        <p:spPr>
          <a:xfrm>
            <a:off x="6291858" y="4626337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316" name="Flecha: hacia abajo 315">
            <a:extLst>
              <a:ext uri="{FF2B5EF4-FFF2-40B4-BE49-F238E27FC236}">
                <a16:creationId xmlns:a16="http://schemas.microsoft.com/office/drawing/2014/main" id="{BB2659AD-D2E0-42D6-A5C8-9ED66D55A8FC}"/>
              </a:ext>
            </a:extLst>
          </p:cNvPr>
          <p:cNvSpPr/>
          <p:nvPr/>
        </p:nvSpPr>
        <p:spPr>
          <a:xfrm>
            <a:off x="6827189" y="4620932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cxnSp>
        <p:nvCxnSpPr>
          <p:cNvPr id="317" name="Google Shape;1040;p42">
            <a:extLst>
              <a:ext uri="{FF2B5EF4-FFF2-40B4-BE49-F238E27FC236}">
                <a16:creationId xmlns:a16="http://schemas.microsoft.com/office/drawing/2014/main" id="{D2B12284-1483-403A-AB30-C186D18FD0EB}"/>
              </a:ext>
            </a:extLst>
          </p:cNvPr>
          <p:cNvCxnSpPr>
            <a:cxnSpLocks/>
            <a:stCxn id="308" idx="2"/>
            <a:endCxn id="309" idx="0"/>
          </p:cNvCxnSpPr>
          <p:nvPr/>
        </p:nvCxnSpPr>
        <p:spPr>
          <a:xfrm rot="5400000">
            <a:off x="4502919" y="4179662"/>
            <a:ext cx="404008" cy="249642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18" name="Google Shape;1040;p42">
            <a:extLst>
              <a:ext uri="{FF2B5EF4-FFF2-40B4-BE49-F238E27FC236}">
                <a16:creationId xmlns:a16="http://schemas.microsoft.com/office/drawing/2014/main" id="{2C8CB826-0F2B-4CCD-88A4-489725E3B84F}"/>
              </a:ext>
            </a:extLst>
          </p:cNvPr>
          <p:cNvCxnSpPr>
            <a:cxnSpLocks/>
            <a:stCxn id="308" idx="2"/>
            <a:endCxn id="311" idx="0"/>
          </p:cNvCxnSpPr>
          <p:nvPr/>
        </p:nvCxnSpPr>
        <p:spPr>
          <a:xfrm rot="16200000" flipH="1">
            <a:off x="6895376" y="4283629"/>
            <a:ext cx="400924" cy="228540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19" name="Google Shape;1040;p42">
            <a:extLst>
              <a:ext uri="{FF2B5EF4-FFF2-40B4-BE49-F238E27FC236}">
                <a16:creationId xmlns:a16="http://schemas.microsoft.com/office/drawing/2014/main" id="{4B77320D-553D-4E13-92D9-A17D00AF15F5}"/>
              </a:ext>
            </a:extLst>
          </p:cNvPr>
          <p:cNvCxnSpPr>
            <a:cxnSpLocks/>
            <a:stCxn id="308" idx="2"/>
            <a:endCxn id="310" idx="0"/>
          </p:cNvCxnSpPr>
          <p:nvPr/>
        </p:nvCxnSpPr>
        <p:spPr>
          <a:xfrm rot="5400000">
            <a:off x="5752673" y="5426332"/>
            <a:ext cx="400924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 Medium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12</cp:revision>
  <cp:lastPrinted>2022-11-05T16:10:13Z</cp:lastPrinted>
  <dcterms:created xsi:type="dcterms:W3CDTF">2022-11-05T15:38:43Z</dcterms:created>
  <dcterms:modified xsi:type="dcterms:W3CDTF">2022-11-05T16:35:15Z</dcterms:modified>
</cp:coreProperties>
</file>